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17" r:id="rId2"/>
    <p:sldId id="280" r:id="rId3"/>
    <p:sldId id="329" r:id="rId4"/>
    <p:sldId id="330" r:id="rId5"/>
    <p:sldId id="332" r:id="rId6"/>
    <p:sldId id="356" r:id="rId7"/>
    <p:sldId id="357" r:id="rId8"/>
    <p:sldId id="360" r:id="rId9"/>
    <p:sldId id="361" r:id="rId10"/>
    <p:sldId id="418" r:id="rId11"/>
    <p:sldId id="367" r:id="rId12"/>
    <p:sldId id="368" r:id="rId13"/>
    <p:sldId id="369" r:id="rId14"/>
    <p:sldId id="370" r:id="rId15"/>
    <p:sldId id="371" r:id="rId16"/>
    <p:sldId id="381" r:id="rId17"/>
    <p:sldId id="382" r:id="rId18"/>
    <p:sldId id="379" r:id="rId19"/>
    <p:sldId id="377" r:id="rId20"/>
    <p:sldId id="378" r:id="rId21"/>
    <p:sldId id="420" r:id="rId22"/>
    <p:sldId id="419" r:id="rId23"/>
    <p:sldId id="421" r:id="rId24"/>
    <p:sldId id="422" r:id="rId25"/>
    <p:sldId id="375" r:id="rId26"/>
    <p:sldId id="373" r:id="rId27"/>
    <p:sldId id="415" r:id="rId28"/>
    <p:sldId id="384" r:id="rId29"/>
    <p:sldId id="385" r:id="rId30"/>
    <p:sldId id="386" r:id="rId31"/>
    <p:sldId id="387" r:id="rId32"/>
    <p:sldId id="389" r:id="rId33"/>
    <p:sldId id="391" r:id="rId34"/>
    <p:sldId id="390" r:id="rId35"/>
    <p:sldId id="392" r:id="rId36"/>
    <p:sldId id="393" r:id="rId37"/>
    <p:sldId id="394" r:id="rId38"/>
    <p:sldId id="401" r:id="rId39"/>
    <p:sldId id="395" r:id="rId40"/>
    <p:sldId id="396" r:id="rId41"/>
    <p:sldId id="398" r:id="rId42"/>
    <p:sldId id="397" r:id="rId43"/>
    <p:sldId id="400" r:id="rId44"/>
    <p:sldId id="399" r:id="rId45"/>
    <p:sldId id="406" r:id="rId46"/>
    <p:sldId id="408" r:id="rId47"/>
    <p:sldId id="409" r:id="rId48"/>
    <p:sldId id="410" r:id="rId49"/>
    <p:sldId id="411" r:id="rId50"/>
    <p:sldId id="412" r:id="rId51"/>
    <p:sldId id="413" r:id="rId52"/>
    <p:sldId id="414" r:id="rId53"/>
    <p:sldId id="402" r:id="rId54"/>
    <p:sldId id="403" r:id="rId55"/>
    <p:sldId id="404" r:id="rId56"/>
    <p:sldId id="275" r:id="rId5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黑体" pitchFamily="2" charset="-122"/>
        <a:cs typeface="+mn-cs"/>
      </a:defRPr>
    </a:lvl1pPr>
    <a:lvl2pPr marL="457200" algn="l" rtl="0" fontAlgn="base">
      <a:spcBef>
        <a:spcPct val="0"/>
      </a:spcBef>
      <a:spcAft>
        <a:spcPct val="0"/>
      </a:spcAft>
      <a:defRPr kern="1200">
        <a:solidFill>
          <a:schemeClr val="tx1"/>
        </a:solidFill>
        <a:latin typeface="Arial" charset="0"/>
        <a:ea typeface="黑体" pitchFamily="2" charset="-122"/>
        <a:cs typeface="+mn-cs"/>
      </a:defRPr>
    </a:lvl2pPr>
    <a:lvl3pPr marL="914400" algn="l" rtl="0" fontAlgn="base">
      <a:spcBef>
        <a:spcPct val="0"/>
      </a:spcBef>
      <a:spcAft>
        <a:spcPct val="0"/>
      </a:spcAft>
      <a:defRPr kern="1200">
        <a:solidFill>
          <a:schemeClr val="tx1"/>
        </a:solidFill>
        <a:latin typeface="Arial" charset="0"/>
        <a:ea typeface="黑体" pitchFamily="2" charset="-122"/>
        <a:cs typeface="+mn-cs"/>
      </a:defRPr>
    </a:lvl3pPr>
    <a:lvl4pPr marL="1371600" algn="l" rtl="0" fontAlgn="base">
      <a:spcBef>
        <a:spcPct val="0"/>
      </a:spcBef>
      <a:spcAft>
        <a:spcPct val="0"/>
      </a:spcAft>
      <a:defRPr kern="1200">
        <a:solidFill>
          <a:schemeClr val="tx1"/>
        </a:solidFill>
        <a:latin typeface="Arial" charset="0"/>
        <a:ea typeface="黑体" pitchFamily="2" charset="-122"/>
        <a:cs typeface="+mn-cs"/>
      </a:defRPr>
    </a:lvl4pPr>
    <a:lvl5pPr marL="1828800" algn="l"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808"/>
    <a:srgbClr val="3333FF"/>
    <a:srgbClr val="00FFFF"/>
    <a:srgbClr val="B70909"/>
    <a:srgbClr val="A23D0A"/>
    <a:srgbClr val="FF0066"/>
    <a:srgbClr val="0000A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3" autoAdjust="0"/>
    <p:restoredTop sz="89154" autoAdjust="0"/>
  </p:normalViewPr>
  <p:slideViewPr>
    <p:cSldViewPr snapToObjects="1">
      <p:cViewPr varScale="1">
        <p:scale>
          <a:sx n="102" d="100"/>
          <a:sy n="102" d="100"/>
        </p:scale>
        <p:origin x="1002" y="1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Objects="1">
      <p:cViewPr varScale="1">
        <p:scale>
          <a:sx n="80" d="100"/>
          <a:sy n="80" d="100"/>
        </p:scale>
        <p:origin x="-2106"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image" Target="../media/image108.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9" Type="http://schemas.openxmlformats.org/officeDocument/2006/relationships/image" Target="../media/image1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5" Type="http://schemas.openxmlformats.org/officeDocument/2006/relationships/image" Target="../media/image144.wmf"/><Relationship Id="rId4" Type="http://schemas.openxmlformats.org/officeDocument/2006/relationships/image" Target="../media/image14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49.wmf"/><Relationship Id="rId7" Type="http://schemas.openxmlformats.org/officeDocument/2006/relationships/image" Target="../media/image153.wmf"/><Relationship Id="rId2" Type="http://schemas.openxmlformats.org/officeDocument/2006/relationships/image" Target="../media/image148.wmf"/><Relationship Id="rId1" Type="http://schemas.openxmlformats.org/officeDocument/2006/relationships/image" Target="../media/image147.wmf"/><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png"/><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zh-CN" altLang="en-US"/>
          </a:p>
        </p:txBody>
      </p:sp>
      <p:sp>
        <p:nvSpPr>
          <p:cNvPr id="70659"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zh-CN"/>
          </a:p>
        </p:txBody>
      </p:sp>
      <p:sp>
        <p:nvSpPr>
          <p:cNvPr id="70660"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ltLang="zh-CN"/>
          </a:p>
        </p:txBody>
      </p:sp>
      <p:sp>
        <p:nvSpPr>
          <p:cNvPr id="70661"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ea typeface="宋体" charset="-122"/>
              </a:defRPr>
            </a:lvl1pPr>
          </a:lstStyle>
          <a:p>
            <a:pPr>
              <a:defRPr/>
            </a:pPr>
            <a:fld id="{2658B0FB-CA5A-4881-9DA1-94C6B03493C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Arial" panose="020B0604020202020204" pitchFamily="34" charset="0"/>
                <a:ea typeface="黑体" pitchFamily="49"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Arial" panose="020B0604020202020204" pitchFamily="34" charset="0"/>
                <a:ea typeface="黑体" pitchFamily="49" charset="-122"/>
              </a:defRPr>
            </a:lvl1pPr>
          </a:lstStyle>
          <a:p>
            <a:pPr>
              <a:defRPr/>
            </a:pPr>
            <a:fld id="{0BA55C13-B91A-4929-B969-32B728E1C855}" type="datetimeFigureOut">
              <a:rPr lang="zh-CN" altLang="en-US"/>
              <a:pPr>
                <a:defRPr/>
              </a:pPr>
              <a:t>2020/4/15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Arial" panose="020B0604020202020204" pitchFamily="34" charset="0"/>
                <a:ea typeface="黑体" pitchFamily="49"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ea typeface="黑体" pitchFamily="49" charset="-122"/>
              </a:defRPr>
            </a:lvl1pPr>
          </a:lstStyle>
          <a:p>
            <a:pPr>
              <a:defRPr/>
            </a:pPr>
            <a:fld id="{9A6B2736-4C2B-45B5-88F3-4769343207D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6328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32835" name="灯片编号占位符 3"/>
          <p:cNvSpPr>
            <a:spLocks noGrp="1"/>
          </p:cNvSpPr>
          <p:nvPr>
            <p:ph type="sldNum" sz="quarter" idx="5"/>
          </p:nvPr>
        </p:nvSpPr>
        <p:spPr bwMode="auto">
          <a:noFill/>
          <a:ln>
            <a:miter lim="800000"/>
            <a:headEnd/>
            <a:tailEnd/>
          </a:ln>
        </p:spPr>
        <p:txBody>
          <a:bodyPr/>
          <a:lstStyle/>
          <a:p>
            <a:fld id="{5369A85F-FFED-43C0-9FED-8EAAA19DBE04}" type="slidenum">
              <a:rPr lang="zh-CN" altLang="en-US" smtClean="0">
                <a:ea typeface="黑体" pitchFamily="2" charset="-122"/>
              </a:rPr>
              <a:pPr/>
              <a:t>2</a:t>
            </a:fld>
            <a:endParaRPr lang="en-US" altLang="zh-CN">
              <a:ea typeface="黑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413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41379" name="灯片编号占位符 3"/>
          <p:cNvSpPr>
            <a:spLocks noGrp="1"/>
          </p:cNvSpPr>
          <p:nvPr>
            <p:ph type="sldNum" sz="quarter" idx="5"/>
          </p:nvPr>
        </p:nvSpPr>
        <p:spPr bwMode="auto">
          <a:noFill/>
          <a:ln>
            <a:miter lim="800000"/>
            <a:headEnd/>
            <a:tailEnd/>
          </a:ln>
        </p:spPr>
        <p:txBody>
          <a:bodyPr/>
          <a:lstStyle/>
          <a:p>
            <a:fld id="{3111D5F9-1EA4-48CF-9E28-6DFC8538D274}" type="slidenum">
              <a:rPr lang="zh-CN" altLang="en-US" smtClean="0">
                <a:ea typeface="黑体" pitchFamily="2" charset="-122"/>
              </a:rPr>
              <a:pPr/>
              <a:t>12</a:t>
            </a:fld>
            <a:endParaRPr lang="en-US" altLang="zh-CN">
              <a:ea typeface="黑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434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43427" name="灯片编号占位符 3"/>
          <p:cNvSpPr>
            <a:spLocks noGrp="1"/>
          </p:cNvSpPr>
          <p:nvPr>
            <p:ph type="sldNum" sz="quarter" idx="5"/>
          </p:nvPr>
        </p:nvSpPr>
        <p:spPr bwMode="auto">
          <a:noFill/>
          <a:ln>
            <a:miter lim="800000"/>
            <a:headEnd/>
            <a:tailEnd/>
          </a:ln>
        </p:spPr>
        <p:txBody>
          <a:bodyPr/>
          <a:lstStyle/>
          <a:p>
            <a:fld id="{0C6D5518-4567-47F9-ADCD-49594DC4A412}" type="slidenum">
              <a:rPr lang="zh-CN" altLang="en-US" smtClean="0">
                <a:ea typeface="黑体" pitchFamily="2" charset="-122"/>
              </a:rPr>
              <a:pPr/>
              <a:t>13</a:t>
            </a:fld>
            <a:endParaRPr lang="en-US" altLang="zh-CN">
              <a:ea typeface="黑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454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45475" name="灯片编号占位符 3"/>
          <p:cNvSpPr>
            <a:spLocks noGrp="1"/>
          </p:cNvSpPr>
          <p:nvPr>
            <p:ph type="sldNum" sz="quarter" idx="5"/>
          </p:nvPr>
        </p:nvSpPr>
        <p:spPr bwMode="auto">
          <a:noFill/>
          <a:ln>
            <a:miter lim="800000"/>
            <a:headEnd/>
            <a:tailEnd/>
          </a:ln>
        </p:spPr>
        <p:txBody>
          <a:bodyPr/>
          <a:lstStyle/>
          <a:p>
            <a:fld id="{1169F5BF-5343-4F76-BD69-8E756FF85E58}" type="slidenum">
              <a:rPr lang="zh-CN" altLang="en-US" smtClean="0">
                <a:ea typeface="黑体" pitchFamily="2" charset="-122"/>
              </a:rPr>
              <a:pPr/>
              <a:t>14</a:t>
            </a:fld>
            <a:endParaRPr lang="en-US" altLang="zh-CN">
              <a:ea typeface="黑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47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47523" name="灯片编号占位符 3"/>
          <p:cNvSpPr>
            <a:spLocks noGrp="1"/>
          </p:cNvSpPr>
          <p:nvPr>
            <p:ph type="sldNum" sz="quarter" idx="5"/>
          </p:nvPr>
        </p:nvSpPr>
        <p:spPr bwMode="auto">
          <a:noFill/>
          <a:ln>
            <a:miter lim="800000"/>
            <a:headEnd/>
            <a:tailEnd/>
          </a:ln>
        </p:spPr>
        <p:txBody>
          <a:bodyPr/>
          <a:lstStyle/>
          <a:p>
            <a:fld id="{1E0651E2-8D1D-4202-9F9F-50275954DCD1}" type="slidenum">
              <a:rPr lang="zh-CN" altLang="en-US" smtClean="0">
                <a:ea typeface="黑体" pitchFamily="2" charset="-122"/>
              </a:rPr>
              <a:pPr/>
              <a:t>15</a:t>
            </a:fld>
            <a:endParaRPr lang="en-US" altLang="zh-CN">
              <a:ea typeface="黑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495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a:cs typeface="Arial" charset="0"/>
              </a:rPr>
              <a:t>　　</a:t>
            </a:r>
            <a:r>
              <a:rPr lang="zh-CN" altLang="en-US">
                <a:latin typeface="Times New Roman" pitchFamily="18" charset="0"/>
                <a:cs typeface="Times New Roman" pitchFamily="18" charset="0"/>
              </a:rPr>
              <a:t>图为横向</a:t>
            </a:r>
            <a:r>
              <a:rPr lang="en-US" altLang="zh-CN">
                <a:latin typeface="Times New Roman" pitchFamily="18" charset="0"/>
                <a:cs typeface="Times New Roman" pitchFamily="18" charset="0"/>
              </a:rPr>
              <a:t>N</a:t>
            </a:r>
            <a:r>
              <a:rPr lang="zh-CN" altLang="en-US">
                <a:latin typeface="Times New Roman" pitchFamily="18" charset="0"/>
                <a:cs typeface="Times New Roman" pitchFamily="18" charset="0"/>
              </a:rPr>
              <a:t>沟道</a:t>
            </a:r>
            <a:r>
              <a:rPr lang="en-US" altLang="zh-CN">
                <a:latin typeface="Times New Roman" pitchFamily="18" charset="0"/>
                <a:cs typeface="Times New Roman" pitchFamily="18" charset="0"/>
              </a:rPr>
              <a:t>MOS</a:t>
            </a:r>
            <a:r>
              <a:rPr lang="zh-CN" altLang="en-US">
                <a:latin typeface="Times New Roman" pitchFamily="18" charset="0"/>
                <a:cs typeface="Times New Roman" pitchFamily="18" charset="0"/>
              </a:rPr>
              <a:t>型场效应管的结构示意。以</a:t>
            </a:r>
            <a:r>
              <a:rPr lang="en-US" altLang="zh-CN">
                <a:latin typeface="Times New Roman" pitchFamily="18" charset="0"/>
                <a:cs typeface="Times New Roman" pitchFamily="18" charset="0"/>
              </a:rPr>
              <a:t>P</a:t>
            </a:r>
            <a:r>
              <a:rPr lang="zh-CN" altLang="en-US">
                <a:latin typeface="Times New Roman" pitchFamily="18" charset="0"/>
                <a:cs typeface="Times New Roman" pitchFamily="18" charset="0"/>
              </a:rPr>
              <a:t>型</a:t>
            </a:r>
            <a:r>
              <a:rPr lang="en-US" altLang="zh-CN">
                <a:latin typeface="Times New Roman" pitchFamily="18" charset="0"/>
                <a:cs typeface="Times New Roman" pitchFamily="18" charset="0"/>
              </a:rPr>
              <a:t>Si</a:t>
            </a:r>
            <a:r>
              <a:rPr lang="zh-CN" altLang="en-US">
                <a:latin typeface="Times New Roman" pitchFamily="18" charset="0"/>
                <a:cs typeface="Times New Roman" pitchFamily="18" charset="0"/>
              </a:rPr>
              <a:t>作为衬底，利用平面工艺在其上做两个</a:t>
            </a:r>
            <a:r>
              <a:rPr lang="en-US" altLang="zh-CN">
                <a:latin typeface="Times New Roman" pitchFamily="18" charset="0"/>
                <a:cs typeface="Times New Roman" pitchFamily="18" charset="0"/>
              </a:rPr>
              <a:t>N+</a:t>
            </a:r>
            <a:r>
              <a:rPr lang="zh-CN" altLang="en-US">
                <a:latin typeface="Times New Roman" pitchFamily="18" charset="0"/>
                <a:cs typeface="Times New Roman" pitchFamily="18" charset="0"/>
              </a:rPr>
              <a:t>扩散区，分别作为源极</a:t>
            </a:r>
            <a:r>
              <a:rPr lang="en-US" altLang="zh-CN">
                <a:latin typeface="Times New Roman" pitchFamily="18" charset="0"/>
                <a:cs typeface="Times New Roman" pitchFamily="18" charset="0"/>
              </a:rPr>
              <a:t>s</a:t>
            </a:r>
            <a:r>
              <a:rPr lang="zh-CN" altLang="en-US">
                <a:latin typeface="Times New Roman" pitchFamily="18" charset="0"/>
                <a:cs typeface="Times New Roman" pitchFamily="18" charset="0"/>
              </a:rPr>
              <a:t>和漏极</a:t>
            </a:r>
            <a:r>
              <a:rPr lang="en-US" altLang="zh-CN">
                <a:latin typeface="Times New Roman" pitchFamily="18" charset="0"/>
                <a:cs typeface="Times New Roman" pitchFamily="18" charset="0"/>
              </a:rPr>
              <a:t>d</a:t>
            </a:r>
            <a:r>
              <a:rPr lang="zh-CN" altLang="en-US">
                <a:latin typeface="Times New Roman" pitchFamily="18" charset="0"/>
                <a:cs typeface="Times New Roman" pitchFamily="18" charset="0"/>
              </a:rPr>
              <a:t>。在两个扩散区之间的</a:t>
            </a:r>
            <a:r>
              <a:rPr lang="en-US" altLang="zh-CN">
                <a:latin typeface="Times New Roman" pitchFamily="18" charset="0"/>
                <a:cs typeface="Times New Roman" pitchFamily="18" charset="0"/>
              </a:rPr>
              <a:t>Si</a:t>
            </a:r>
            <a:r>
              <a:rPr lang="zh-CN" altLang="en-US">
                <a:latin typeface="Times New Roman" pitchFamily="18" charset="0"/>
                <a:cs typeface="Times New Roman" pitchFamily="18" charset="0"/>
              </a:rPr>
              <a:t>表面上做一层氧化膜，再覆盖一个金属电极作为栅极</a:t>
            </a:r>
            <a:r>
              <a:rPr lang="en-US" altLang="zh-CN">
                <a:latin typeface="Times New Roman" pitchFamily="18" charset="0"/>
                <a:cs typeface="Times New Roman" pitchFamily="18" charset="0"/>
              </a:rPr>
              <a:t>g</a:t>
            </a:r>
            <a:r>
              <a:rPr lang="zh-CN" altLang="en-US">
                <a:latin typeface="Times New Roman" pitchFamily="18" charset="0"/>
                <a:cs typeface="Times New Roman" pitchFamily="18" charset="0"/>
              </a:rPr>
              <a:t>。</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衬底大多数情况下与源极</a:t>
            </a:r>
            <a:r>
              <a:rPr lang="en-US" altLang="zh-CN">
                <a:latin typeface="Times New Roman" pitchFamily="18" charset="0"/>
                <a:cs typeface="Times New Roman" pitchFamily="18" charset="0"/>
              </a:rPr>
              <a:t>s</a:t>
            </a:r>
            <a:r>
              <a:rPr lang="zh-CN" altLang="en-US">
                <a:latin typeface="Times New Roman" pitchFamily="18" charset="0"/>
                <a:cs typeface="Times New Roman" pitchFamily="18" charset="0"/>
              </a:rPr>
              <a:t>相连，也有单独引出</a:t>
            </a:r>
            <a:r>
              <a:rPr lang="en-US" altLang="zh-CN">
                <a:latin typeface="Times New Roman" pitchFamily="18" charset="0"/>
                <a:cs typeface="Times New Roman" pitchFamily="18" charset="0"/>
              </a:rPr>
              <a:t>B</a:t>
            </a:r>
            <a:r>
              <a:rPr lang="zh-CN" altLang="en-US">
                <a:latin typeface="Times New Roman" pitchFamily="18" charset="0"/>
                <a:cs typeface="Times New Roman" pitchFamily="18" charset="0"/>
              </a:rPr>
              <a:t>。</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在这种结构里，可以看出，栅极</a:t>
            </a:r>
            <a:r>
              <a:rPr lang="en-US" altLang="zh-CN">
                <a:latin typeface="Times New Roman" pitchFamily="18" charset="0"/>
                <a:cs typeface="Times New Roman" pitchFamily="18" charset="0"/>
              </a:rPr>
              <a:t>g</a:t>
            </a:r>
            <a:r>
              <a:rPr lang="zh-CN" altLang="en-US">
                <a:latin typeface="Times New Roman" pitchFamily="18" charset="0"/>
                <a:cs typeface="Times New Roman" pitchFamily="18" charset="0"/>
              </a:rPr>
              <a:t>是同半导体相绝缘的，它不与任何电极相连接。因为栅源之间是氧化物绝缘膜，所以输入电阻极高，可达</a:t>
            </a:r>
            <a:r>
              <a:rPr lang="en-US" altLang="zh-CN">
                <a:latin typeface="Times New Roman" pitchFamily="18" charset="0"/>
                <a:cs typeface="Times New Roman" pitchFamily="18" charset="0"/>
              </a:rPr>
              <a:t>10^12</a:t>
            </a:r>
            <a:r>
              <a:rPr lang="zh-CN" altLang="en-US">
                <a:latin typeface="Times New Roman" pitchFamily="18" charset="0"/>
                <a:cs typeface="Times New Roman" pitchFamily="18" charset="0"/>
              </a:rPr>
              <a:t>至</a:t>
            </a:r>
            <a:r>
              <a:rPr lang="en-US" altLang="zh-CN">
                <a:latin typeface="Times New Roman" pitchFamily="18" charset="0"/>
                <a:cs typeface="Times New Roman" pitchFamily="18" charset="0"/>
              </a:rPr>
              <a:t>10^14</a:t>
            </a:r>
            <a:r>
              <a:rPr lang="zh-CN" altLang="en-US">
                <a:latin typeface="Times New Roman" pitchFamily="18" charset="0"/>
                <a:cs typeface="Times New Roman" pitchFamily="18" charset="0"/>
              </a:rPr>
              <a:t>欧姆。</a:t>
            </a:r>
            <a:endParaRPr lang="en-US" altLang="zh-CN">
              <a:latin typeface="Times New Roman" pitchFamily="18" charset="0"/>
              <a:cs typeface="Times New Roman" pitchFamily="18" charset="0"/>
            </a:endParaRPr>
          </a:p>
          <a:p>
            <a:pPr eaLnBrk="1" hangingPunct="1"/>
            <a:r>
              <a:rPr lang="zh-CN" altLang="en-US">
                <a:latin typeface="Times New Roman" pitchFamily="18" charset="0"/>
                <a:ea typeface="楷体_GB2312" pitchFamily="49" charset="-122"/>
                <a:cs typeface="Times New Roman" pitchFamily="18" charset="0"/>
              </a:rPr>
              <a:t>　　如果不考虑绝缘栅极，从结构上看，漏源之间好像是两只“背靠背”的二极管。在未加栅极电压和漏极电压时，两个</a:t>
            </a:r>
            <a:r>
              <a:rPr lang="en-US" altLang="zh-CN">
                <a:latin typeface="Times New Roman" pitchFamily="18" charset="0"/>
                <a:ea typeface="楷体_GB2312" pitchFamily="49" charset="-122"/>
                <a:cs typeface="Times New Roman" pitchFamily="18" charset="0"/>
              </a:rPr>
              <a:t>PN+</a:t>
            </a:r>
            <a:r>
              <a:rPr lang="zh-CN" altLang="en-US">
                <a:latin typeface="Times New Roman" pitchFamily="18" charset="0"/>
                <a:ea typeface="楷体_GB2312" pitchFamily="49" charset="-122"/>
                <a:cs typeface="Times New Roman" pitchFamily="18" charset="0"/>
              </a:rPr>
              <a:t>结由于多数载流子的扩散作用，在</a:t>
            </a:r>
            <a:r>
              <a:rPr lang="en-US" altLang="zh-CN">
                <a:latin typeface="Times New Roman" pitchFamily="18" charset="0"/>
                <a:ea typeface="楷体_GB2312" pitchFamily="49" charset="-122"/>
                <a:cs typeface="Times New Roman" pitchFamily="18" charset="0"/>
              </a:rPr>
              <a:t>PN+</a:t>
            </a:r>
            <a:r>
              <a:rPr lang="zh-CN" altLang="en-US">
                <a:latin typeface="Times New Roman" pitchFamily="18" charset="0"/>
                <a:ea typeface="楷体_GB2312" pitchFamily="49" charset="-122"/>
                <a:cs typeface="Times New Roman" pitchFamily="18" charset="0"/>
              </a:rPr>
              <a:t>交界面形成耗尽区。这时，如果在</a:t>
            </a:r>
            <a:r>
              <a:rPr lang="en-US" altLang="zh-CN">
                <a:latin typeface="Times New Roman" pitchFamily="18" charset="0"/>
                <a:ea typeface="楷体_GB2312" pitchFamily="49" charset="-122"/>
                <a:cs typeface="Times New Roman" pitchFamily="18" charset="0"/>
              </a:rPr>
              <a:t>d-s</a:t>
            </a:r>
            <a:r>
              <a:rPr lang="zh-CN" altLang="en-US">
                <a:latin typeface="Times New Roman" pitchFamily="18" charset="0"/>
                <a:ea typeface="楷体_GB2312" pitchFamily="49" charset="-122"/>
                <a:cs typeface="Times New Roman" pitchFamily="18" charset="0"/>
              </a:rPr>
              <a:t>间加上电压，由于两个</a:t>
            </a:r>
            <a:r>
              <a:rPr lang="en-US" altLang="zh-CN">
                <a:latin typeface="Times New Roman" pitchFamily="18" charset="0"/>
                <a:ea typeface="楷体_GB2312" pitchFamily="49" charset="-122"/>
                <a:cs typeface="Times New Roman" pitchFamily="18" charset="0"/>
              </a:rPr>
              <a:t>PN+</a:t>
            </a:r>
            <a:r>
              <a:rPr lang="zh-CN" altLang="en-US">
                <a:latin typeface="Times New Roman" pitchFamily="18" charset="0"/>
                <a:ea typeface="楷体_GB2312" pitchFamily="49" charset="-122"/>
                <a:cs typeface="Times New Roman" pitchFamily="18" charset="0"/>
              </a:rPr>
              <a:t>结之间距离较大，所以，几乎没有电流流过。</a:t>
            </a:r>
          </a:p>
        </p:txBody>
      </p:sp>
      <p:sp>
        <p:nvSpPr>
          <p:cNvPr id="749571" name="灯片编号占位符 3"/>
          <p:cNvSpPr>
            <a:spLocks noGrp="1"/>
          </p:cNvSpPr>
          <p:nvPr>
            <p:ph type="sldNum" sz="quarter" idx="5"/>
          </p:nvPr>
        </p:nvSpPr>
        <p:spPr bwMode="auto">
          <a:noFill/>
          <a:ln>
            <a:miter lim="800000"/>
            <a:headEnd/>
            <a:tailEnd/>
          </a:ln>
        </p:spPr>
        <p:txBody>
          <a:bodyPr/>
          <a:lstStyle/>
          <a:p>
            <a:fld id="{19B5B5FB-7250-48C4-ADB0-B0721D80C867}" type="slidenum">
              <a:rPr lang="zh-CN" altLang="en-US" smtClean="0">
                <a:ea typeface="黑体" pitchFamily="2" charset="-122"/>
              </a:rPr>
              <a:pPr/>
              <a:t>16</a:t>
            </a:fld>
            <a:endParaRPr lang="en-US" altLang="zh-CN">
              <a:ea typeface="黑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516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a:cs typeface="Arial" charset="0"/>
              </a:rPr>
              <a:t>　　</a:t>
            </a:r>
            <a:r>
              <a:rPr lang="zh-CN" altLang="en-US">
                <a:latin typeface="Times New Roman" pitchFamily="18" charset="0"/>
                <a:cs typeface="Times New Roman" pitchFamily="18" charset="0"/>
              </a:rPr>
              <a:t>将源极与衬底相连，漏极与源极间不加电压，单独给栅极加上正电压。</a:t>
            </a:r>
            <a:endParaRPr lang="en-US" altLang="zh-CN">
              <a:latin typeface="Times New Roman" pitchFamily="18" charset="0"/>
              <a:cs typeface="Times New Roman" pitchFamily="18" charset="0"/>
            </a:endParaRPr>
          </a:p>
          <a:p>
            <a:pPr eaLnBrk="1" hangingPunct="1"/>
            <a:r>
              <a:rPr lang="zh-CN" altLang="en-US">
                <a:latin typeface="Times New Roman" pitchFamily="18" charset="0"/>
                <a:ea typeface="楷体_GB2312" pitchFamily="49" charset="-122"/>
                <a:cs typeface="Times New Roman" pitchFamily="18" charset="0"/>
              </a:rPr>
              <a:t>　　当栅极加上正电压后，一开始，氧化硅薄膜和</a:t>
            </a:r>
            <a:r>
              <a:rPr lang="en-US" altLang="zh-CN">
                <a:latin typeface="Times New Roman" pitchFamily="18" charset="0"/>
                <a:ea typeface="楷体_GB2312" pitchFamily="49" charset="-122"/>
                <a:cs typeface="Times New Roman" pitchFamily="18" charset="0"/>
              </a:rPr>
              <a:t>P</a:t>
            </a:r>
            <a:r>
              <a:rPr lang="zh-CN" altLang="en-US">
                <a:latin typeface="Times New Roman" pitchFamily="18" charset="0"/>
                <a:ea typeface="楷体_GB2312" pitchFamily="49" charset="-122"/>
                <a:cs typeface="Times New Roman" pitchFamily="18" charset="0"/>
              </a:rPr>
              <a:t>型衬底中产生电场，该电场力使半导体中的少数载流子自由电子向与氧化膜交界的表面运动并与表面的空穴符合形成负离子（或者说，半导体中的多数载流子空穴向内部运动而在表面留下负离子）。这样就在表面形成了负的空间电荷区（耗尽层）。</a:t>
            </a:r>
            <a:endParaRPr lang="en-US" altLang="zh-CN">
              <a:latin typeface="Times New Roman" pitchFamily="18" charset="0"/>
              <a:ea typeface="楷体_GB2312" pitchFamily="49" charset="-122"/>
              <a:cs typeface="Times New Roman" pitchFamily="18" charset="0"/>
            </a:endParaRPr>
          </a:p>
          <a:p>
            <a:pPr eaLnBrk="1" hangingPunct="1"/>
            <a:r>
              <a:rPr lang="zh-CN" altLang="en-US">
                <a:latin typeface="Times New Roman" pitchFamily="18" charset="0"/>
                <a:ea typeface="楷体_GB2312" pitchFamily="49" charset="-122"/>
                <a:cs typeface="Times New Roman" pitchFamily="18" charset="0"/>
              </a:rPr>
              <a:t>　　当栅极上的正电压进一步增加时，要求半导体表面有更多的负电荷，耗尽层厚度响应地增加。但是当栅极正电压增加到一定数值后，由于仅存在于氧化膜和空间电荷区中的电场变得很强，使半导体表面的电子浓度极大地增加。自由电子的浓度不仅变成大于空穴的浓度（由少子变为多子），甚至电子与空穴的浓度差大于参杂浓度，使半导体表面的负电荷浓度主要由电子浓度所决定。这样，在半导体表面的很薄一层变成了可以导电的自由电子层，这时和</a:t>
            </a:r>
            <a:r>
              <a:rPr lang="en-US" altLang="zh-CN">
                <a:latin typeface="Times New Roman" pitchFamily="18" charset="0"/>
                <a:ea typeface="楷体_GB2312" pitchFamily="49" charset="-122"/>
                <a:cs typeface="Times New Roman" pitchFamily="18" charset="0"/>
              </a:rPr>
              <a:t>N</a:t>
            </a:r>
            <a:r>
              <a:rPr lang="zh-CN" altLang="en-US">
                <a:latin typeface="Times New Roman" pitchFamily="18" charset="0"/>
                <a:ea typeface="楷体_GB2312" pitchFamily="49" charset="-122"/>
                <a:cs typeface="Times New Roman" pitchFamily="18" charset="0"/>
              </a:rPr>
              <a:t>型半导体类似的</a:t>
            </a:r>
            <a:r>
              <a:rPr lang="en-US" altLang="zh-CN">
                <a:latin typeface="Times New Roman" pitchFamily="18" charset="0"/>
                <a:ea typeface="楷体_GB2312" pitchFamily="49" charset="-122"/>
                <a:cs typeface="Times New Roman" pitchFamily="18" charset="0"/>
              </a:rPr>
              <a:t>N</a:t>
            </a:r>
            <a:r>
              <a:rPr lang="zh-CN" altLang="en-US">
                <a:latin typeface="Times New Roman" pitchFamily="18" charset="0"/>
                <a:ea typeface="楷体_GB2312" pitchFamily="49" charset="-122"/>
                <a:cs typeface="Times New Roman" pitchFamily="18" charset="0"/>
              </a:rPr>
              <a:t>型层。由于它是在</a:t>
            </a:r>
            <a:r>
              <a:rPr lang="en-US" altLang="zh-CN">
                <a:latin typeface="Times New Roman" pitchFamily="18" charset="0"/>
                <a:ea typeface="楷体_GB2312" pitchFamily="49" charset="-122"/>
                <a:cs typeface="Times New Roman" pitchFamily="18" charset="0"/>
              </a:rPr>
              <a:t>P</a:t>
            </a:r>
            <a:r>
              <a:rPr lang="zh-CN" altLang="en-US">
                <a:latin typeface="Times New Roman" pitchFamily="18" charset="0"/>
                <a:ea typeface="楷体_GB2312" pitchFamily="49" charset="-122"/>
                <a:cs typeface="Times New Roman" pitchFamily="18" charset="0"/>
              </a:rPr>
              <a:t>型半导体表面由外电场组成的</a:t>
            </a:r>
            <a:r>
              <a:rPr lang="en-US" altLang="zh-CN">
                <a:latin typeface="Times New Roman" pitchFamily="18" charset="0"/>
                <a:ea typeface="楷体_GB2312" pitchFamily="49" charset="-122"/>
                <a:cs typeface="Times New Roman" pitchFamily="18" charset="0"/>
              </a:rPr>
              <a:t>N</a:t>
            </a:r>
            <a:r>
              <a:rPr lang="zh-CN" altLang="en-US">
                <a:latin typeface="Times New Roman" pitchFamily="18" charset="0"/>
                <a:ea typeface="楷体_GB2312" pitchFamily="49" charset="-122"/>
                <a:cs typeface="Times New Roman" pitchFamily="18" charset="0"/>
              </a:rPr>
              <a:t>型层，故称为反型层。</a:t>
            </a:r>
            <a:endParaRPr lang="en-US" altLang="zh-CN">
              <a:latin typeface="Times New Roman" pitchFamily="18" charset="0"/>
              <a:ea typeface="楷体_GB2312" pitchFamily="49" charset="-122"/>
              <a:cs typeface="Times New Roman" pitchFamily="18" charset="0"/>
            </a:endParaRPr>
          </a:p>
          <a:p>
            <a:pPr eaLnBrk="1" hangingPunct="1"/>
            <a:r>
              <a:rPr lang="zh-CN" altLang="en-US">
                <a:latin typeface="Times New Roman" pitchFamily="18" charset="0"/>
                <a:ea typeface="楷体_GB2312" pitchFamily="49" charset="-122"/>
                <a:cs typeface="Times New Roman" pitchFamily="18" charset="0"/>
              </a:rPr>
              <a:t>　　这个能导电的反型层把源区和漏区连接起来，成为</a:t>
            </a:r>
            <a:r>
              <a:rPr lang="en-US" altLang="zh-CN">
                <a:latin typeface="Times New Roman" pitchFamily="18" charset="0"/>
                <a:ea typeface="楷体_GB2312" pitchFamily="49" charset="-122"/>
                <a:cs typeface="Times New Roman" pitchFamily="18" charset="0"/>
              </a:rPr>
              <a:t>MOS</a:t>
            </a:r>
            <a:r>
              <a:rPr lang="zh-CN" altLang="en-US">
                <a:latin typeface="Times New Roman" pitchFamily="18" charset="0"/>
                <a:ea typeface="楷体_GB2312" pitchFamily="49" charset="-122"/>
                <a:cs typeface="Times New Roman" pitchFamily="18" charset="0"/>
              </a:rPr>
              <a:t>管的导电沟道。这时如果加上</a:t>
            </a:r>
            <a:r>
              <a:rPr lang="en-US" altLang="zh-CN" i="1">
                <a:latin typeface="Times New Roman" pitchFamily="18" charset="0"/>
                <a:ea typeface="楷体_GB2312" pitchFamily="49" charset="-122"/>
                <a:cs typeface="Times New Roman" pitchFamily="18" charset="0"/>
              </a:rPr>
              <a:t>u</a:t>
            </a:r>
            <a:r>
              <a:rPr lang="en-US" altLang="zh-CN" baseline="-25000">
                <a:latin typeface="Times New Roman" pitchFamily="18" charset="0"/>
                <a:ea typeface="楷体_GB2312" pitchFamily="49" charset="-122"/>
                <a:cs typeface="Times New Roman" pitchFamily="18" charset="0"/>
              </a:rPr>
              <a:t>DS</a:t>
            </a:r>
            <a:r>
              <a:rPr lang="zh-CN" altLang="en-US">
                <a:latin typeface="Times New Roman" pitchFamily="18" charset="0"/>
                <a:ea typeface="楷体_GB2312" pitchFamily="49" charset="-122"/>
                <a:cs typeface="Times New Roman" pitchFamily="18" charset="0"/>
              </a:rPr>
              <a:t>，就会有</a:t>
            </a:r>
            <a:r>
              <a:rPr lang="en-US" altLang="zh-CN" i="1">
                <a:latin typeface="Times New Roman" pitchFamily="18" charset="0"/>
                <a:ea typeface="楷体_GB2312" pitchFamily="49" charset="-122"/>
                <a:cs typeface="Times New Roman" pitchFamily="18" charset="0"/>
              </a:rPr>
              <a:t>i</a:t>
            </a:r>
            <a:r>
              <a:rPr lang="en-US" altLang="zh-CN" baseline="-25000">
                <a:latin typeface="Times New Roman" pitchFamily="18" charset="0"/>
                <a:ea typeface="楷体_GB2312" pitchFamily="49" charset="-122"/>
                <a:cs typeface="Times New Roman" pitchFamily="18" charset="0"/>
              </a:rPr>
              <a:t>D</a:t>
            </a:r>
            <a:r>
              <a:rPr lang="zh-CN" altLang="en-US">
                <a:latin typeface="Times New Roman" pitchFamily="18" charset="0"/>
                <a:ea typeface="楷体_GB2312" pitchFamily="49" charset="-122"/>
                <a:cs typeface="Times New Roman" pitchFamily="18" charset="0"/>
              </a:rPr>
              <a:t>流过沟道。</a:t>
            </a:r>
            <a:endParaRPr lang="en-US" altLang="zh-CN">
              <a:latin typeface="Times New Roman" pitchFamily="18" charset="0"/>
              <a:ea typeface="楷体_GB2312" pitchFamily="49" charset="-122"/>
              <a:cs typeface="Times New Roman" pitchFamily="18" charset="0"/>
            </a:endParaRPr>
          </a:p>
          <a:p>
            <a:pPr eaLnBrk="1" hangingPunct="1"/>
            <a:r>
              <a:rPr lang="zh-CN" altLang="en-US">
                <a:latin typeface="Times New Roman" pitchFamily="18" charset="0"/>
                <a:ea typeface="楷体_GB2312" pitchFamily="49" charset="-122"/>
                <a:cs typeface="Times New Roman" pitchFamily="18" charset="0"/>
              </a:rPr>
              <a:t>　　刚好使源漏之间产生沟道时，栅极所加的正电压称为增强型</a:t>
            </a:r>
            <a:r>
              <a:rPr lang="en-US" altLang="zh-CN">
                <a:latin typeface="Times New Roman" pitchFamily="18" charset="0"/>
                <a:ea typeface="楷体_GB2312" pitchFamily="49" charset="-122"/>
                <a:cs typeface="Times New Roman" pitchFamily="18" charset="0"/>
              </a:rPr>
              <a:t>MOS</a:t>
            </a:r>
            <a:r>
              <a:rPr lang="zh-CN" altLang="en-US">
                <a:latin typeface="Times New Roman" pitchFamily="18" charset="0"/>
                <a:ea typeface="楷体_GB2312" pitchFamily="49" charset="-122"/>
                <a:cs typeface="Times New Roman" pitchFamily="18" charset="0"/>
              </a:rPr>
              <a:t>管的开启电压</a:t>
            </a:r>
            <a:r>
              <a:rPr lang="en-US" altLang="zh-CN" i="1">
                <a:latin typeface="Times New Roman" pitchFamily="18" charset="0"/>
                <a:ea typeface="楷体_GB2312" pitchFamily="49" charset="-122"/>
                <a:cs typeface="Times New Roman" pitchFamily="18" charset="0"/>
              </a:rPr>
              <a:t>U</a:t>
            </a:r>
            <a:r>
              <a:rPr lang="en-US" altLang="zh-CN" baseline="-25000">
                <a:latin typeface="Times New Roman" pitchFamily="18" charset="0"/>
                <a:ea typeface="楷体_GB2312" pitchFamily="49" charset="-122"/>
                <a:cs typeface="Times New Roman" pitchFamily="18" charset="0"/>
              </a:rPr>
              <a:t>GS(th)</a:t>
            </a:r>
            <a:r>
              <a:rPr lang="zh-CN" altLang="en-US">
                <a:latin typeface="Times New Roman" pitchFamily="18" charset="0"/>
                <a:ea typeface="楷体_GB2312" pitchFamily="49" charset="-122"/>
                <a:cs typeface="Times New Roman" pitchFamily="18" charset="0"/>
              </a:rPr>
              <a:t>。之后，</a:t>
            </a:r>
            <a:r>
              <a:rPr lang="en-US" altLang="zh-CN" i="1">
                <a:latin typeface="Times New Roman" pitchFamily="18" charset="0"/>
                <a:ea typeface="楷体_GB2312" pitchFamily="49" charset="-122"/>
                <a:cs typeface="Times New Roman" pitchFamily="18" charset="0"/>
              </a:rPr>
              <a:t>u</a:t>
            </a:r>
            <a:r>
              <a:rPr lang="en-US" altLang="zh-CN" baseline="-25000">
                <a:latin typeface="Times New Roman" pitchFamily="18" charset="0"/>
                <a:ea typeface="楷体_GB2312" pitchFamily="49" charset="-122"/>
                <a:cs typeface="Times New Roman" pitchFamily="18" charset="0"/>
              </a:rPr>
              <a:t>GS</a:t>
            </a:r>
            <a:r>
              <a:rPr lang="zh-CN" altLang="en-US">
                <a:latin typeface="Times New Roman" pitchFamily="18" charset="0"/>
                <a:ea typeface="楷体_GB2312" pitchFamily="49" charset="-122"/>
                <a:cs typeface="Times New Roman" pitchFamily="18" charset="0"/>
              </a:rPr>
              <a:t>增加，沟道变宽，电阻减小。</a:t>
            </a:r>
          </a:p>
        </p:txBody>
      </p:sp>
      <p:sp>
        <p:nvSpPr>
          <p:cNvPr id="751619" name="灯片编号占位符 3"/>
          <p:cNvSpPr>
            <a:spLocks noGrp="1"/>
          </p:cNvSpPr>
          <p:nvPr>
            <p:ph type="sldNum" sz="quarter" idx="5"/>
          </p:nvPr>
        </p:nvSpPr>
        <p:spPr bwMode="auto">
          <a:noFill/>
          <a:ln>
            <a:miter lim="800000"/>
            <a:headEnd/>
            <a:tailEnd/>
          </a:ln>
        </p:spPr>
        <p:txBody>
          <a:bodyPr/>
          <a:lstStyle/>
          <a:p>
            <a:fld id="{6A72B26E-1E80-485C-B267-5CA1A9BEFC14}" type="slidenum">
              <a:rPr lang="zh-CN" altLang="en-US" smtClean="0">
                <a:ea typeface="黑体" pitchFamily="2" charset="-122"/>
              </a:rPr>
              <a:pPr/>
              <a:t>17</a:t>
            </a:fld>
            <a:endParaRPr lang="en-US" altLang="zh-CN">
              <a:ea typeface="黑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536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a:cs typeface="Arial" charset="0"/>
              </a:rPr>
              <a:t>　　</a:t>
            </a:r>
            <a:r>
              <a:rPr lang="zh-CN" altLang="en-US">
                <a:latin typeface="Times New Roman" pitchFamily="18" charset="0"/>
                <a:cs typeface="Times New Roman" pitchFamily="18" charset="0"/>
              </a:rPr>
              <a:t>在典型应用条件下，增强型</a:t>
            </a:r>
            <a:r>
              <a:rPr lang="en-US" altLang="zh-CN">
                <a:latin typeface="Times New Roman" pitchFamily="18" charset="0"/>
                <a:cs typeface="Times New Roman" pitchFamily="18" charset="0"/>
              </a:rPr>
              <a:t>N-MOSFET</a:t>
            </a:r>
            <a:r>
              <a:rPr lang="zh-CN" altLang="en-US">
                <a:latin typeface="Times New Roman" pitchFamily="18" charset="0"/>
                <a:cs typeface="Times New Roman" pitchFamily="18" charset="0"/>
              </a:rPr>
              <a:t>的源极与衬底相连，漏源间加正电压，即</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en-US" altLang="zh-CN">
                <a:latin typeface="Times New Roman" pitchFamily="18" charset="0"/>
                <a:cs typeface="Times New Roman" pitchFamily="18" charset="0"/>
              </a:rPr>
              <a:t>&gt;0</a:t>
            </a:r>
            <a:r>
              <a:rPr lang="zh-CN" altLang="en-US">
                <a:latin typeface="Times New Roman" pitchFamily="18" charset="0"/>
                <a:cs typeface="Times New Roman" pitchFamily="18" charset="0"/>
              </a:rPr>
              <a:t>，以保证漏极与衬底之间的</a:t>
            </a:r>
            <a:r>
              <a:rPr lang="en-US" altLang="zh-CN">
                <a:latin typeface="Times New Roman" pitchFamily="18" charset="0"/>
                <a:cs typeface="Times New Roman" pitchFamily="18" charset="0"/>
              </a:rPr>
              <a:t>PN</a:t>
            </a:r>
            <a:r>
              <a:rPr lang="en-US" altLang="zh-CN" baseline="30000">
                <a:latin typeface="Times New Roman" pitchFamily="18" charset="0"/>
                <a:cs typeface="Times New Roman" pitchFamily="18" charset="0"/>
              </a:rPr>
              <a:t>+</a:t>
            </a:r>
            <a:r>
              <a:rPr lang="zh-CN" altLang="en-US">
                <a:latin typeface="Times New Roman" pitchFamily="18" charset="0"/>
                <a:cs typeface="Times New Roman" pitchFamily="18" charset="0"/>
              </a:rPr>
              <a:t>结是反向偏置的。栅极正电压必须大于开启电压，即</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&gt;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时沟道才形成，这时加上</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，就有</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流过沟道。</a:t>
            </a:r>
          </a:p>
          <a:p>
            <a:pPr eaLnBrk="1" hangingPunct="1"/>
            <a:r>
              <a:rPr lang="zh-CN" altLang="en-US">
                <a:latin typeface="Times New Roman" pitchFamily="18" charset="0"/>
                <a:cs typeface="Times New Roman" pitchFamily="18" charset="0"/>
              </a:rPr>
              <a:t>　　当</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是一个很小的正值时，沟道两端只有很小的电位差，亦即沿沟道的整个长度上各点的电位都与源极电位基本相同，这样一来，栅极与沟道各点之间的电压近似相等。因此沟道（即</a:t>
            </a:r>
            <a:r>
              <a:rPr lang="en-US" altLang="zh-CN">
                <a:latin typeface="Times New Roman" pitchFamily="18" charset="0"/>
                <a:cs typeface="Times New Roman" pitchFamily="18" charset="0"/>
              </a:rPr>
              <a:t>N</a:t>
            </a:r>
            <a:r>
              <a:rPr lang="zh-CN" altLang="en-US">
                <a:latin typeface="Times New Roman" pitchFamily="18" charset="0"/>
                <a:cs typeface="Times New Roman" pitchFamily="18" charset="0"/>
              </a:rPr>
              <a:t>型反型层）中自由电子的浓度分布也近似相同，这时的沟道就像一个数值一定的电阻（当然，由于这时</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zh-CN" altLang="en-US">
                <a:latin typeface="Times New Roman" pitchFamily="18" charset="0"/>
                <a:cs typeface="Times New Roman" pitchFamily="18" charset="0"/>
              </a:rPr>
              <a:t>控制着沟道宽度，也就控制着该电阻值的大小），漏极电流</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与</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近似于成正比。</a:t>
            </a:r>
          </a:p>
          <a:p>
            <a:pPr eaLnBrk="1" hangingPunct="1"/>
            <a:r>
              <a:rPr lang="zh-CN" altLang="en-US">
                <a:latin typeface="Times New Roman" pitchFamily="18" charset="0"/>
                <a:cs typeface="Times New Roman" pitchFamily="18" charset="0"/>
              </a:rPr>
              <a:t>　　当漏源电压</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变得较大时，会有较大的电流沿沟道由漏极向源极流动，沿沟道就会产生较大的电压降。于是，沿着沟道由源极到漏极的电位，自零逐渐增高，所以在沿沟道的各点，栅极与沟道之间的电压是不同的，栅压在硅表面上产生的电场也就不同。在沟道靠近漏极的一端，栅极与沟道之间电压减小，在硅表面上产生的电场减弱，因而表面的反型层中的电子就减少了。可见，沟道中的电子沿沟道从源极到漏极逐渐减少，也即导电沟道从源极到漏极逐渐变薄。与</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很小时相比，随着</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增大，沟道电阻逐渐变大，</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随</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的上升趋缓。</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再继续增加时，在靠近漏极的一端反型层中的电子继续减少。当</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增加到某一定值，恰好使得近漏端处的栅极与沟道点之间的电压为</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时，这点的反型层就消失，这种情况叫做沟道“预夹断”。</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当漏源电压进一步增加超过预夹断电压时，沟道在靠近漏极的一端被“夹断”。在沟道和漏区之间隔着耗尽区。耗尽区中本来几乎没有可以自由移动的载流子，但是在漏源之间的横向电场作用下，沟道中有大量电子由夹断点流入耗尽区，并通过耗尽区漂移到漏扩散区。深入的理论研究指出，这时</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的增加，使漏区附近的耗尽区变得更厚，电阻急剧增加，这就使漏极电流</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不再随</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的增加而显著增加，就是说</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饱和了。在这种情况下，</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增加超过</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的部分，几乎全部作用在夹断区上，用来克服其电阻。</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我们已经知道，反型层的产生取决于栅极与半导体之间的电压是否大于开启电压</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。加上</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后，由于沿着沟道各点的电压是不同的，在漏极一端为</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GD</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en-US" altLang="zh-CN">
                <a:latin typeface="Times New Roman" pitchFamily="18" charset="0"/>
                <a:cs typeface="Times New Roman" pitchFamily="18" charset="0"/>
              </a:rPr>
              <a:t>)</a:t>
            </a:r>
            <a:r>
              <a:rPr lang="zh-CN" altLang="en-US">
                <a:latin typeface="Times New Roman" pitchFamily="18" charset="0"/>
                <a:cs typeface="Times New Roman" pitchFamily="18" charset="0"/>
              </a:rPr>
              <a:t>是最低值。因此，如果</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GD</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en-US" altLang="zh-CN">
                <a:latin typeface="Times New Roman" pitchFamily="18" charset="0"/>
                <a:cs typeface="Times New Roman" pitchFamily="18" charset="0"/>
              </a:rPr>
              <a:t>)&gt;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，则反型层沿着半导体表面从源区到漏区各点都存在；若</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GD</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en-US" altLang="zh-CN">
                <a:latin typeface="Times New Roman" pitchFamily="18" charset="0"/>
                <a:cs typeface="Times New Roman" pitchFamily="18" charset="0"/>
              </a:rPr>
              <a:t>)&lt;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，即</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en-US" altLang="zh-CN">
                <a:latin typeface="Times New Roman" pitchFamily="18" charset="0"/>
                <a:cs typeface="Times New Roman" pitchFamily="18" charset="0"/>
              </a:rPr>
              <a:t>&gt;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时近漏端的反型层就消失，使沟道夹断而</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饱和。</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进一步分析可知，在</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GD</a:t>
            </a:r>
            <a:r>
              <a:rPr lang="en-US" altLang="zh-CN">
                <a:latin typeface="Times New Roman" pitchFamily="18" charset="0"/>
                <a:cs typeface="Times New Roman" pitchFamily="18" charset="0"/>
              </a:rPr>
              <a:t>&lt;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的情况下，</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几乎仅受</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zh-CN" altLang="en-US">
                <a:latin typeface="Times New Roman" pitchFamily="18" charset="0"/>
                <a:cs typeface="Times New Roman" pitchFamily="18" charset="0"/>
              </a:rPr>
              <a:t>控制：当</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&lt;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时，</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近似为零；当</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&gt;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后，</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近似于按二次函数的规律随</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zh-CN" altLang="en-US">
                <a:latin typeface="Times New Roman" pitchFamily="18" charset="0"/>
                <a:cs typeface="Times New Roman" pitchFamily="18" charset="0"/>
              </a:rPr>
              <a:t>增大。</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如果</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DS</a:t>
            </a:r>
            <a:r>
              <a:rPr lang="zh-CN" altLang="en-US">
                <a:latin typeface="Times New Roman" pitchFamily="18" charset="0"/>
                <a:cs typeface="Times New Roman" pitchFamily="18" charset="0"/>
              </a:rPr>
              <a:t>一直增加至某一定值，漏源间就会发生雪崩击穿，</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剧增。</a:t>
            </a:r>
            <a:endParaRPr lang="en-US" altLang="zh-CN">
              <a:latin typeface="Times New Roman" pitchFamily="18" charset="0"/>
              <a:cs typeface="Times New Roman" pitchFamily="18" charset="0"/>
            </a:endParaRPr>
          </a:p>
          <a:p>
            <a:pPr eaLnBrk="1" hangingPunct="1"/>
            <a:r>
              <a:rPr lang="zh-CN" altLang="en-US">
                <a:latin typeface="Times New Roman" pitchFamily="18" charset="0"/>
                <a:cs typeface="Times New Roman" pitchFamily="18" charset="0"/>
              </a:rPr>
              <a:t>　　组成放大器时，场效应管应工作在使</a:t>
            </a:r>
            <a:r>
              <a:rPr lang="en-US" altLang="zh-CN" i="1">
                <a:latin typeface="Times New Roman" pitchFamily="18" charset="0"/>
                <a:cs typeface="Times New Roman" pitchFamily="18" charset="0"/>
              </a:rPr>
              <a:t>i</a:t>
            </a:r>
            <a:r>
              <a:rPr lang="en-US" altLang="zh-CN" baseline="-25000">
                <a:latin typeface="Times New Roman" pitchFamily="18" charset="0"/>
                <a:cs typeface="Times New Roman" pitchFamily="18" charset="0"/>
              </a:rPr>
              <a:t>D</a:t>
            </a:r>
            <a:r>
              <a:rPr lang="zh-CN" altLang="en-US">
                <a:latin typeface="Times New Roman" pitchFamily="18" charset="0"/>
                <a:cs typeface="Times New Roman" pitchFamily="18" charset="0"/>
              </a:rPr>
              <a:t>近似恒流的饱和区，对增强型</a:t>
            </a:r>
            <a:r>
              <a:rPr lang="en-US" altLang="zh-CN">
                <a:latin typeface="Times New Roman" pitchFamily="18" charset="0"/>
                <a:cs typeface="Times New Roman" pitchFamily="18" charset="0"/>
              </a:rPr>
              <a:t>N-MOSFET</a:t>
            </a:r>
            <a:r>
              <a:rPr lang="zh-CN" altLang="en-US">
                <a:latin typeface="Times New Roman" pitchFamily="18" charset="0"/>
                <a:cs typeface="Times New Roman" pitchFamily="18" charset="0"/>
              </a:rPr>
              <a:t>而言，就是要使</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a:t>
            </a:r>
            <a:r>
              <a:rPr lang="en-US" altLang="zh-CN">
                <a:latin typeface="Times New Roman" pitchFamily="18" charset="0"/>
                <a:cs typeface="Times New Roman" pitchFamily="18" charset="0"/>
              </a:rPr>
              <a:t>&gt;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而</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GD</a:t>
            </a:r>
            <a:r>
              <a:rPr lang="en-US" altLang="zh-CN">
                <a:latin typeface="Times New Roman" pitchFamily="18" charset="0"/>
                <a:cs typeface="Times New Roman" pitchFamily="18" charset="0"/>
              </a:rPr>
              <a:t>&lt;</a:t>
            </a:r>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GS(th)</a:t>
            </a:r>
            <a:r>
              <a:rPr lang="zh-CN" altLang="en-US">
                <a:latin typeface="Times New Roman" pitchFamily="18" charset="0"/>
                <a:cs typeface="Times New Roman" pitchFamily="18" charset="0"/>
              </a:rPr>
              <a:t>。</a:t>
            </a:r>
          </a:p>
        </p:txBody>
      </p:sp>
      <p:sp>
        <p:nvSpPr>
          <p:cNvPr id="753667" name="灯片编号占位符 3"/>
          <p:cNvSpPr>
            <a:spLocks noGrp="1"/>
          </p:cNvSpPr>
          <p:nvPr>
            <p:ph type="sldNum" sz="quarter" idx="5"/>
          </p:nvPr>
        </p:nvSpPr>
        <p:spPr bwMode="auto">
          <a:noFill/>
          <a:ln>
            <a:miter lim="800000"/>
            <a:headEnd/>
            <a:tailEnd/>
          </a:ln>
        </p:spPr>
        <p:txBody>
          <a:bodyPr/>
          <a:lstStyle/>
          <a:p>
            <a:fld id="{B193EBBD-113D-465E-906D-3335AF473FD0}" type="slidenum">
              <a:rPr lang="zh-CN" altLang="en-US" smtClean="0">
                <a:ea typeface="黑体" pitchFamily="2" charset="-122"/>
              </a:rPr>
              <a:pPr/>
              <a:t>18</a:t>
            </a:fld>
            <a:endParaRPr lang="en-US" altLang="zh-CN">
              <a:ea typeface="黑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557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a:cs typeface="Arial" charset="0"/>
            </a:endParaRPr>
          </a:p>
        </p:txBody>
      </p:sp>
      <p:sp>
        <p:nvSpPr>
          <p:cNvPr id="755715" name="灯片编号占位符 3"/>
          <p:cNvSpPr>
            <a:spLocks noGrp="1"/>
          </p:cNvSpPr>
          <p:nvPr>
            <p:ph type="sldNum" sz="quarter" idx="5"/>
          </p:nvPr>
        </p:nvSpPr>
        <p:spPr bwMode="auto">
          <a:noFill/>
          <a:ln>
            <a:miter lim="800000"/>
            <a:headEnd/>
            <a:tailEnd/>
          </a:ln>
        </p:spPr>
        <p:txBody>
          <a:bodyPr/>
          <a:lstStyle/>
          <a:p>
            <a:fld id="{1CE69315-9E4D-4D10-B839-0C05347CB3E3}" type="slidenum">
              <a:rPr lang="zh-CN" altLang="en-US" smtClean="0">
                <a:ea typeface="黑体" pitchFamily="2" charset="-122"/>
              </a:rPr>
              <a:pPr/>
              <a:t>19</a:t>
            </a:fld>
            <a:endParaRPr lang="en-US" altLang="zh-CN">
              <a:ea typeface="黑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577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a:cs typeface="Arial" charset="0"/>
            </a:endParaRPr>
          </a:p>
        </p:txBody>
      </p:sp>
      <p:sp>
        <p:nvSpPr>
          <p:cNvPr id="757763" name="灯片编号占位符 3"/>
          <p:cNvSpPr>
            <a:spLocks noGrp="1"/>
          </p:cNvSpPr>
          <p:nvPr>
            <p:ph type="sldNum" sz="quarter" idx="5"/>
          </p:nvPr>
        </p:nvSpPr>
        <p:spPr bwMode="auto">
          <a:noFill/>
          <a:ln>
            <a:miter lim="800000"/>
            <a:headEnd/>
            <a:tailEnd/>
          </a:ln>
        </p:spPr>
        <p:txBody>
          <a:bodyPr/>
          <a:lstStyle/>
          <a:p>
            <a:fld id="{8D7E0021-2FEE-4A57-9FA4-088C5BD30F7D}" type="slidenum">
              <a:rPr lang="zh-CN" altLang="en-US" smtClean="0">
                <a:ea typeface="黑体" pitchFamily="2" charset="-122"/>
              </a:rPr>
              <a:pPr/>
              <a:t>20</a:t>
            </a:fld>
            <a:endParaRPr lang="en-US" altLang="zh-CN">
              <a:ea typeface="黑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618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61859" name="灯片编号占位符 3"/>
          <p:cNvSpPr>
            <a:spLocks noGrp="1"/>
          </p:cNvSpPr>
          <p:nvPr>
            <p:ph type="sldNum" sz="quarter" idx="5"/>
          </p:nvPr>
        </p:nvSpPr>
        <p:spPr bwMode="auto">
          <a:noFill/>
          <a:ln>
            <a:miter lim="800000"/>
            <a:headEnd/>
            <a:tailEnd/>
          </a:ln>
        </p:spPr>
        <p:txBody>
          <a:bodyPr/>
          <a:lstStyle/>
          <a:p>
            <a:fld id="{60409B71-A282-4A80-8269-21F439FF5682}" type="slidenum">
              <a:rPr lang="zh-CN" altLang="en-US" smtClean="0">
                <a:ea typeface="黑体" pitchFamily="2" charset="-122"/>
              </a:rPr>
              <a:pPr/>
              <a:t>25</a:t>
            </a:fld>
            <a:endParaRPr lang="en-US" altLang="zh-CN">
              <a:ea typeface="黑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249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24995" name="灯片编号占位符 3"/>
          <p:cNvSpPr>
            <a:spLocks noGrp="1"/>
          </p:cNvSpPr>
          <p:nvPr>
            <p:ph type="sldNum" sz="quarter" idx="5"/>
          </p:nvPr>
        </p:nvSpPr>
        <p:spPr bwMode="auto">
          <a:noFill/>
          <a:ln>
            <a:miter lim="800000"/>
            <a:headEnd/>
            <a:tailEnd/>
          </a:ln>
        </p:spPr>
        <p:txBody>
          <a:bodyPr/>
          <a:lstStyle/>
          <a:p>
            <a:fld id="{35B2F06E-C313-43A3-A438-3003119C78AB}" type="slidenum">
              <a:rPr lang="zh-CN" altLang="en-US" smtClean="0">
                <a:ea typeface="黑体" pitchFamily="2" charset="-122"/>
              </a:rPr>
              <a:pPr/>
              <a:t>3</a:t>
            </a:fld>
            <a:endParaRPr lang="en-US" altLang="zh-CN">
              <a:ea typeface="黑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659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65955" name="灯片编号占位符 3"/>
          <p:cNvSpPr>
            <a:spLocks noGrp="1"/>
          </p:cNvSpPr>
          <p:nvPr>
            <p:ph type="sldNum" sz="quarter" idx="5"/>
          </p:nvPr>
        </p:nvSpPr>
        <p:spPr bwMode="auto">
          <a:noFill/>
          <a:ln>
            <a:miter lim="800000"/>
            <a:headEnd/>
            <a:tailEnd/>
          </a:ln>
        </p:spPr>
        <p:txBody>
          <a:bodyPr/>
          <a:lstStyle/>
          <a:p>
            <a:fld id="{FF715A19-EF96-4EC9-87F0-004E20EFC3E2}" type="slidenum">
              <a:rPr lang="zh-CN" altLang="en-US" smtClean="0">
                <a:ea typeface="黑体" pitchFamily="2" charset="-122"/>
              </a:rPr>
              <a:pPr/>
              <a:t>26</a:t>
            </a:fld>
            <a:endParaRPr lang="en-US" altLang="zh-CN">
              <a:ea typeface="黑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680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68003" name="灯片编号占位符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eaLnBrk="0" hangingPunct="0"/>
            <a:fld id="{997C8504-DA63-4310-819A-CF52507A38C5}" type="slidenum">
              <a:rPr lang="zh-CN" altLang="en-US" sz="1200"/>
              <a:pPr algn="r" eaLnBrk="0" hangingPunct="0"/>
              <a:t>27</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700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70051" name="灯片编号占位符 3"/>
          <p:cNvSpPr>
            <a:spLocks noGrp="1"/>
          </p:cNvSpPr>
          <p:nvPr>
            <p:ph type="sldNum" sz="quarter" idx="5"/>
          </p:nvPr>
        </p:nvSpPr>
        <p:spPr bwMode="auto">
          <a:noFill/>
          <a:ln>
            <a:miter lim="800000"/>
            <a:headEnd/>
            <a:tailEnd/>
          </a:ln>
        </p:spPr>
        <p:txBody>
          <a:bodyPr/>
          <a:lstStyle/>
          <a:p>
            <a:fld id="{21C4A8E4-B7FC-4924-9F28-AA8E36D8B823}" type="slidenum">
              <a:rPr lang="zh-CN" altLang="en-US" smtClean="0">
                <a:ea typeface="黑体" pitchFamily="2" charset="-122"/>
              </a:rPr>
              <a:pPr/>
              <a:t>28</a:t>
            </a:fld>
            <a:endParaRPr lang="en-US" altLang="zh-CN">
              <a:ea typeface="黑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720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72099" name="灯片编号占位符 3"/>
          <p:cNvSpPr>
            <a:spLocks noGrp="1"/>
          </p:cNvSpPr>
          <p:nvPr>
            <p:ph type="sldNum" sz="quarter" idx="5"/>
          </p:nvPr>
        </p:nvSpPr>
        <p:spPr bwMode="auto">
          <a:noFill/>
          <a:ln>
            <a:miter lim="800000"/>
            <a:headEnd/>
            <a:tailEnd/>
          </a:ln>
        </p:spPr>
        <p:txBody>
          <a:bodyPr/>
          <a:lstStyle/>
          <a:p>
            <a:fld id="{E807BD6E-8FC2-4041-899D-491968F7F48F}" type="slidenum">
              <a:rPr lang="zh-CN" altLang="en-US" smtClean="0">
                <a:ea typeface="黑体" pitchFamily="2" charset="-122"/>
              </a:rPr>
              <a:pPr/>
              <a:t>29</a:t>
            </a:fld>
            <a:endParaRPr lang="en-US" altLang="zh-CN">
              <a:ea typeface="黑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741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74147" name="灯片编号占位符 3"/>
          <p:cNvSpPr>
            <a:spLocks noGrp="1"/>
          </p:cNvSpPr>
          <p:nvPr>
            <p:ph type="sldNum" sz="quarter" idx="5"/>
          </p:nvPr>
        </p:nvSpPr>
        <p:spPr bwMode="auto">
          <a:noFill/>
          <a:ln>
            <a:miter lim="800000"/>
            <a:headEnd/>
            <a:tailEnd/>
          </a:ln>
        </p:spPr>
        <p:txBody>
          <a:bodyPr/>
          <a:lstStyle/>
          <a:p>
            <a:fld id="{C90CD986-B80B-4287-BCD3-2F8BA030D8FA}" type="slidenum">
              <a:rPr lang="zh-CN" altLang="en-US" smtClean="0">
                <a:ea typeface="黑体" pitchFamily="2" charset="-122"/>
              </a:rPr>
              <a:pPr/>
              <a:t>30</a:t>
            </a:fld>
            <a:endParaRPr lang="en-US" altLang="zh-CN">
              <a:ea typeface="黑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761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76195" name="灯片编号占位符 3"/>
          <p:cNvSpPr>
            <a:spLocks noGrp="1"/>
          </p:cNvSpPr>
          <p:nvPr>
            <p:ph type="sldNum" sz="quarter" idx="5"/>
          </p:nvPr>
        </p:nvSpPr>
        <p:spPr bwMode="auto">
          <a:noFill/>
          <a:ln>
            <a:miter lim="800000"/>
            <a:headEnd/>
            <a:tailEnd/>
          </a:ln>
        </p:spPr>
        <p:txBody>
          <a:bodyPr/>
          <a:lstStyle/>
          <a:p>
            <a:fld id="{D9402871-FEE4-4B0F-9DE1-ECC2DCC2CE1B}" type="slidenum">
              <a:rPr lang="zh-CN" altLang="en-US" smtClean="0">
                <a:ea typeface="黑体" pitchFamily="2" charset="-122"/>
              </a:rPr>
              <a:pPr/>
              <a:t>31</a:t>
            </a:fld>
            <a:endParaRPr lang="en-US" altLang="zh-CN">
              <a:ea typeface="黑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782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78243" name="灯片编号占位符 3"/>
          <p:cNvSpPr>
            <a:spLocks noGrp="1"/>
          </p:cNvSpPr>
          <p:nvPr>
            <p:ph type="sldNum" sz="quarter" idx="5"/>
          </p:nvPr>
        </p:nvSpPr>
        <p:spPr bwMode="auto">
          <a:noFill/>
          <a:ln>
            <a:miter lim="800000"/>
            <a:headEnd/>
            <a:tailEnd/>
          </a:ln>
        </p:spPr>
        <p:txBody>
          <a:bodyPr/>
          <a:lstStyle/>
          <a:p>
            <a:fld id="{C6018BD9-FC32-4CB5-8E6B-25C5C2E6ED6C}" type="slidenum">
              <a:rPr lang="zh-CN" altLang="en-US" smtClean="0">
                <a:ea typeface="黑体" pitchFamily="2" charset="-122"/>
              </a:rPr>
              <a:pPr/>
              <a:t>32</a:t>
            </a:fld>
            <a:endParaRPr lang="en-US" altLang="zh-CN">
              <a:ea typeface="黑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8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802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80291" name="灯片编号占位符 3"/>
          <p:cNvSpPr>
            <a:spLocks noGrp="1"/>
          </p:cNvSpPr>
          <p:nvPr>
            <p:ph type="sldNum" sz="quarter" idx="5"/>
          </p:nvPr>
        </p:nvSpPr>
        <p:spPr bwMode="auto">
          <a:noFill/>
          <a:ln>
            <a:miter lim="800000"/>
            <a:headEnd/>
            <a:tailEnd/>
          </a:ln>
        </p:spPr>
        <p:txBody>
          <a:bodyPr/>
          <a:lstStyle/>
          <a:p>
            <a:fld id="{494DD453-7C12-40F4-B94B-40987618E3B0}" type="slidenum">
              <a:rPr lang="zh-CN" altLang="en-US" smtClean="0">
                <a:ea typeface="黑体" pitchFamily="2" charset="-122"/>
              </a:rPr>
              <a:pPr/>
              <a:t>33</a:t>
            </a:fld>
            <a:endParaRPr lang="en-US" altLang="zh-CN">
              <a:ea typeface="黑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823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82339" name="灯片编号占位符 3"/>
          <p:cNvSpPr>
            <a:spLocks noGrp="1"/>
          </p:cNvSpPr>
          <p:nvPr>
            <p:ph type="sldNum" sz="quarter" idx="5"/>
          </p:nvPr>
        </p:nvSpPr>
        <p:spPr bwMode="auto">
          <a:noFill/>
          <a:ln>
            <a:miter lim="800000"/>
            <a:headEnd/>
            <a:tailEnd/>
          </a:ln>
        </p:spPr>
        <p:txBody>
          <a:bodyPr/>
          <a:lstStyle/>
          <a:p>
            <a:fld id="{CF64D8BE-46D5-41EA-935D-43F5FE14AE64}" type="slidenum">
              <a:rPr lang="zh-CN" altLang="en-US" smtClean="0">
                <a:ea typeface="黑体" pitchFamily="2" charset="-122"/>
              </a:rPr>
              <a:pPr/>
              <a:t>34</a:t>
            </a:fld>
            <a:endParaRPr lang="en-US" altLang="zh-CN">
              <a:ea typeface="黑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843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84387" name="灯片编号占位符 3"/>
          <p:cNvSpPr>
            <a:spLocks noGrp="1"/>
          </p:cNvSpPr>
          <p:nvPr>
            <p:ph type="sldNum" sz="quarter" idx="5"/>
          </p:nvPr>
        </p:nvSpPr>
        <p:spPr bwMode="auto">
          <a:noFill/>
          <a:ln>
            <a:miter lim="800000"/>
            <a:headEnd/>
            <a:tailEnd/>
          </a:ln>
        </p:spPr>
        <p:txBody>
          <a:bodyPr/>
          <a:lstStyle/>
          <a:p>
            <a:fld id="{CB021D8C-F4E4-40DA-9AD8-593724F51D91}" type="slidenum">
              <a:rPr lang="zh-CN" altLang="en-US" smtClean="0">
                <a:ea typeface="黑体" pitchFamily="2" charset="-122"/>
              </a:rPr>
              <a:pPr/>
              <a:t>35</a:t>
            </a:fld>
            <a:endParaRPr lang="en-US" altLang="zh-CN">
              <a:ea typeface="黑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270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27043" name="灯片编号占位符 3"/>
          <p:cNvSpPr>
            <a:spLocks noGrp="1"/>
          </p:cNvSpPr>
          <p:nvPr>
            <p:ph type="sldNum" sz="quarter" idx="5"/>
          </p:nvPr>
        </p:nvSpPr>
        <p:spPr bwMode="auto">
          <a:noFill/>
          <a:ln>
            <a:miter lim="800000"/>
            <a:headEnd/>
            <a:tailEnd/>
          </a:ln>
        </p:spPr>
        <p:txBody>
          <a:bodyPr/>
          <a:lstStyle/>
          <a:p>
            <a:fld id="{6FCBF5D1-40D0-4F1E-B5AD-34DB28406CB5}" type="slidenum">
              <a:rPr lang="zh-CN" altLang="en-US" smtClean="0">
                <a:ea typeface="黑体" pitchFamily="2" charset="-122"/>
              </a:rPr>
              <a:pPr/>
              <a:t>4</a:t>
            </a:fld>
            <a:endParaRPr lang="en-US" altLang="zh-CN">
              <a:ea typeface="黑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864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86435" name="灯片编号占位符 3"/>
          <p:cNvSpPr>
            <a:spLocks noGrp="1"/>
          </p:cNvSpPr>
          <p:nvPr>
            <p:ph type="sldNum" sz="quarter" idx="5"/>
          </p:nvPr>
        </p:nvSpPr>
        <p:spPr bwMode="auto">
          <a:noFill/>
          <a:ln>
            <a:miter lim="800000"/>
            <a:headEnd/>
            <a:tailEnd/>
          </a:ln>
        </p:spPr>
        <p:txBody>
          <a:bodyPr/>
          <a:lstStyle/>
          <a:p>
            <a:fld id="{79B255E4-6DF0-4E27-ACE3-18E333B7C1AA}" type="slidenum">
              <a:rPr lang="zh-CN" altLang="en-US" smtClean="0">
                <a:ea typeface="黑体" pitchFamily="2" charset="-122"/>
              </a:rPr>
              <a:pPr/>
              <a:t>36</a:t>
            </a:fld>
            <a:endParaRPr lang="en-US" altLang="zh-CN">
              <a:ea typeface="黑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884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88483" name="灯片编号占位符 3"/>
          <p:cNvSpPr>
            <a:spLocks noGrp="1"/>
          </p:cNvSpPr>
          <p:nvPr>
            <p:ph type="sldNum" sz="quarter" idx="5"/>
          </p:nvPr>
        </p:nvSpPr>
        <p:spPr bwMode="auto">
          <a:noFill/>
          <a:ln>
            <a:miter lim="800000"/>
            <a:headEnd/>
            <a:tailEnd/>
          </a:ln>
        </p:spPr>
        <p:txBody>
          <a:bodyPr/>
          <a:lstStyle/>
          <a:p>
            <a:fld id="{05034752-7461-4967-A253-44835D1547B7}" type="slidenum">
              <a:rPr lang="zh-CN" altLang="en-US" smtClean="0">
                <a:ea typeface="黑体" pitchFamily="2" charset="-122"/>
              </a:rPr>
              <a:pPr/>
              <a:t>37</a:t>
            </a:fld>
            <a:endParaRPr lang="en-US" altLang="zh-CN">
              <a:ea typeface="黑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905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90531" name="灯片编号占位符 3"/>
          <p:cNvSpPr>
            <a:spLocks noGrp="1"/>
          </p:cNvSpPr>
          <p:nvPr>
            <p:ph type="sldNum" sz="quarter" idx="5"/>
          </p:nvPr>
        </p:nvSpPr>
        <p:spPr bwMode="auto">
          <a:noFill/>
          <a:ln>
            <a:miter lim="800000"/>
            <a:headEnd/>
            <a:tailEnd/>
          </a:ln>
        </p:spPr>
        <p:txBody>
          <a:bodyPr/>
          <a:lstStyle/>
          <a:p>
            <a:fld id="{31817B71-60AB-48C8-AB03-2FEE7AA99AA3}" type="slidenum">
              <a:rPr lang="zh-CN" altLang="en-US" smtClean="0">
                <a:ea typeface="黑体" pitchFamily="2" charset="-122"/>
              </a:rPr>
              <a:pPr/>
              <a:t>38</a:t>
            </a:fld>
            <a:endParaRPr lang="en-US" altLang="zh-CN">
              <a:ea typeface="黑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925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92579" name="灯片编号占位符 3"/>
          <p:cNvSpPr>
            <a:spLocks noGrp="1"/>
          </p:cNvSpPr>
          <p:nvPr>
            <p:ph type="sldNum" sz="quarter" idx="5"/>
          </p:nvPr>
        </p:nvSpPr>
        <p:spPr bwMode="auto">
          <a:noFill/>
          <a:ln>
            <a:miter lim="800000"/>
            <a:headEnd/>
            <a:tailEnd/>
          </a:ln>
        </p:spPr>
        <p:txBody>
          <a:bodyPr/>
          <a:lstStyle/>
          <a:p>
            <a:fld id="{38EA6524-C08B-4682-A030-255E703D0FED}" type="slidenum">
              <a:rPr lang="zh-CN" altLang="en-US" smtClean="0">
                <a:ea typeface="黑体" pitchFamily="2" charset="-122"/>
              </a:rPr>
              <a:pPr/>
              <a:t>39</a:t>
            </a:fld>
            <a:endParaRPr lang="en-US" altLang="zh-CN">
              <a:ea typeface="黑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946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94627" name="灯片编号占位符 3"/>
          <p:cNvSpPr>
            <a:spLocks noGrp="1"/>
          </p:cNvSpPr>
          <p:nvPr>
            <p:ph type="sldNum" sz="quarter" idx="5"/>
          </p:nvPr>
        </p:nvSpPr>
        <p:spPr bwMode="auto">
          <a:noFill/>
          <a:ln>
            <a:miter lim="800000"/>
            <a:headEnd/>
            <a:tailEnd/>
          </a:ln>
        </p:spPr>
        <p:txBody>
          <a:bodyPr/>
          <a:lstStyle/>
          <a:p>
            <a:fld id="{A16B7355-41AB-4E49-95E7-A86D45EBC6A1}" type="slidenum">
              <a:rPr lang="zh-CN" altLang="en-US" smtClean="0">
                <a:ea typeface="黑体" pitchFamily="2" charset="-122"/>
              </a:rPr>
              <a:pPr/>
              <a:t>40</a:t>
            </a:fld>
            <a:endParaRPr lang="en-US" altLang="zh-CN">
              <a:ea typeface="黑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966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96675" name="灯片编号占位符 3"/>
          <p:cNvSpPr>
            <a:spLocks noGrp="1"/>
          </p:cNvSpPr>
          <p:nvPr>
            <p:ph type="sldNum" sz="quarter" idx="5"/>
          </p:nvPr>
        </p:nvSpPr>
        <p:spPr bwMode="auto">
          <a:noFill/>
          <a:ln>
            <a:miter lim="800000"/>
            <a:headEnd/>
            <a:tailEnd/>
          </a:ln>
        </p:spPr>
        <p:txBody>
          <a:bodyPr/>
          <a:lstStyle/>
          <a:p>
            <a:fld id="{8E359646-2339-41A6-946D-00D47BE22511}" type="slidenum">
              <a:rPr lang="zh-CN" altLang="en-US" smtClean="0">
                <a:ea typeface="黑体" pitchFamily="2" charset="-122"/>
              </a:rPr>
              <a:pPr/>
              <a:t>41</a:t>
            </a:fld>
            <a:endParaRPr lang="en-US" altLang="zh-CN">
              <a:ea typeface="黑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98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98723" name="灯片编号占位符 3"/>
          <p:cNvSpPr>
            <a:spLocks noGrp="1"/>
          </p:cNvSpPr>
          <p:nvPr>
            <p:ph type="sldNum" sz="quarter" idx="5"/>
          </p:nvPr>
        </p:nvSpPr>
        <p:spPr bwMode="auto">
          <a:noFill/>
          <a:ln>
            <a:miter lim="800000"/>
            <a:headEnd/>
            <a:tailEnd/>
          </a:ln>
        </p:spPr>
        <p:txBody>
          <a:bodyPr/>
          <a:lstStyle/>
          <a:p>
            <a:fld id="{F9F04966-D5DE-4797-92F9-4B67525E83E0}" type="slidenum">
              <a:rPr lang="zh-CN" altLang="en-US" smtClean="0">
                <a:ea typeface="黑体" pitchFamily="2" charset="-122"/>
              </a:rPr>
              <a:pPr/>
              <a:t>42</a:t>
            </a:fld>
            <a:endParaRPr lang="en-US" altLang="zh-CN">
              <a:ea typeface="黑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00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00771" name="灯片编号占位符 3"/>
          <p:cNvSpPr>
            <a:spLocks noGrp="1"/>
          </p:cNvSpPr>
          <p:nvPr>
            <p:ph type="sldNum" sz="quarter" idx="5"/>
          </p:nvPr>
        </p:nvSpPr>
        <p:spPr bwMode="auto">
          <a:noFill/>
          <a:ln>
            <a:miter lim="800000"/>
            <a:headEnd/>
            <a:tailEnd/>
          </a:ln>
        </p:spPr>
        <p:txBody>
          <a:bodyPr/>
          <a:lstStyle/>
          <a:p>
            <a:fld id="{F6C34533-2956-42CA-A36D-694D3FA1C985}" type="slidenum">
              <a:rPr lang="zh-CN" altLang="en-US" smtClean="0">
                <a:ea typeface="黑体" pitchFamily="2" charset="-122"/>
              </a:rPr>
              <a:pPr/>
              <a:t>43</a:t>
            </a:fld>
            <a:endParaRPr lang="en-US" altLang="zh-CN">
              <a:ea typeface="黑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028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02819" name="灯片编号占位符 3"/>
          <p:cNvSpPr>
            <a:spLocks noGrp="1"/>
          </p:cNvSpPr>
          <p:nvPr>
            <p:ph type="sldNum" sz="quarter" idx="5"/>
          </p:nvPr>
        </p:nvSpPr>
        <p:spPr bwMode="auto">
          <a:noFill/>
          <a:ln>
            <a:miter lim="800000"/>
            <a:headEnd/>
            <a:tailEnd/>
          </a:ln>
        </p:spPr>
        <p:txBody>
          <a:bodyPr/>
          <a:lstStyle/>
          <a:p>
            <a:fld id="{C56EB64E-F9EF-40A2-9E53-54B5939A9BD6}" type="slidenum">
              <a:rPr lang="zh-CN" altLang="en-US" smtClean="0">
                <a:ea typeface="黑体" pitchFamily="2" charset="-122"/>
              </a:rPr>
              <a:pPr/>
              <a:t>44</a:t>
            </a:fld>
            <a:endParaRPr lang="en-US" altLang="zh-CN">
              <a:ea typeface="黑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04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04867" name="灯片编号占位符 3"/>
          <p:cNvSpPr>
            <a:spLocks noGrp="1"/>
          </p:cNvSpPr>
          <p:nvPr>
            <p:ph type="sldNum" sz="quarter" idx="5"/>
          </p:nvPr>
        </p:nvSpPr>
        <p:spPr bwMode="auto">
          <a:noFill/>
          <a:ln>
            <a:miter lim="800000"/>
            <a:headEnd/>
            <a:tailEnd/>
          </a:ln>
        </p:spPr>
        <p:txBody>
          <a:bodyPr/>
          <a:lstStyle/>
          <a:p>
            <a:fld id="{006B6553-95A7-4F4B-9A3D-3BE1CC8E9CCF}" type="slidenum">
              <a:rPr lang="zh-CN" altLang="en-US" smtClean="0">
                <a:ea typeface="黑体" pitchFamily="2" charset="-122"/>
              </a:rPr>
              <a:pPr/>
              <a:t>45</a:t>
            </a:fld>
            <a:endParaRPr lang="en-US" altLang="zh-CN">
              <a:ea typeface="黑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290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29091" name="灯片编号占位符 3"/>
          <p:cNvSpPr>
            <a:spLocks noGrp="1"/>
          </p:cNvSpPr>
          <p:nvPr>
            <p:ph type="sldNum" sz="quarter" idx="5"/>
          </p:nvPr>
        </p:nvSpPr>
        <p:spPr bwMode="auto">
          <a:noFill/>
          <a:ln>
            <a:miter lim="800000"/>
            <a:headEnd/>
            <a:tailEnd/>
          </a:ln>
        </p:spPr>
        <p:txBody>
          <a:bodyPr/>
          <a:lstStyle/>
          <a:p>
            <a:fld id="{7A2C46E9-7A39-4227-866D-8BF8DF5E0015}" type="slidenum">
              <a:rPr lang="zh-CN" altLang="en-US" smtClean="0">
                <a:ea typeface="黑体" pitchFamily="2" charset="-122"/>
              </a:rPr>
              <a:pPr/>
              <a:t>5</a:t>
            </a:fld>
            <a:endParaRPr lang="en-US" altLang="zh-CN">
              <a:ea typeface="黑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06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06915" name="灯片编号占位符 3"/>
          <p:cNvSpPr>
            <a:spLocks noGrp="1"/>
          </p:cNvSpPr>
          <p:nvPr>
            <p:ph type="sldNum" sz="quarter" idx="5"/>
          </p:nvPr>
        </p:nvSpPr>
        <p:spPr bwMode="auto">
          <a:noFill/>
          <a:ln>
            <a:miter lim="800000"/>
            <a:headEnd/>
            <a:tailEnd/>
          </a:ln>
        </p:spPr>
        <p:txBody>
          <a:bodyPr/>
          <a:lstStyle/>
          <a:p>
            <a:fld id="{168FCB51-0BCB-4669-ACEF-2C3F37609223}" type="slidenum">
              <a:rPr lang="zh-CN" altLang="en-US" smtClean="0">
                <a:ea typeface="黑体" pitchFamily="2" charset="-122"/>
              </a:rPr>
              <a:pPr/>
              <a:t>46</a:t>
            </a:fld>
            <a:endParaRPr lang="en-US" altLang="zh-CN">
              <a:ea typeface="黑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089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a:latin typeface="Times New Roman" pitchFamily="18" charset="0"/>
              </a:rPr>
              <a:t>分清主次，合理近似！很多时候</a:t>
            </a:r>
            <a:r>
              <a:rPr lang="en-US" altLang="zh-CN" i="1">
                <a:latin typeface="Times New Roman" pitchFamily="18" charset="0"/>
              </a:rPr>
              <a:t>h</a:t>
            </a:r>
            <a:r>
              <a:rPr lang="en-US" altLang="zh-CN" baseline="-25000">
                <a:latin typeface="Times New Roman" pitchFamily="18" charset="0"/>
              </a:rPr>
              <a:t>12</a:t>
            </a:r>
            <a:r>
              <a:rPr lang="zh-CN" altLang="en-US">
                <a:latin typeface="Times New Roman" pitchFamily="18" charset="0"/>
              </a:rPr>
              <a:t>和</a:t>
            </a:r>
            <a:r>
              <a:rPr lang="en-US" altLang="zh-CN" i="1">
                <a:latin typeface="Times New Roman" pitchFamily="18" charset="0"/>
              </a:rPr>
              <a:t>h</a:t>
            </a:r>
            <a:r>
              <a:rPr lang="en-US" altLang="zh-CN" baseline="-25000">
                <a:latin typeface="Times New Roman" pitchFamily="18" charset="0"/>
              </a:rPr>
              <a:t>22</a:t>
            </a:r>
            <a:r>
              <a:rPr lang="zh-CN" altLang="en-US">
                <a:latin typeface="Times New Roman" pitchFamily="18" charset="0"/>
              </a:rPr>
              <a:t>的作用可忽略不计</a:t>
            </a:r>
            <a:r>
              <a:rPr lang="zh-CN" altLang="en-US"/>
              <a:t>。</a:t>
            </a:r>
            <a:endParaRPr lang="zh-CN" altLang="en-US">
              <a:latin typeface="Times New Roman" pitchFamily="18" charset="0"/>
            </a:endParaRPr>
          </a:p>
        </p:txBody>
      </p:sp>
      <p:sp>
        <p:nvSpPr>
          <p:cNvPr id="808963" name="灯片编号占位符 3"/>
          <p:cNvSpPr>
            <a:spLocks noGrp="1"/>
          </p:cNvSpPr>
          <p:nvPr>
            <p:ph type="sldNum" sz="quarter" idx="5"/>
          </p:nvPr>
        </p:nvSpPr>
        <p:spPr bwMode="auto">
          <a:noFill/>
          <a:ln>
            <a:miter lim="800000"/>
            <a:headEnd/>
            <a:tailEnd/>
          </a:ln>
        </p:spPr>
        <p:txBody>
          <a:bodyPr/>
          <a:lstStyle/>
          <a:p>
            <a:fld id="{B193294D-2C62-4716-AD58-D2B1DD01B8A5}" type="slidenum">
              <a:rPr lang="zh-CN" altLang="en-US" smtClean="0">
                <a:ea typeface="黑体" pitchFamily="2" charset="-122"/>
              </a:rPr>
              <a:pPr/>
              <a:t>47</a:t>
            </a:fld>
            <a:endParaRPr lang="en-US" altLang="zh-CN">
              <a:ea typeface="黑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11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latin typeface="Times New Roman" pitchFamily="18" charset="0"/>
            </a:endParaRPr>
          </a:p>
        </p:txBody>
      </p:sp>
      <p:sp>
        <p:nvSpPr>
          <p:cNvPr id="811011" name="灯片编号占位符 3"/>
          <p:cNvSpPr>
            <a:spLocks noGrp="1"/>
          </p:cNvSpPr>
          <p:nvPr>
            <p:ph type="sldNum" sz="quarter" idx="5"/>
          </p:nvPr>
        </p:nvSpPr>
        <p:spPr bwMode="auto">
          <a:noFill/>
          <a:ln>
            <a:miter lim="800000"/>
            <a:headEnd/>
            <a:tailEnd/>
          </a:ln>
        </p:spPr>
        <p:txBody>
          <a:bodyPr/>
          <a:lstStyle/>
          <a:p>
            <a:fld id="{24708E7A-2620-48D8-BE3B-565146968B78}" type="slidenum">
              <a:rPr lang="zh-CN" altLang="en-US" smtClean="0">
                <a:ea typeface="黑体" pitchFamily="2" charset="-122"/>
              </a:rPr>
              <a:pPr/>
              <a:t>48</a:t>
            </a:fld>
            <a:endParaRPr lang="en-US" altLang="zh-CN">
              <a:ea typeface="黑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13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latin typeface="Times New Roman" pitchFamily="18" charset="0"/>
            </a:endParaRPr>
          </a:p>
        </p:txBody>
      </p:sp>
      <p:sp>
        <p:nvSpPr>
          <p:cNvPr id="813059" name="灯片编号占位符 3"/>
          <p:cNvSpPr>
            <a:spLocks noGrp="1"/>
          </p:cNvSpPr>
          <p:nvPr>
            <p:ph type="sldNum" sz="quarter" idx="5"/>
          </p:nvPr>
        </p:nvSpPr>
        <p:spPr bwMode="auto">
          <a:noFill/>
          <a:ln>
            <a:miter lim="800000"/>
            <a:headEnd/>
            <a:tailEnd/>
          </a:ln>
        </p:spPr>
        <p:txBody>
          <a:bodyPr/>
          <a:lstStyle/>
          <a:p>
            <a:fld id="{73B0D71B-FD74-4868-B35B-FAC049987D42}" type="slidenum">
              <a:rPr lang="zh-CN" altLang="en-US" smtClean="0">
                <a:ea typeface="黑体" pitchFamily="2" charset="-122"/>
              </a:rPr>
              <a:pPr/>
              <a:t>49</a:t>
            </a:fld>
            <a:endParaRPr lang="en-US" altLang="zh-CN">
              <a:ea typeface="黑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151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latin typeface="Times New Roman" pitchFamily="18" charset="0"/>
            </a:endParaRPr>
          </a:p>
        </p:txBody>
      </p:sp>
      <p:sp>
        <p:nvSpPr>
          <p:cNvPr id="815107" name="灯片编号占位符 3"/>
          <p:cNvSpPr>
            <a:spLocks noGrp="1"/>
          </p:cNvSpPr>
          <p:nvPr>
            <p:ph type="sldNum" sz="quarter" idx="5"/>
          </p:nvPr>
        </p:nvSpPr>
        <p:spPr bwMode="auto">
          <a:noFill/>
          <a:ln>
            <a:miter lim="800000"/>
            <a:headEnd/>
            <a:tailEnd/>
          </a:ln>
        </p:spPr>
        <p:txBody>
          <a:bodyPr/>
          <a:lstStyle/>
          <a:p>
            <a:fld id="{418D2768-E08C-469F-A53B-E8FD100945F5}" type="slidenum">
              <a:rPr lang="zh-CN" altLang="en-US" smtClean="0">
                <a:ea typeface="黑体" pitchFamily="2" charset="-122"/>
              </a:rPr>
              <a:pPr/>
              <a:t>50</a:t>
            </a:fld>
            <a:endParaRPr lang="en-US" altLang="zh-CN">
              <a:ea typeface="黑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171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latin typeface="Times New Roman" pitchFamily="18" charset="0"/>
            </a:endParaRPr>
          </a:p>
        </p:txBody>
      </p:sp>
      <p:sp>
        <p:nvSpPr>
          <p:cNvPr id="817155" name="灯片编号占位符 3"/>
          <p:cNvSpPr>
            <a:spLocks noGrp="1"/>
          </p:cNvSpPr>
          <p:nvPr>
            <p:ph type="sldNum" sz="quarter" idx="5"/>
          </p:nvPr>
        </p:nvSpPr>
        <p:spPr bwMode="auto">
          <a:noFill/>
          <a:ln>
            <a:miter lim="800000"/>
            <a:headEnd/>
            <a:tailEnd/>
          </a:ln>
        </p:spPr>
        <p:txBody>
          <a:bodyPr/>
          <a:lstStyle/>
          <a:p>
            <a:fld id="{E2A23CB5-2811-4BFE-B175-C6FDCDD45C1C}" type="slidenum">
              <a:rPr lang="zh-CN" altLang="en-US" smtClean="0">
                <a:ea typeface="黑体" pitchFamily="2" charset="-122"/>
              </a:rPr>
              <a:pPr/>
              <a:t>51</a:t>
            </a:fld>
            <a:endParaRPr lang="en-US" altLang="zh-CN">
              <a:ea typeface="黑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192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latin typeface="Times New Roman" pitchFamily="18" charset="0"/>
            </a:endParaRPr>
          </a:p>
        </p:txBody>
      </p:sp>
      <p:sp>
        <p:nvSpPr>
          <p:cNvPr id="819203" name="灯片编号占位符 3"/>
          <p:cNvSpPr>
            <a:spLocks noGrp="1"/>
          </p:cNvSpPr>
          <p:nvPr>
            <p:ph type="sldNum" sz="quarter" idx="5"/>
          </p:nvPr>
        </p:nvSpPr>
        <p:spPr bwMode="auto">
          <a:noFill/>
          <a:ln>
            <a:miter lim="800000"/>
            <a:headEnd/>
            <a:tailEnd/>
          </a:ln>
        </p:spPr>
        <p:txBody>
          <a:bodyPr/>
          <a:lstStyle/>
          <a:p>
            <a:fld id="{AE6C3ED8-2FCE-493D-AF69-54387D24B4C4}" type="slidenum">
              <a:rPr lang="zh-CN" altLang="en-US" smtClean="0">
                <a:ea typeface="黑体" pitchFamily="2" charset="-122"/>
              </a:rPr>
              <a:pPr/>
              <a:t>52</a:t>
            </a:fld>
            <a:endParaRPr lang="en-US" altLang="zh-CN">
              <a:ea typeface="黑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4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212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21251" name="灯片编号占位符 3"/>
          <p:cNvSpPr>
            <a:spLocks noGrp="1"/>
          </p:cNvSpPr>
          <p:nvPr>
            <p:ph type="sldNum" sz="quarter" idx="5"/>
          </p:nvPr>
        </p:nvSpPr>
        <p:spPr bwMode="auto">
          <a:noFill/>
          <a:ln>
            <a:miter lim="800000"/>
            <a:headEnd/>
            <a:tailEnd/>
          </a:ln>
        </p:spPr>
        <p:txBody>
          <a:bodyPr/>
          <a:lstStyle/>
          <a:p>
            <a:fld id="{C9278827-1705-4D86-BC7B-C8CA043BC2E2}" type="slidenum">
              <a:rPr lang="zh-CN" altLang="en-US" smtClean="0">
                <a:ea typeface="黑体" pitchFamily="2" charset="-122"/>
              </a:rPr>
              <a:pPr/>
              <a:t>53</a:t>
            </a:fld>
            <a:endParaRPr lang="en-US" altLang="zh-CN">
              <a:ea typeface="黑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232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23299" name="灯片编号占位符 3"/>
          <p:cNvSpPr>
            <a:spLocks noGrp="1"/>
          </p:cNvSpPr>
          <p:nvPr>
            <p:ph type="sldNum" sz="quarter" idx="5"/>
          </p:nvPr>
        </p:nvSpPr>
        <p:spPr bwMode="auto">
          <a:noFill/>
          <a:ln>
            <a:miter lim="800000"/>
            <a:headEnd/>
            <a:tailEnd/>
          </a:ln>
        </p:spPr>
        <p:txBody>
          <a:bodyPr/>
          <a:lstStyle/>
          <a:p>
            <a:fld id="{2F408B7E-D46C-47D3-8870-EBBD1CD2D13A}" type="slidenum">
              <a:rPr lang="zh-CN" altLang="en-US" smtClean="0">
                <a:ea typeface="黑体" pitchFamily="2" charset="-122"/>
              </a:rPr>
              <a:pPr/>
              <a:t>54</a:t>
            </a:fld>
            <a:endParaRPr lang="en-US" altLang="zh-CN">
              <a:ea typeface="黑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8253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25347" name="灯片编号占位符 3"/>
          <p:cNvSpPr>
            <a:spLocks noGrp="1"/>
          </p:cNvSpPr>
          <p:nvPr>
            <p:ph type="sldNum" sz="quarter" idx="5"/>
          </p:nvPr>
        </p:nvSpPr>
        <p:spPr bwMode="auto">
          <a:noFill/>
          <a:ln>
            <a:miter lim="800000"/>
            <a:headEnd/>
            <a:tailEnd/>
          </a:ln>
        </p:spPr>
        <p:txBody>
          <a:bodyPr/>
          <a:lstStyle/>
          <a:p>
            <a:fld id="{EACA5E44-77AA-438C-A737-E60D4F9FD732}" type="slidenum">
              <a:rPr lang="zh-CN" altLang="en-US" smtClean="0">
                <a:ea typeface="黑体" pitchFamily="2" charset="-122"/>
              </a:rPr>
              <a:pPr/>
              <a:t>55</a:t>
            </a:fld>
            <a:endParaRPr lang="en-US" altLang="zh-CN">
              <a:ea typeface="黑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311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1139" name="灯片编号占位符 3"/>
          <p:cNvSpPr>
            <a:spLocks noGrp="1"/>
          </p:cNvSpPr>
          <p:nvPr>
            <p:ph type="sldNum" sz="quarter" idx="5"/>
          </p:nvPr>
        </p:nvSpPr>
        <p:spPr bwMode="auto">
          <a:noFill/>
          <a:ln>
            <a:miter lim="800000"/>
            <a:headEnd/>
            <a:tailEnd/>
          </a:ln>
        </p:spPr>
        <p:txBody>
          <a:bodyPr/>
          <a:lstStyle/>
          <a:p>
            <a:fld id="{F0D45D82-ED75-46AE-A3B4-5C97F75BD1EC}" type="slidenum">
              <a:rPr lang="zh-CN" altLang="en-US" smtClean="0">
                <a:ea typeface="黑体" pitchFamily="2" charset="-122"/>
              </a:rPr>
              <a:pPr/>
              <a:t>6</a:t>
            </a:fld>
            <a:endParaRPr lang="en-US" altLang="zh-CN">
              <a:ea typeface="黑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3318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3187" name="灯片编号占位符 3"/>
          <p:cNvSpPr>
            <a:spLocks noGrp="1"/>
          </p:cNvSpPr>
          <p:nvPr>
            <p:ph type="sldNum" sz="quarter" idx="5"/>
          </p:nvPr>
        </p:nvSpPr>
        <p:spPr bwMode="auto">
          <a:noFill/>
          <a:ln>
            <a:miter lim="800000"/>
            <a:headEnd/>
            <a:tailEnd/>
          </a:ln>
        </p:spPr>
        <p:txBody>
          <a:bodyPr/>
          <a:lstStyle/>
          <a:p>
            <a:fld id="{AB89D8AC-F9D7-4BF9-8D24-522FB5E94875}" type="slidenum">
              <a:rPr lang="zh-CN" altLang="en-US" smtClean="0">
                <a:ea typeface="黑体" pitchFamily="2" charset="-122"/>
              </a:rPr>
              <a:pPr/>
              <a:t>7</a:t>
            </a:fld>
            <a:endParaRPr lang="en-US" altLang="zh-CN">
              <a:ea typeface="黑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352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5235" name="灯片编号占位符 3"/>
          <p:cNvSpPr>
            <a:spLocks noGrp="1"/>
          </p:cNvSpPr>
          <p:nvPr>
            <p:ph type="sldNum" sz="quarter" idx="5"/>
          </p:nvPr>
        </p:nvSpPr>
        <p:spPr bwMode="auto">
          <a:noFill/>
          <a:ln>
            <a:miter lim="800000"/>
            <a:headEnd/>
            <a:tailEnd/>
          </a:ln>
        </p:spPr>
        <p:txBody>
          <a:bodyPr/>
          <a:lstStyle/>
          <a:p>
            <a:fld id="{C8ED6C43-D574-427C-8786-39C6899D4F2A}" type="slidenum">
              <a:rPr lang="zh-CN" altLang="en-US" smtClean="0">
                <a:ea typeface="黑体" pitchFamily="2" charset="-122"/>
              </a:rPr>
              <a:pPr/>
              <a:t>8</a:t>
            </a:fld>
            <a:endParaRPr lang="en-US" altLang="zh-CN">
              <a:ea typeface="黑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372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7283" name="灯片编号占位符 3"/>
          <p:cNvSpPr>
            <a:spLocks noGrp="1"/>
          </p:cNvSpPr>
          <p:nvPr>
            <p:ph type="sldNum" sz="quarter" idx="5"/>
          </p:nvPr>
        </p:nvSpPr>
        <p:spPr bwMode="auto">
          <a:noFill/>
          <a:ln>
            <a:miter lim="800000"/>
            <a:headEnd/>
            <a:tailEnd/>
          </a:ln>
        </p:spPr>
        <p:txBody>
          <a:bodyPr/>
          <a:lstStyle/>
          <a:p>
            <a:fld id="{14180029-BBF0-4C7A-994E-EF18810998D1}" type="slidenum">
              <a:rPr lang="zh-CN" altLang="en-US" smtClean="0">
                <a:ea typeface="黑体" pitchFamily="2" charset="-122"/>
              </a:rPr>
              <a:pPr/>
              <a:t>9</a:t>
            </a:fld>
            <a:endParaRPr lang="en-US" altLang="zh-CN">
              <a:ea typeface="黑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2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7393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9331" name="灯片编号占位符 3"/>
          <p:cNvSpPr>
            <a:spLocks noGrp="1"/>
          </p:cNvSpPr>
          <p:nvPr>
            <p:ph type="sldNum" sz="quarter" idx="5"/>
          </p:nvPr>
        </p:nvSpPr>
        <p:spPr bwMode="auto">
          <a:noFill/>
          <a:ln>
            <a:miter lim="800000"/>
            <a:headEnd/>
            <a:tailEnd/>
          </a:ln>
        </p:spPr>
        <p:txBody>
          <a:bodyPr/>
          <a:lstStyle/>
          <a:p>
            <a:fld id="{84810EA2-F8F6-44A3-B69A-C147D305DCAC}" type="slidenum">
              <a:rPr lang="zh-CN" altLang="en-US" smtClean="0">
                <a:ea typeface="黑体" pitchFamily="2" charset="-122"/>
              </a:rPr>
              <a:pPr/>
              <a:t>11</a:t>
            </a:fld>
            <a:endParaRPr lang="en-US" altLang="zh-CN">
              <a:ea typeface="黑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57"/>
          <p:cNvGrpSpPr>
            <a:grpSpLocks/>
          </p:cNvGrpSpPr>
          <p:nvPr/>
        </p:nvGrpSpPr>
        <p:grpSpPr bwMode="auto">
          <a:xfrm>
            <a:off x="0" y="6245226"/>
            <a:ext cx="12192000" cy="612775"/>
            <a:chOff x="0" y="3934"/>
            <a:chExt cx="5760" cy="386"/>
          </a:xfrm>
        </p:grpSpPr>
        <p:sp>
          <p:nvSpPr>
            <p:cNvPr id="5" name="Rectangle 55"/>
            <p:cNvSpPr>
              <a:spLocks noChangeArrowheads="1"/>
            </p:cNvSpPr>
            <p:nvPr userDrawn="1"/>
          </p:nvSpPr>
          <p:spPr bwMode="gray">
            <a:xfrm>
              <a:off x="0" y="4064"/>
              <a:ext cx="5760" cy="256"/>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6" name="Freeform 56"/>
            <p:cNvSpPr>
              <a:spLocks/>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sp>
        <p:nvSpPr>
          <p:cNvPr id="7" name="Text Box 14"/>
          <p:cNvSpPr txBox="1">
            <a:spLocks noChangeArrowheads="1"/>
          </p:cNvSpPr>
          <p:nvPr/>
        </p:nvSpPr>
        <p:spPr bwMode="gray">
          <a:xfrm>
            <a:off x="406400" y="471488"/>
            <a:ext cx="1845733" cy="519112"/>
          </a:xfrm>
          <a:prstGeom prst="rect">
            <a:avLst/>
          </a:prstGeom>
          <a:noFill/>
          <a:ln>
            <a:noFill/>
          </a:ln>
          <a:effec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defRPr/>
            </a:pPr>
            <a:endParaRPr lang="en-US" altLang="zh-CN" sz="2800" b="1" i="1">
              <a:solidFill>
                <a:schemeClr val="accent1"/>
              </a:solidFill>
              <a:ea typeface="宋体" charset="-122"/>
            </a:endParaRPr>
          </a:p>
        </p:txBody>
      </p:sp>
      <p:pic>
        <p:nvPicPr>
          <p:cNvPr id="8" name="图片 7"/>
          <p:cNvPicPr>
            <a:picLocks noChangeAspect="1"/>
          </p:cNvPicPr>
          <p:nvPr userDrawn="1"/>
        </p:nvPicPr>
        <p:blipFill>
          <a:blip r:embed="rId3" cstate="print"/>
          <a:stretch>
            <a:fillRect/>
          </a:stretch>
        </p:blipFill>
        <p:spPr>
          <a:xfrm>
            <a:off x="823977" y="195673"/>
            <a:ext cx="1436720" cy="1070742"/>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sp>
        <p:nvSpPr>
          <p:cNvPr id="3075" name="Rectangle 3"/>
          <p:cNvSpPr>
            <a:spLocks noGrp="1" noChangeArrowheads="1"/>
          </p:cNvSpPr>
          <p:nvPr>
            <p:ph type="subTitle" idx="1"/>
          </p:nvPr>
        </p:nvSpPr>
        <p:spPr bwMode="black">
          <a:xfrm>
            <a:off x="1828800" y="5638800"/>
            <a:ext cx="8940800" cy="381000"/>
          </a:xfrm>
        </p:spPr>
        <p:txBody>
          <a:bodyPr/>
          <a:lstStyle>
            <a:lvl1pPr marL="0" indent="0" algn="ctr">
              <a:buFont typeface="Wingdings" pitchFamily="2" charset="2"/>
              <a:buNone/>
              <a:defRPr sz="1600" b="1">
                <a:solidFill>
                  <a:schemeClr val="folHlink"/>
                </a:solidFill>
              </a:defRPr>
            </a:lvl1pPr>
          </a:lstStyle>
          <a:p>
            <a:pPr lvl="0"/>
            <a:r>
              <a:rPr lang="zh-CN" altLang="en-US" noProof="0" dirty="0"/>
              <a:t>单击此处编辑母版副标题样式</a:t>
            </a:r>
          </a:p>
        </p:txBody>
      </p:sp>
      <p:sp>
        <p:nvSpPr>
          <p:cNvPr id="3074" name="Rectangle 2"/>
          <p:cNvSpPr>
            <a:spLocks noGrp="1" noChangeArrowheads="1"/>
          </p:cNvSpPr>
          <p:nvPr>
            <p:ph type="ctrTitle"/>
          </p:nvPr>
        </p:nvSpPr>
        <p:spPr>
          <a:xfrm>
            <a:off x="1219200" y="4953000"/>
            <a:ext cx="9855200" cy="762000"/>
          </a:xfrm>
        </p:spPr>
        <p:txBody>
          <a:bodyPr/>
          <a:lstStyle>
            <a:lvl1pPr algn="ctr">
              <a:defRPr sz="4000">
                <a:solidFill>
                  <a:schemeClr val="bg1"/>
                </a:solidFill>
              </a:defRPr>
            </a:lvl1pPr>
          </a:lstStyle>
          <a:p>
            <a:pPr lvl="0"/>
            <a:r>
              <a:rPr lang="zh-CN" altLang="en-US" noProof="0" dirty="0"/>
              <a:t>单击此处编辑母版标题样式</a:t>
            </a:r>
          </a:p>
        </p:txBody>
      </p:sp>
      <p:sp>
        <p:nvSpPr>
          <p:cNvPr id="9" name="Rectangle 4"/>
          <p:cNvSpPr>
            <a:spLocks noGrp="1" noChangeArrowheads="1"/>
          </p:cNvSpPr>
          <p:nvPr>
            <p:ph type="dt" sz="half" idx="10"/>
          </p:nvPr>
        </p:nvSpPr>
        <p:spPr>
          <a:xfrm>
            <a:off x="4078818" y="6524625"/>
            <a:ext cx="8030633" cy="381000"/>
          </a:xfrm>
          <a:prstGeom prst="rect">
            <a:avLst/>
          </a:prstGeom>
        </p:spPr>
        <p:txBody>
          <a:bodyPr/>
          <a:lstStyle>
            <a:lvl1pPr algn="r" eaLnBrk="0" hangingPunct="0">
              <a:defRPr>
                <a:solidFill>
                  <a:schemeClr val="bg1"/>
                </a:solidFill>
                <a:latin typeface="Arial" panose="020B0604020202020204" pitchFamily="34" charset="0"/>
                <a:ea typeface="黑体" pitchFamily="49" charset="-122"/>
              </a:defRPr>
            </a:lvl1pPr>
          </a:lstStyle>
          <a:p>
            <a:pPr>
              <a:defRPr/>
            </a:pPr>
            <a:r>
              <a:rPr lang="en-US" altLang="zh-CN"/>
              <a:t>University of Electronic Science and Technology of China</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grpSp>
        <p:nvGrpSpPr>
          <p:cNvPr id="4" name="Group 89"/>
          <p:cNvGrpSpPr>
            <a:grpSpLocks/>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6"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7898"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AFECE146-BC5F-4A4C-B8AD-676D7C1CAB0B}"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grpSp>
        <p:nvGrpSpPr>
          <p:cNvPr id="4" name="Group 89"/>
          <p:cNvGrpSpPr>
            <a:grpSpLocks/>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6"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8922"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竖排标题 1"/>
          <p:cNvSpPr>
            <a:spLocks noGrp="1"/>
          </p:cNvSpPr>
          <p:nvPr>
            <p:ph type="title" orient="vert"/>
          </p:nvPr>
        </p:nvSpPr>
        <p:spPr>
          <a:xfrm>
            <a:off x="8839200" y="503238"/>
            <a:ext cx="2743200" cy="58975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503238"/>
            <a:ext cx="8026400" cy="58975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C669557A-E81E-49AD-950C-06231D1D0345}"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4" name="Group 89"/>
          <p:cNvGrpSpPr>
            <a:grpSpLocks/>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6"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39706"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图片 7"/>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0" name="灯片编号占位符 5"/>
          <p:cNvSpPr>
            <a:spLocks noGrp="1"/>
          </p:cNvSpPr>
          <p:nvPr>
            <p:ph type="sldNum" sz="quarter" idx="11"/>
          </p:nvPr>
        </p:nvSpPr>
        <p:spPr/>
        <p:txBody>
          <a:bodyPr/>
          <a:lstStyle>
            <a:lvl1pPr>
              <a:defRPr/>
            </a:lvl1pPr>
          </a:lstStyle>
          <a:p>
            <a:pPr>
              <a:defRPr/>
            </a:pPr>
            <a:fld id="{DD99EF3B-B510-4402-8667-119964CD261D}"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4" name="Group 89"/>
          <p:cNvGrpSpPr>
            <a:grpSpLocks/>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6"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0730"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84FB23F6-0B8B-4540-A0CE-A4AD93D34003}"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pSp>
        <p:nvGrpSpPr>
          <p:cNvPr id="5" name="Group 89"/>
          <p:cNvGrpSpPr>
            <a:grpSpLocks/>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7"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1754"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3716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716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AA997C29-C1C7-4C56-8038-00CA061C7735}"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grpSp>
        <p:nvGrpSpPr>
          <p:cNvPr id="7" name="Group 89"/>
          <p:cNvGrpSpPr>
            <a:grpSpLocks/>
          </p:cNvGrpSpPr>
          <p:nvPr userDrawn="1"/>
        </p:nvGrpSpPr>
        <p:grpSpPr bwMode="auto">
          <a:xfrm>
            <a:off x="0" y="6400800"/>
            <a:ext cx="12192000" cy="457200"/>
            <a:chOff x="0" y="4032"/>
            <a:chExt cx="5760" cy="288"/>
          </a:xfrm>
        </p:grpSpPr>
        <p:sp>
          <p:nvSpPr>
            <p:cNvPr id="8"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9"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10"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2778"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11"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2"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4"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5" name="Rectangle 6"/>
          <p:cNvSpPr>
            <a:spLocks noGrp="1" noChangeArrowheads="1"/>
          </p:cNvSpPr>
          <p:nvPr>
            <p:ph type="sldNum" sz="quarter" idx="12"/>
          </p:nvPr>
        </p:nvSpPr>
        <p:spPr/>
        <p:txBody>
          <a:bodyPr/>
          <a:lstStyle>
            <a:lvl1pPr>
              <a:defRPr/>
            </a:lvl1pPr>
          </a:lstStyle>
          <a:p>
            <a:pPr>
              <a:defRPr/>
            </a:pPr>
            <a:fld id="{F1526AC5-FD1B-4682-8681-A2F9EAD9FA48}"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grpSp>
        <p:nvGrpSpPr>
          <p:cNvPr id="3" name="Group 89"/>
          <p:cNvGrpSpPr>
            <a:grpSpLocks/>
          </p:cNvGrpSpPr>
          <p:nvPr userDrawn="1"/>
        </p:nvGrpSpPr>
        <p:grpSpPr bwMode="auto">
          <a:xfrm>
            <a:off x="0" y="6400800"/>
            <a:ext cx="12192000" cy="457200"/>
            <a:chOff x="0" y="4032"/>
            <a:chExt cx="5760" cy="288"/>
          </a:xfrm>
        </p:grpSpPr>
        <p:sp>
          <p:nvSpPr>
            <p:cNvPr id="4"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5"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6"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3802"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7"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8"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p:txBody>
          <a:bodyPr/>
          <a:lstStyle/>
          <a:p>
            <a:r>
              <a:rPr lang="zh-CN" altLang="en-US"/>
              <a:t>单击此处编辑母版标题样式</a:t>
            </a:r>
          </a:p>
        </p:txBody>
      </p:sp>
      <p:sp>
        <p:nvSpPr>
          <p:cNvPr id="9"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0"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1" name="Rectangle 6"/>
          <p:cNvSpPr>
            <a:spLocks noGrp="1" noChangeArrowheads="1"/>
          </p:cNvSpPr>
          <p:nvPr>
            <p:ph type="sldNum" sz="quarter" idx="12"/>
          </p:nvPr>
        </p:nvSpPr>
        <p:spPr/>
        <p:txBody>
          <a:bodyPr/>
          <a:lstStyle>
            <a:lvl1pPr>
              <a:defRPr/>
            </a:lvl1pPr>
          </a:lstStyle>
          <a:p>
            <a:pPr>
              <a:defRPr/>
            </a:pPr>
            <a:fld id="{95922F29-C601-4C50-A29A-C6C045FCEB55}"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2" name="Group 89"/>
          <p:cNvGrpSpPr>
            <a:grpSpLocks/>
          </p:cNvGrpSpPr>
          <p:nvPr userDrawn="1"/>
        </p:nvGrpSpPr>
        <p:grpSpPr bwMode="auto">
          <a:xfrm>
            <a:off x="0" y="6400800"/>
            <a:ext cx="12192000" cy="457200"/>
            <a:chOff x="0" y="4032"/>
            <a:chExt cx="5760" cy="288"/>
          </a:xfrm>
        </p:grpSpPr>
        <p:sp>
          <p:nvSpPr>
            <p:cNvPr id="3"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4"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5"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4826"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6"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0" name="Rectangle 6"/>
          <p:cNvSpPr>
            <a:spLocks noGrp="1" noChangeArrowheads="1"/>
          </p:cNvSpPr>
          <p:nvPr>
            <p:ph type="sldNum" sz="quarter" idx="12"/>
          </p:nvPr>
        </p:nvSpPr>
        <p:spPr/>
        <p:txBody>
          <a:bodyPr/>
          <a:lstStyle>
            <a:lvl1pPr>
              <a:defRPr/>
            </a:lvl1pPr>
          </a:lstStyle>
          <a:p>
            <a:pPr>
              <a:defRPr/>
            </a:pPr>
            <a:fld id="{8C96AF10-E4DC-47C5-9D3A-F06E25E67CE4}"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89"/>
          <p:cNvGrpSpPr>
            <a:grpSpLocks/>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7"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5850"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11585D1A-7F00-4B87-AE09-77873BAEEF40}"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5" name="Group 89"/>
          <p:cNvGrpSpPr>
            <a:grpSpLocks/>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7"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6874" name="Image" r:id="rId3" imgW="12977778" imgH="1955556" progId="">
                  <p:embed/>
                </p:oleObj>
              </mc:Choice>
              <mc:Fallback>
                <p:oleObj name="Image" r:id="rId3" imgW="12977778" imgH="1955556"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5"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itchFamily="49"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4F65091F-2324-4DBC-A5A4-853ADF37574F}"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pSp>
        <p:nvGrpSpPr>
          <p:cNvPr id="1480" name="Group 89"/>
          <p:cNvGrpSpPr>
            <a:grpSpLocks/>
          </p:cNvGrpSpPr>
          <p:nvPr userDrawn="1"/>
        </p:nvGrpSpPr>
        <p:grpSpPr bwMode="auto">
          <a:xfrm>
            <a:off x="0" y="6400800"/>
            <a:ext cx="12192000" cy="457200"/>
            <a:chOff x="0" y="4032"/>
            <a:chExt cx="5760" cy="288"/>
          </a:xfrm>
        </p:grpSpPr>
        <p:sp>
          <p:nvSpPr>
            <p:cNvPr id="1034"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defRPr/>
              </a:pPr>
              <a:endParaRPr lang="zh-CN" altLang="en-US"/>
            </a:p>
          </p:txBody>
        </p:sp>
        <p:sp>
          <p:nvSpPr>
            <p:cNvPr id="3" name="Freeform 88"/>
            <p:cNvSpPr>
              <a:spLocks/>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headEnd/>
              <a:tailEnd/>
            </a:ln>
          </p:spPr>
          <p:txBody>
            <a:bodyPr/>
            <a:lstStyle/>
            <a:p>
              <a:pPr eaLnBrk="0" hangingPunct="0">
                <a:defRPr/>
              </a:pPr>
              <a:endParaRPr lang="zh-CN" altLang="en-US">
                <a:ea typeface="黑体" pitchFamily="49" charset="-122"/>
              </a:endParaRPr>
            </a:p>
          </p:txBody>
        </p:sp>
      </p:grpSp>
      <p:graphicFrame>
        <p:nvGraphicFramePr>
          <p:cNvPr id="1478" name="Object 454"/>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1503" name="Image" r:id="rId14" imgW="12977778" imgH="1955556" progId="">
                  <p:embed/>
                </p:oleObj>
              </mc:Choice>
              <mc:Fallback>
                <p:oleObj name="Image" r:id="rId14" imgW="12977778" imgH="1955556" progId="">
                  <p:embed/>
                  <p:pic>
                    <p:nvPicPr>
                      <p:cNvPr id="0" name="Picture 4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481" name="Rectangle 3"/>
          <p:cNvSpPr>
            <a:spLocks noGrp="1" noChangeArrowheads="1"/>
          </p:cNvSpPr>
          <p:nvPr>
            <p:ph type="body" idx="1"/>
          </p:nvPr>
        </p:nvSpPr>
        <p:spPr bwMode="auto">
          <a:xfrm>
            <a:off x="609600" y="1371600"/>
            <a:ext cx="10972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gray">
          <a:xfrm>
            <a:off x="5008033" y="6551613"/>
            <a:ext cx="2844800" cy="2286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200">
                <a:solidFill>
                  <a:schemeClr val="bg1"/>
                </a:solidFill>
                <a:ea typeface="宋体" charset="-122"/>
              </a:defRPr>
            </a:lvl1pPr>
          </a:lstStyle>
          <a:p>
            <a:pPr>
              <a:defRPr/>
            </a:pPr>
            <a:fld id="{9A2D2E52-70AC-4215-A954-5E3DDC3E8632}" type="slidenum">
              <a:rPr lang="zh-CN" altLang="en-US"/>
              <a:pPr>
                <a:defRPr/>
              </a:pPr>
              <a:t>‹#›</a:t>
            </a:fld>
            <a:endParaRPr lang="en-US" altLang="zh-CN" dirty="0"/>
          </a:p>
        </p:txBody>
      </p:sp>
      <p:sp>
        <p:nvSpPr>
          <p:cNvPr id="1483" name="Rectangle 2"/>
          <p:cNvSpPr>
            <a:spLocks noGrp="1" noChangeArrowheads="1"/>
          </p:cNvSpPr>
          <p:nvPr>
            <p:ph type="title"/>
          </p:nvPr>
        </p:nvSpPr>
        <p:spPr bwMode="gray">
          <a:xfrm>
            <a:off x="609600" y="503238"/>
            <a:ext cx="108712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2" name="图片 1"/>
          <p:cNvPicPr>
            <a:picLocks noChangeAspect="1"/>
          </p:cNvPicPr>
          <p:nvPr userDrawn="1"/>
        </p:nvPicPr>
        <p:blipFill>
          <a:blip r:embed="rId16"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2"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ea typeface="黑体" pitchFamily="49" charset="-122"/>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ea typeface="黑体" pitchFamily="49" charset="-122"/>
        </a:defRPr>
      </a:lvl3pPr>
      <a:lvl4pPr marL="1600200" indent="-228600" algn="l" rtl="0" eaLnBrk="0" fontAlgn="base" hangingPunct="0">
        <a:spcBef>
          <a:spcPct val="20000"/>
        </a:spcBef>
        <a:spcAft>
          <a:spcPct val="0"/>
        </a:spcAft>
        <a:buChar char="–"/>
        <a:defRPr>
          <a:solidFill>
            <a:schemeClr val="tx1"/>
          </a:solidFill>
          <a:latin typeface="+mn-lt"/>
          <a:ea typeface="黑体" pitchFamily="49" charset="-122"/>
        </a:defRPr>
      </a:lvl4pPr>
      <a:lvl5pPr marL="2057400" indent="-228600" algn="l" rtl="0" eaLnBrk="0" fontAlgn="base" hangingPunct="0">
        <a:spcBef>
          <a:spcPct val="20000"/>
        </a:spcBef>
        <a:spcAft>
          <a:spcPct val="0"/>
        </a:spcAft>
        <a:buChar char="»"/>
        <a:defRPr>
          <a:solidFill>
            <a:schemeClr val="tx1"/>
          </a:solidFill>
          <a:latin typeface="+mn-lt"/>
          <a:ea typeface="黑体" pitchFamily="49" charset="-122"/>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wmf"/><Relationship Id="rId10" Type="http://schemas.openxmlformats.org/officeDocument/2006/relationships/image" Target="../media/image36.png"/><Relationship Id="rId4" Type="http://schemas.openxmlformats.org/officeDocument/2006/relationships/oleObject" Target="../embeddings/oleObject16.bin"/><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2.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wmf"/><Relationship Id="rId10" Type="http://schemas.openxmlformats.org/officeDocument/2006/relationships/image" Target="../media/image36.png"/><Relationship Id="rId4" Type="http://schemas.openxmlformats.org/officeDocument/2006/relationships/oleObject" Target="../embeddings/oleObject17.bin"/><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8.bin"/><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6.xml"/><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56.wmf"/><Relationship Id="rId4" Type="http://schemas.openxmlformats.org/officeDocument/2006/relationships/audio" Target="../media/audio1.wav"/><Relationship Id="rId9"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1.png"/><Relationship Id="rId5" Type="http://schemas.openxmlformats.org/officeDocument/2006/relationships/oleObject" Target="../embeddings/oleObject20.bin"/><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notesSlide" Target="../notesSlides/notesSlide20.xml"/><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notesSlide" Target="../notesSlides/notesSlide26.xml"/><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8.wmf"/><Relationship Id="rId5" Type="http://schemas.openxmlformats.org/officeDocument/2006/relationships/oleObject" Target="../embeddings/oleObject22.bin"/><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27.xml"/><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91.wmf"/><Relationship Id="rId5" Type="http://schemas.openxmlformats.org/officeDocument/2006/relationships/oleObject" Target="../embeddings/oleObject24.bin"/><Relationship Id="rId10" Type="http://schemas.openxmlformats.org/officeDocument/2006/relationships/image" Target="../media/image93.wmf"/><Relationship Id="rId4" Type="http://schemas.openxmlformats.org/officeDocument/2006/relationships/image" Target="../media/image90.png"/><Relationship Id="rId9"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97.wmf"/><Relationship Id="rId3" Type="http://schemas.openxmlformats.org/officeDocument/2006/relationships/notesSlide" Target="../notesSlides/notesSlide28.xml"/><Relationship Id="rId7" Type="http://schemas.openxmlformats.org/officeDocument/2006/relationships/oleObject" Target="../embeddings/oleObject28.bin"/><Relationship Id="rId12" Type="http://schemas.openxmlformats.org/officeDocument/2006/relationships/oleObject" Target="../embeddings/oleObject30.bin"/><Relationship Id="rId17" Type="http://schemas.openxmlformats.org/officeDocument/2006/relationships/image" Target="../media/image99.wmf"/><Relationship Id="rId2" Type="http://schemas.openxmlformats.org/officeDocument/2006/relationships/slideLayout" Target="../slideLayouts/slideLayout7.xml"/><Relationship Id="rId16" Type="http://schemas.openxmlformats.org/officeDocument/2006/relationships/oleObject" Target="../embeddings/oleObject32.bin"/><Relationship Id="rId1" Type="http://schemas.openxmlformats.org/officeDocument/2006/relationships/vmlDrawing" Target="../drawings/vmlDrawing21.vml"/><Relationship Id="rId6" Type="http://schemas.openxmlformats.org/officeDocument/2006/relationships/image" Target="../media/image94.wmf"/><Relationship Id="rId11" Type="http://schemas.openxmlformats.org/officeDocument/2006/relationships/image" Target="../media/image96.png"/><Relationship Id="rId5" Type="http://schemas.openxmlformats.org/officeDocument/2006/relationships/oleObject" Target="../embeddings/oleObject27.bin"/><Relationship Id="rId15" Type="http://schemas.openxmlformats.org/officeDocument/2006/relationships/image" Target="../media/image98.wmf"/><Relationship Id="rId10" Type="http://schemas.openxmlformats.org/officeDocument/2006/relationships/oleObject" Target="../embeddings/oleObject29.bin"/><Relationship Id="rId4" Type="http://schemas.openxmlformats.org/officeDocument/2006/relationships/image" Target="../media/image100.png"/><Relationship Id="rId9" Type="http://schemas.openxmlformats.org/officeDocument/2006/relationships/image" Target="../media/image101.png"/><Relationship Id="rId14" Type="http://schemas.openxmlformats.org/officeDocument/2006/relationships/oleObject" Target="../embeddings/oleObject3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3.bin"/><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7.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5.wmf"/><Relationship Id="rId5" Type="http://schemas.openxmlformats.org/officeDocument/2006/relationships/oleObject" Target="../embeddings/oleObject34.bin"/><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36.bin"/><Relationship Id="rId5" Type="http://schemas.openxmlformats.org/officeDocument/2006/relationships/image" Target="../media/image108.png"/><Relationship Id="rId4" Type="http://schemas.openxmlformats.org/officeDocument/2006/relationships/oleObject" Target="../embeddings/oleObject35.bin"/></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14.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38.bin"/><Relationship Id="rId5" Type="http://schemas.openxmlformats.org/officeDocument/2006/relationships/image" Target="../media/image113.wmf"/><Relationship Id="rId4" Type="http://schemas.openxmlformats.org/officeDocument/2006/relationships/oleObject" Target="../embeddings/oleObject37.bin"/></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16.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oleObject" Target="../embeddings/oleObject39.bin"/><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notesSlide" Target="../notesSlides/notesSlide40.xml"/><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19.wmf"/><Relationship Id="rId5" Type="http://schemas.openxmlformats.org/officeDocument/2006/relationships/oleObject" Target="../embeddings/oleObject40.bin"/><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129.png"/><Relationship Id="rId3" Type="http://schemas.openxmlformats.org/officeDocument/2006/relationships/notesSlide" Target="../notesSlides/notesSlide41.xml"/><Relationship Id="rId7" Type="http://schemas.openxmlformats.org/officeDocument/2006/relationships/image" Target="../media/image127.png"/><Relationship Id="rId12"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2.wmf"/><Relationship Id="rId11" Type="http://schemas.openxmlformats.org/officeDocument/2006/relationships/oleObject" Target="../embeddings/oleObject44.bin"/><Relationship Id="rId5" Type="http://schemas.openxmlformats.org/officeDocument/2006/relationships/oleObject" Target="../embeddings/oleObject42.bin"/><Relationship Id="rId15" Type="http://schemas.openxmlformats.org/officeDocument/2006/relationships/image" Target="../media/image125.wmf"/><Relationship Id="rId10" Type="http://schemas.openxmlformats.org/officeDocument/2006/relationships/image" Target="../media/image128.png"/><Relationship Id="rId4" Type="http://schemas.openxmlformats.org/officeDocument/2006/relationships/image" Target="../media/image126.png"/><Relationship Id="rId9" Type="http://schemas.openxmlformats.org/officeDocument/2006/relationships/image" Target="../media/image123.wmf"/><Relationship Id="rId14" Type="http://schemas.openxmlformats.org/officeDocument/2006/relationships/oleObject" Target="../embeddings/oleObject45.bin"/></Relationships>
</file>

<file path=ppt/slides/_rels/slide48.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oleObject" Target="../embeddings/oleObject50.bin"/><Relationship Id="rId18" Type="http://schemas.openxmlformats.org/officeDocument/2006/relationships/image" Target="../media/image136.wmf"/><Relationship Id="rId3" Type="http://schemas.openxmlformats.org/officeDocument/2006/relationships/notesSlide" Target="../notesSlides/notesSlide42.xml"/><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133.wmf"/><Relationship Id="rId17" Type="http://schemas.openxmlformats.org/officeDocument/2006/relationships/oleObject" Target="../embeddings/oleObject52.bin"/><Relationship Id="rId2" Type="http://schemas.openxmlformats.org/officeDocument/2006/relationships/slideLayout" Target="../slideLayouts/slideLayout7.xml"/><Relationship Id="rId16" Type="http://schemas.openxmlformats.org/officeDocument/2006/relationships/image" Target="../media/image135.wmf"/><Relationship Id="rId20" Type="http://schemas.openxmlformats.org/officeDocument/2006/relationships/image" Target="../media/image137.wmf"/><Relationship Id="rId1" Type="http://schemas.openxmlformats.org/officeDocument/2006/relationships/vmlDrawing" Target="../drawings/vmlDrawing29.vml"/><Relationship Id="rId6" Type="http://schemas.openxmlformats.org/officeDocument/2006/relationships/image" Target="../media/image130.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132.wmf"/><Relationship Id="rId19" Type="http://schemas.openxmlformats.org/officeDocument/2006/relationships/oleObject" Target="../embeddings/oleObject53.bin"/><Relationship Id="rId4" Type="http://schemas.openxmlformats.org/officeDocument/2006/relationships/image" Target="../media/image139.png"/><Relationship Id="rId9" Type="http://schemas.openxmlformats.org/officeDocument/2006/relationships/oleObject" Target="../embeddings/oleObject48.bin"/><Relationship Id="rId14" Type="http://schemas.openxmlformats.org/officeDocument/2006/relationships/image" Target="../media/image134.wmf"/><Relationship Id="rId22" Type="http://schemas.openxmlformats.org/officeDocument/2006/relationships/image" Target="../media/image138.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44.wmf"/><Relationship Id="rId3" Type="http://schemas.openxmlformats.org/officeDocument/2006/relationships/notesSlide" Target="../notesSlides/notesSlide43.xml"/><Relationship Id="rId7" Type="http://schemas.openxmlformats.org/officeDocument/2006/relationships/image" Target="../media/image141.wmf"/><Relationship Id="rId12"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56.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46.png"/><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42.wmf"/><Relationship Id="rId14"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64.bin"/><Relationship Id="rId18" Type="http://schemas.openxmlformats.org/officeDocument/2006/relationships/image" Target="../media/image153.wmf"/><Relationship Id="rId3" Type="http://schemas.openxmlformats.org/officeDocument/2006/relationships/notesSlide" Target="../notesSlides/notesSlide44.xml"/><Relationship Id="rId21" Type="http://schemas.openxmlformats.org/officeDocument/2006/relationships/image" Target="../media/image155.png"/><Relationship Id="rId7" Type="http://schemas.openxmlformats.org/officeDocument/2006/relationships/oleObject" Target="../embeddings/oleObject61.bin"/><Relationship Id="rId12" Type="http://schemas.openxmlformats.org/officeDocument/2006/relationships/image" Target="../media/image150.wmf"/><Relationship Id="rId17" Type="http://schemas.openxmlformats.org/officeDocument/2006/relationships/oleObject" Target="../embeddings/oleObject66.bin"/><Relationship Id="rId2" Type="http://schemas.openxmlformats.org/officeDocument/2006/relationships/slideLayout" Target="../slideLayouts/slideLayout7.xml"/><Relationship Id="rId16" Type="http://schemas.openxmlformats.org/officeDocument/2006/relationships/image" Target="../media/image152.wmf"/><Relationship Id="rId20" Type="http://schemas.openxmlformats.org/officeDocument/2006/relationships/image" Target="../media/image154.wmf"/><Relationship Id="rId1" Type="http://schemas.openxmlformats.org/officeDocument/2006/relationships/vmlDrawing" Target="../drawings/vmlDrawing31.vml"/><Relationship Id="rId6" Type="http://schemas.openxmlformats.org/officeDocument/2006/relationships/image" Target="../media/image147.w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149.wmf"/><Relationship Id="rId19" Type="http://schemas.openxmlformats.org/officeDocument/2006/relationships/oleObject" Target="../embeddings/oleObject67.bin"/><Relationship Id="rId4" Type="http://schemas.openxmlformats.org/officeDocument/2006/relationships/image" Target="../media/image145.png"/><Relationship Id="rId9" Type="http://schemas.openxmlformats.org/officeDocument/2006/relationships/oleObject" Target="../embeddings/oleObject62.bin"/><Relationship Id="rId14" Type="http://schemas.openxmlformats.org/officeDocument/2006/relationships/image" Target="../media/image151.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60.wmf"/><Relationship Id="rId3" Type="http://schemas.openxmlformats.org/officeDocument/2006/relationships/notesSlide" Target="../notesSlides/notesSlide45.xml"/><Relationship Id="rId7" Type="http://schemas.openxmlformats.org/officeDocument/2006/relationships/image" Target="../media/image157.wmf"/><Relationship Id="rId12"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69.bin"/><Relationship Id="rId11" Type="http://schemas.openxmlformats.org/officeDocument/2006/relationships/image" Target="../media/image159.wmf"/><Relationship Id="rId5" Type="http://schemas.openxmlformats.org/officeDocument/2006/relationships/image" Target="../media/image156.wmf"/><Relationship Id="rId15" Type="http://schemas.openxmlformats.org/officeDocument/2006/relationships/image" Target="../media/image161.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158.wmf"/><Relationship Id="rId14" Type="http://schemas.openxmlformats.org/officeDocument/2006/relationships/oleObject" Target="../embeddings/oleObject73.bin"/></Relationships>
</file>

<file path=ppt/slides/_rels/slide52.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oleObject" Target="../embeddings/oleObject77.bin"/><Relationship Id="rId18" Type="http://schemas.openxmlformats.org/officeDocument/2006/relationships/image" Target="../media/image167.wmf"/><Relationship Id="rId3" Type="http://schemas.openxmlformats.org/officeDocument/2006/relationships/notesSlide" Target="../notesSlides/notesSlide46.xml"/><Relationship Id="rId7" Type="http://schemas.openxmlformats.org/officeDocument/2006/relationships/oleObject" Target="../embeddings/oleObject74.bin"/><Relationship Id="rId12" Type="http://schemas.openxmlformats.org/officeDocument/2006/relationships/image" Target="../media/image164.wmf"/><Relationship Id="rId17" Type="http://schemas.openxmlformats.org/officeDocument/2006/relationships/oleObject" Target="../embeddings/oleObject79.bin"/><Relationship Id="rId2" Type="http://schemas.openxmlformats.org/officeDocument/2006/relationships/slideLayout" Target="../slideLayouts/slideLayout7.xml"/><Relationship Id="rId16" Type="http://schemas.openxmlformats.org/officeDocument/2006/relationships/image" Target="../media/image166.wmf"/><Relationship Id="rId1" Type="http://schemas.openxmlformats.org/officeDocument/2006/relationships/vmlDrawing" Target="../drawings/vmlDrawing33.vml"/><Relationship Id="rId6" Type="http://schemas.openxmlformats.org/officeDocument/2006/relationships/image" Target="../media/image170.png"/><Relationship Id="rId11" Type="http://schemas.openxmlformats.org/officeDocument/2006/relationships/oleObject" Target="../embeddings/oleObject76.bin"/><Relationship Id="rId5" Type="http://schemas.openxmlformats.org/officeDocument/2006/relationships/image" Target="../media/image169.png"/><Relationship Id="rId15" Type="http://schemas.openxmlformats.org/officeDocument/2006/relationships/oleObject" Target="../embeddings/oleObject78.bin"/><Relationship Id="rId10" Type="http://schemas.openxmlformats.org/officeDocument/2006/relationships/image" Target="../media/image163.wmf"/><Relationship Id="rId19" Type="http://schemas.openxmlformats.org/officeDocument/2006/relationships/image" Target="../media/image171.png"/><Relationship Id="rId4" Type="http://schemas.openxmlformats.org/officeDocument/2006/relationships/image" Target="../media/image168.png"/><Relationship Id="rId9" Type="http://schemas.openxmlformats.org/officeDocument/2006/relationships/oleObject" Target="../embeddings/oleObject75.bin"/><Relationship Id="rId14" Type="http://schemas.openxmlformats.org/officeDocument/2006/relationships/image" Target="../media/image165.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76.wmf"/><Relationship Id="rId3" Type="http://schemas.openxmlformats.org/officeDocument/2006/relationships/notesSlide" Target="../notesSlides/notesSlide47.xml"/><Relationship Id="rId7" Type="http://schemas.openxmlformats.org/officeDocument/2006/relationships/image" Target="../media/image173.wmf"/><Relationship Id="rId12"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81.bin"/><Relationship Id="rId11" Type="http://schemas.openxmlformats.org/officeDocument/2006/relationships/image" Target="../media/image175.wmf"/><Relationship Id="rId5" Type="http://schemas.openxmlformats.org/officeDocument/2006/relationships/image" Target="../media/image172.png"/><Relationship Id="rId15" Type="http://schemas.openxmlformats.org/officeDocument/2006/relationships/image" Target="../media/image177.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174.wmf"/><Relationship Id="rId14" Type="http://schemas.openxmlformats.org/officeDocument/2006/relationships/oleObject" Target="../embeddings/oleObject85.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48.xml"/><Relationship Id="rId7" Type="http://schemas.openxmlformats.org/officeDocument/2006/relationships/image" Target="../media/image179.wmf"/><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87.bin"/><Relationship Id="rId5" Type="http://schemas.openxmlformats.org/officeDocument/2006/relationships/image" Target="../media/image178.png"/><Relationship Id="rId4" Type="http://schemas.openxmlformats.org/officeDocument/2006/relationships/oleObject" Target="../embeddings/oleObject86.bin"/><Relationship Id="rId9" Type="http://schemas.openxmlformats.org/officeDocument/2006/relationships/image" Target="../media/image180.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oleObject" Target="../embeddings/oleObject14.bin"/><Relationship Id="rId3" Type="http://schemas.openxmlformats.org/officeDocument/2006/relationships/notesSlide" Target="../notesSlides/notesSlide8.xml"/><Relationship Id="rId7" Type="http://schemas.openxmlformats.org/officeDocument/2006/relationships/image" Target="../media/image8.png"/><Relationship Id="rId12" Type="http://schemas.openxmlformats.org/officeDocument/2006/relationships/image" Target="../media/image24.png"/><Relationship Id="rId17" Type="http://schemas.openxmlformats.org/officeDocument/2006/relationships/image" Target="../media/image250.png"/><Relationship Id="rId2" Type="http://schemas.openxmlformats.org/officeDocument/2006/relationships/slideLayout" Target="../slideLayouts/slideLayout7.xml"/><Relationship Id="rId16" Type="http://schemas.openxmlformats.org/officeDocument/2006/relationships/image" Target="../media/image21.wmf"/><Relationship Id="rId1" Type="http://schemas.openxmlformats.org/officeDocument/2006/relationships/vmlDrawing" Target="../drawings/vmlDrawing12.vml"/><Relationship Id="rId6" Type="http://schemas.openxmlformats.org/officeDocument/2006/relationships/image" Target="../media/image18.wmf"/><Relationship Id="rId11" Type="http://schemas.openxmlformats.org/officeDocument/2006/relationships/image" Target="../media/image19.wmf"/><Relationship Id="rId5" Type="http://schemas.openxmlformats.org/officeDocument/2006/relationships/oleObject" Target="../embeddings/oleObject12.bin"/><Relationship Id="rId15" Type="http://schemas.openxmlformats.org/officeDocument/2006/relationships/oleObject" Target="../embeddings/oleObject15.bin"/><Relationship Id="rId10" Type="http://schemas.openxmlformats.org/officeDocument/2006/relationships/oleObject" Target="../embeddings/oleObject13.bin"/><Relationship Id="rId4" Type="http://schemas.openxmlformats.org/officeDocument/2006/relationships/audio" Target="../media/audio1.wav"/><Relationship Id="rId9" Type="http://schemas.openxmlformats.org/officeDocument/2006/relationships/image" Target="../media/image23.png"/><Relationship Id="rId1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Text Box 5"/>
          <p:cNvSpPr txBox="1">
            <a:spLocks noChangeArrowheads="1"/>
          </p:cNvSpPr>
          <p:nvPr/>
        </p:nvSpPr>
        <p:spPr bwMode="auto">
          <a:xfrm>
            <a:off x="2909890" y="1736812"/>
            <a:ext cx="1403747" cy="461665"/>
          </a:xfrm>
          <a:prstGeom prst="rect">
            <a:avLst/>
          </a:prstGeom>
          <a:solidFill>
            <a:srgbClr val="FF3300"/>
          </a:soli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Font typeface="Wingdings" panose="05000000000000000000" pitchFamily="2" charset="2"/>
              <a:buChar char="l"/>
            </a:pPr>
            <a:r>
              <a:rPr kumimoji="1" lang="zh-CN" altLang="en-US" sz="2400" b="1">
                <a:solidFill>
                  <a:srgbClr val="FFFFFF"/>
                </a:solidFill>
                <a:latin typeface="楷体_GB2312" pitchFamily="49" charset="-122"/>
                <a:ea typeface="楷体_GB2312" pitchFamily="49" charset="-122"/>
              </a:rPr>
              <a:t>重点：</a:t>
            </a:r>
          </a:p>
        </p:txBody>
      </p:sp>
      <p:sp>
        <p:nvSpPr>
          <p:cNvPr id="63495" name="Text Box 7" descr="蓝色砂纸"/>
          <p:cNvSpPr txBox="1">
            <a:spLocks noChangeArrowheads="1"/>
          </p:cNvSpPr>
          <p:nvPr/>
        </p:nvSpPr>
        <p:spPr bwMode="auto">
          <a:xfrm>
            <a:off x="2783632" y="512676"/>
            <a:ext cx="5630465" cy="646331"/>
          </a:xfrm>
          <a:prstGeom prst="rect">
            <a:avLst/>
          </a:prstGeom>
          <a:noFill/>
          <a:ln>
            <a:noFill/>
          </a:ln>
          <a:effectLst>
            <a:prstShdw prst="shdw17" dist="17961" dir="2700000">
              <a:srgbClr val="CCECFF">
                <a:gamma/>
                <a:shade val="60000"/>
                <a:invGamma/>
              </a:srgbClr>
            </a:prstShdw>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0000FF"/>
                </a:solidFill>
                <a:miter lim="800000"/>
                <a:headEnd/>
                <a:tailEnd/>
              </a14:hiddenLine>
            </a:ext>
          </a:extLst>
        </p:spPr>
        <p:txBody>
          <a:bodyPr>
            <a:spAutoFit/>
          </a:bodyPr>
          <a:lstStyle/>
          <a:p>
            <a:pPr algn="ctr" fontAlgn="base">
              <a:spcBef>
                <a:spcPct val="0"/>
              </a:spcBef>
              <a:spcAft>
                <a:spcPct val="0"/>
              </a:spcAft>
            </a:pPr>
            <a:r>
              <a:rPr kumimoji="1" lang="zh-CN" altLang="en-US" sz="3600" b="1" dirty="0" smtClean="0">
                <a:latin typeface="隶书" panose="02010509060101010101" pitchFamily="49" charset="-122"/>
                <a:ea typeface="隶书" panose="02010509060101010101" pitchFamily="49" charset="-122"/>
              </a:rPr>
              <a:t>第</a:t>
            </a:r>
            <a:r>
              <a:rPr kumimoji="1" lang="en-US" altLang="zh-CN" sz="3600" b="1" dirty="0" smtClean="0">
                <a:latin typeface="Times New Roman" panose="02020603050405020304" pitchFamily="18" charset="0"/>
                <a:ea typeface="隶书" panose="02010509060101010101" pitchFamily="49" charset="-122"/>
              </a:rPr>
              <a:t>6</a:t>
            </a:r>
            <a:r>
              <a:rPr kumimoji="1" lang="zh-CN" altLang="en-US" sz="3600" b="1" dirty="0" smtClean="0">
                <a:latin typeface="隶书" panose="02010509060101010101" pitchFamily="49" charset="-122"/>
                <a:ea typeface="隶书" panose="02010509060101010101" pitchFamily="49" charset="-122"/>
              </a:rPr>
              <a:t>章</a:t>
            </a:r>
            <a:r>
              <a:rPr kumimoji="1" lang="zh-CN" altLang="en-US" sz="3600" b="1" i="1" dirty="0" smtClean="0">
                <a:latin typeface="隶书" panose="02010509060101010101" pitchFamily="49" charset="-122"/>
                <a:ea typeface="隶书" panose="02010509060101010101" pitchFamily="49" charset="-122"/>
              </a:rPr>
              <a:t> </a:t>
            </a:r>
            <a:r>
              <a:rPr kumimoji="1" lang="en-US" altLang="zh-CN" sz="3600" b="1" dirty="0" smtClean="0">
                <a:latin typeface="Times New Roman" panose="02020603050405020304" pitchFamily="18" charset="0"/>
                <a:ea typeface="隶书" panose="02010509060101010101" pitchFamily="49" charset="-122"/>
                <a:cs typeface="Times New Roman" panose="02020603050405020304" pitchFamily="18" charset="0"/>
              </a:rPr>
              <a:t>MOSFET</a:t>
            </a:r>
            <a:r>
              <a:rPr kumimoji="1" lang="zh-CN" altLang="en-US" sz="3600" b="1" dirty="0" smtClean="0">
                <a:latin typeface="隶书" panose="02010509060101010101" pitchFamily="49" charset="-122"/>
                <a:ea typeface="隶书" panose="02010509060101010101" pitchFamily="49" charset="-122"/>
              </a:rPr>
              <a:t>开关</a:t>
            </a:r>
            <a:endParaRPr kumimoji="1" lang="zh-CN" altLang="en-US" sz="3600" b="1" i="1" dirty="0">
              <a:latin typeface="隶书" panose="02010509060101010101" pitchFamily="49" charset="-122"/>
              <a:ea typeface="隶书" panose="02010509060101010101" pitchFamily="49" charset="-122"/>
            </a:endParaRPr>
          </a:p>
        </p:txBody>
      </p:sp>
      <p:sp>
        <p:nvSpPr>
          <p:cNvPr id="63497" name="Rectangle 9"/>
          <p:cNvSpPr>
            <a:spLocks noChangeArrowheads="1"/>
          </p:cNvSpPr>
          <p:nvPr/>
        </p:nvSpPr>
        <p:spPr bwMode="auto">
          <a:xfrm>
            <a:off x="3358755" y="3335796"/>
            <a:ext cx="5707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dirty="0">
                <a:latin typeface="Times New Roman" panose="02020603050405020304" pitchFamily="18" charset="0"/>
                <a:ea typeface="楷体_GB2312" pitchFamily="49" charset="-122"/>
              </a:rPr>
              <a:t>2</a:t>
            </a:r>
            <a:r>
              <a:rPr kumimoji="1" lang="zh-CN" altLang="en-US" sz="2400" b="1" dirty="0" smtClean="0">
                <a:latin typeface="Times New Roman" panose="02020603050405020304" pitchFamily="18" charset="0"/>
                <a:ea typeface="楷体_GB2312" pitchFamily="49" charset="-122"/>
              </a:rPr>
              <a:t>、</a:t>
            </a:r>
            <a:r>
              <a:rPr kumimoji="1" lang="en-US" altLang="zh-CN" sz="2400" b="1" dirty="0" smtClean="0">
                <a:latin typeface="Times New Roman" panose="02020603050405020304" pitchFamily="18" charset="0"/>
                <a:ea typeface="楷体_GB2312" pitchFamily="49" charset="-122"/>
                <a:cs typeface="Times New Roman" panose="02020603050405020304" pitchFamily="18" charset="0"/>
              </a:rPr>
              <a:t>BJT</a:t>
            </a:r>
          </a:p>
        </p:txBody>
      </p:sp>
      <p:sp>
        <p:nvSpPr>
          <p:cNvPr id="7" name="Rectangle 9"/>
          <p:cNvSpPr>
            <a:spLocks noChangeArrowheads="1"/>
          </p:cNvSpPr>
          <p:nvPr/>
        </p:nvSpPr>
        <p:spPr bwMode="auto">
          <a:xfrm>
            <a:off x="3358755" y="2535287"/>
            <a:ext cx="5365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kumimoji="1" lang="en-US" altLang="zh-CN" sz="2400" b="1" dirty="0">
                <a:latin typeface="Times New Roman" panose="02020603050405020304" pitchFamily="18" charset="0"/>
                <a:ea typeface="楷体_GB2312" pitchFamily="49" charset="-122"/>
              </a:rPr>
              <a:t>1</a:t>
            </a:r>
            <a:r>
              <a:rPr kumimoji="1" lang="zh-CN" altLang="en-US" sz="2400" b="1" dirty="0" smtClean="0">
                <a:latin typeface="Times New Roman" panose="02020603050405020304" pitchFamily="18" charset="0"/>
                <a:ea typeface="楷体_GB2312" pitchFamily="49" charset="-122"/>
              </a:rPr>
              <a:t>、</a:t>
            </a:r>
            <a:r>
              <a:rPr kumimoji="1" lang="en-US" altLang="zh-CN" sz="2400" b="1" dirty="0" smtClean="0">
                <a:latin typeface="Times New Roman" panose="02020603050405020304" pitchFamily="18" charset="0"/>
                <a:ea typeface="楷体_GB2312" pitchFamily="49" charset="-122"/>
                <a:cs typeface="Times New Roman" panose="02020603050405020304" pitchFamily="18" charset="0"/>
              </a:rPr>
              <a:t>MOSFET</a:t>
            </a:r>
          </a:p>
        </p:txBody>
      </p:sp>
    </p:spTree>
    <p:extLst>
      <p:ext uri="{BB962C8B-B14F-4D97-AF65-F5344CB8AC3E}">
        <p14:creationId xmlns:p14="http://schemas.microsoft.com/office/powerpoint/2010/main" val="3677587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63495"/>
                                        </p:tgtEl>
                                        <p:attrNameLst>
                                          <p:attrName>style.visibility</p:attrName>
                                        </p:attrNameLst>
                                      </p:cBhvr>
                                      <p:to>
                                        <p:strVal val="visible"/>
                                      </p:to>
                                    </p:set>
                                    <p:anim calcmode="lin" valueType="num">
                                      <p:cBhvr additive="base">
                                        <p:cTn id="7" dur="500" fill="hold"/>
                                        <p:tgtEl>
                                          <p:spTgt spid="63495"/>
                                        </p:tgtEl>
                                        <p:attrNameLst>
                                          <p:attrName>ppt_x</p:attrName>
                                        </p:attrNameLst>
                                      </p:cBhvr>
                                      <p:tavLst>
                                        <p:tav tm="0">
                                          <p:val>
                                            <p:strVal val="0-#ppt_w/2"/>
                                          </p:val>
                                        </p:tav>
                                        <p:tav tm="100000">
                                          <p:val>
                                            <p:strVal val="#ppt_x"/>
                                          </p:val>
                                        </p:tav>
                                      </p:tavLst>
                                    </p:anim>
                                    <p:anim calcmode="lin" valueType="num">
                                      <p:cBhvr additive="base">
                                        <p:cTn id="8" dur="500" fill="hold"/>
                                        <p:tgtEl>
                                          <p:spTgt spid="6349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3"/>
                                        </p:tgtEl>
                                        <p:attrNameLst>
                                          <p:attrName>style.visibility</p:attrName>
                                        </p:attrNameLst>
                                      </p:cBhvr>
                                      <p:to>
                                        <p:strVal val="visible"/>
                                      </p:to>
                                    </p:set>
                                    <p:anim calcmode="lin" valueType="num">
                                      <p:cBhvr additive="base">
                                        <p:cTn id="13" dur="500" fill="hold"/>
                                        <p:tgtEl>
                                          <p:spTgt spid="63493"/>
                                        </p:tgtEl>
                                        <p:attrNameLst>
                                          <p:attrName>ppt_x</p:attrName>
                                        </p:attrNameLst>
                                      </p:cBhvr>
                                      <p:tavLst>
                                        <p:tav tm="0">
                                          <p:val>
                                            <p:strVal val="0-#ppt_w/2"/>
                                          </p:val>
                                        </p:tav>
                                        <p:tav tm="100000">
                                          <p:val>
                                            <p:strVal val="#ppt_x"/>
                                          </p:val>
                                        </p:tav>
                                      </p:tavLst>
                                    </p:anim>
                                    <p:anim calcmode="lin" valueType="num">
                                      <p:cBhvr additive="base">
                                        <p:cTn id="14"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63497"/>
                                        </p:tgtEl>
                                        <p:attrNameLst>
                                          <p:attrName>style.visibility</p:attrName>
                                        </p:attrNameLst>
                                      </p:cBhvr>
                                      <p:to>
                                        <p:strVal val="visible"/>
                                      </p:to>
                                    </p:set>
                                    <p:anim calcmode="discrete" valueType="clr">
                                      <p:cBhvr override="childStyle">
                                        <p:cTn id="19" dur="80"/>
                                        <p:tgtEl>
                                          <p:spTgt spid="63497"/>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3497"/>
                                        </p:tgtEl>
                                        <p:attrNameLst>
                                          <p:attrName>fillcolor</p:attrName>
                                        </p:attrNameLst>
                                      </p:cBhvr>
                                      <p:tavLst>
                                        <p:tav tm="0">
                                          <p:val>
                                            <p:clrVal>
                                              <a:schemeClr val="accent2"/>
                                            </p:clrVal>
                                          </p:val>
                                        </p:tav>
                                        <p:tav tm="50000">
                                          <p:val>
                                            <p:clrVal>
                                              <a:schemeClr val="hlink"/>
                                            </p:clrVal>
                                          </p:val>
                                        </p:tav>
                                      </p:tavLst>
                                    </p:anim>
                                    <p:set>
                                      <p:cBhvr>
                                        <p:cTn id="21" dur="80"/>
                                        <p:tgtEl>
                                          <p:spTgt spid="63497"/>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7"/>
                                        </p:tgtEl>
                                        <p:attrNameLst>
                                          <p:attrName>style.visibility</p:attrName>
                                        </p:attrNameLst>
                                      </p:cBhvr>
                                      <p:to>
                                        <p:strVal val="visible"/>
                                      </p:to>
                                    </p:set>
                                    <p:anim calcmode="discrete" valueType="clr">
                                      <p:cBhvr override="childStyle">
                                        <p:cTn id="2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7"/>
                                        </p:tgtEl>
                                        <p:attrNameLst>
                                          <p:attrName>fillcolor</p:attrName>
                                        </p:attrNameLst>
                                      </p:cBhvr>
                                      <p:tavLst>
                                        <p:tav tm="0">
                                          <p:val>
                                            <p:clrVal>
                                              <a:schemeClr val="accent2"/>
                                            </p:clrVal>
                                          </p:val>
                                        </p:tav>
                                        <p:tav tm="50000">
                                          <p:val>
                                            <p:clrVal>
                                              <a:schemeClr val="hlink"/>
                                            </p:clrVal>
                                          </p:val>
                                        </p:tav>
                                      </p:tavLst>
                                    </p:anim>
                                    <p:set>
                                      <p:cBhvr>
                                        <p:cTn id="28"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5" grpId="0"/>
      <p:bldP spid="63497"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4051785" y="2815667"/>
            <a:ext cx="2817813" cy="2622550"/>
          </a:xfrm>
          <a:prstGeom prst="rect">
            <a:avLst/>
          </a:prstGeom>
          <a:noFill/>
          <a:ln w="9525">
            <a:noFill/>
            <a:miter lim="800000"/>
            <a:headEnd/>
            <a:tailEnd/>
          </a:ln>
        </p:spPr>
      </p:pic>
      <p:sp>
        <p:nvSpPr>
          <p:cNvPr id="3" name="Text Box 10"/>
          <p:cNvSpPr txBox="1">
            <a:spLocks noChangeArrowheads="1"/>
          </p:cNvSpPr>
          <p:nvPr/>
        </p:nvSpPr>
        <p:spPr bwMode="auto">
          <a:xfrm>
            <a:off x="4396272" y="3068080"/>
            <a:ext cx="493712" cy="1476375"/>
          </a:xfrm>
          <a:prstGeom prst="rect">
            <a:avLst/>
          </a:prstGeom>
          <a:noFill/>
          <a:ln w="9525">
            <a:noFill/>
            <a:miter lim="800000"/>
            <a:headEnd/>
            <a:tailEnd/>
          </a:ln>
        </p:spPr>
        <p:txBody>
          <a:bodyPr>
            <a:spAutoFit/>
          </a:bodyPr>
          <a:lstStyle/>
          <a:p>
            <a:r>
              <a:rPr kumimoji="1" lang="zh-CN" altLang="en-US" b="1">
                <a:solidFill>
                  <a:srgbClr val="CC0066"/>
                </a:solidFill>
                <a:latin typeface="Times New Roman" pitchFamily="18" charset="0"/>
                <a:ea typeface="宋体" charset="-122"/>
              </a:rPr>
              <a:t>可变电阻区</a:t>
            </a:r>
          </a:p>
        </p:txBody>
      </p:sp>
      <p:sp>
        <p:nvSpPr>
          <p:cNvPr id="4" name="AutoShape 5"/>
          <p:cNvSpPr>
            <a:spLocks/>
          </p:cNvSpPr>
          <p:nvPr/>
        </p:nvSpPr>
        <p:spPr bwMode="auto">
          <a:xfrm>
            <a:off x="3251684" y="3249055"/>
            <a:ext cx="846138" cy="1755775"/>
          </a:xfrm>
          <a:prstGeom prst="borderCallout1">
            <a:avLst>
              <a:gd name="adj1" fmla="val 11537"/>
              <a:gd name="adj2" fmla="val 105264"/>
              <a:gd name="adj3" fmla="val 30616"/>
              <a:gd name="adj4" fmla="val 144977"/>
            </a:avLst>
          </a:prstGeom>
          <a:solidFill>
            <a:srgbClr val="FFFFCC"/>
          </a:solidFill>
          <a:ln w="19050">
            <a:solidFill>
              <a:srgbClr val="FF0000"/>
            </a:solidFill>
            <a:miter lim="800000"/>
            <a:headEnd/>
            <a:tailEnd/>
          </a:ln>
        </p:spPr>
        <p:txBody>
          <a:bodyPr>
            <a:spAutoFit/>
          </a:bodyPr>
          <a:lstStyle/>
          <a:p>
            <a:pPr algn="ctr" eaLnBrk="0" hangingPunct="0"/>
            <a:r>
              <a:rPr lang="en-US" altLang="zh-CN" b="1">
                <a:latin typeface="Times New Roman" pitchFamily="18" charset="0"/>
                <a:ea typeface="宋体" charset="-122"/>
                <a:cs typeface="Times New Roman" pitchFamily="18" charset="0"/>
              </a:rPr>
              <a:t>g-s</a:t>
            </a:r>
            <a:r>
              <a:rPr lang="zh-CN" altLang="en-US" b="1">
                <a:latin typeface="Times New Roman" pitchFamily="18" charset="0"/>
                <a:ea typeface="宋体" charset="-122"/>
                <a:cs typeface="Times New Roman" pitchFamily="18" charset="0"/>
              </a:rPr>
              <a:t>的电压控制</a:t>
            </a:r>
            <a:r>
              <a:rPr lang="en-US" altLang="zh-CN" b="1">
                <a:latin typeface="Times New Roman" pitchFamily="18" charset="0"/>
                <a:ea typeface="宋体" charset="-122"/>
                <a:cs typeface="Times New Roman" pitchFamily="18" charset="0"/>
              </a:rPr>
              <a:t>d-s</a:t>
            </a:r>
            <a:r>
              <a:rPr lang="zh-CN" altLang="en-US" b="1">
                <a:latin typeface="Times New Roman" pitchFamily="18" charset="0"/>
                <a:ea typeface="宋体" charset="-122"/>
                <a:cs typeface="Times New Roman" pitchFamily="18" charset="0"/>
              </a:rPr>
              <a:t>的等效电阻</a:t>
            </a:r>
          </a:p>
        </p:txBody>
      </p:sp>
      <p:sp>
        <p:nvSpPr>
          <p:cNvPr id="5" name="Text Box 11"/>
          <p:cNvSpPr txBox="1">
            <a:spLocks noChangeArrowheads="1"/>
          </p:cNvSpPr>
          <p:nvPr/>
        </p:nvSpPr>
        <p:spPr bwMode="auto">
          <a:xfrm>
            <a:off x="5574198" y="3660217"/>
            <a:ext cx="466725" cy="938212"/>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恒流区</a:t>
            </a:r>
          </a:p>
        </p:txBody>
      </p:sp>
      <p:grpSp>
        <p:nvGrpSpPr>
          <p:cNvPr id="6" name="组合 5"/>
          <p:cNvGrpSpPr>
            <a:grpSpLocks/>
          </p:cNvGrpSpPr>
          <p:nvPr/>
        </p:nvGrpSpPr>
        <p:grpSpPr bwMode="auto">
          <a:xfrm>
            <a:off x="4223234" y="5204855"/>
            <a:ext cx="2178050" cy="404813"/>
            <a:chOff x="1026000" y="5695200"/>
            <a:chExt cx="2177848" cy="404769"/>
          </a:xfrm>
        </p:grpSpPr>
        <p:sp>
          <p:nvSpPr>
            <p:cNvPr id="7" name="Text Box 14"/>
            <p:cNvSpPr txBox="1">
              <a:spLocks noChangeArrowheads="1"/>
            </p:cNvSpPr>
            <p:nvPr/>
          </p:nvSpPr>
          <p:spPr bwMode="auto">
            <a:xfrm>
              <a:off x="1146448" y="5733256"/>
              <a:ext cx="2057400" cy="3667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夹断区（截止区）</a:t>
              </a:r>
            </a:p>
          </p:txBody>
        </p:sp>
        <p:cxnSp>
          <p:nvCxnSpPr>
            <p:cNvPr id="8" name="直接连接符 7"/>
            <p:cNvCxnSpPr/>
            <p:nvPr/>
          </p:nvCxnSpPr>
          <p:spPr>
            <a:xfrm>
              <a:off x="1026000" y="5695200"/>
              <a:ext cx="2141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6366359" y="3047442"/>
            <a:ext cx="636588" cy="2163762"/>
            <a:chOff x="3168000" y="3913197"/>
            <a:chExt cx="637064" cy="2163636"/>
          </a:xfrm>
        </p:grpSpPr>
        <p:cxnSp>
          <p:nvCxnSpPr>
            <p:cNvPr id="10" name="直接连接符 9"/>
            <p:cNvCxnSpPr/>
            <p:nvPr/>
          </p:nvCxnSpPr>
          <p:spPr>
            <a:xfrm flipV="1">
              <a:off x="3168000" y="3913197"/>
              <a:ext cx="306617" cy="216363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 Box 13"/>
            <p:cNvSpPr txBox="1">
              <a:spLocks noChangeArrowheads="1"/>
            </p:cNvSpPr>
            <p:nvPr/>
          </p:nvSpPr>
          <p:spPr bwMode="auto">
            <a:xfrm>
              <a:off x="3347864" y="4521184"/>
              <a:ext cx="457200" cy="11922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击</a:t>
              </a:r>
            </a:p>
            <a:p>
              <a:pPr>
                <a:spcBef>
                  <a:spcPct val="50000"/>
                </a:spcBef>
              </a:pPr>
              <a:r>
                <a:rPr kumimoji="1" lang="zh-CN" altLang="en-US" b="1">
                  <a:solidFill>
                    <a:srgbClr val="CC0066"/>
                  </a:solidFill>
                  <a:latin typeface="Times New Roman" pitchFamily="18" charset="0"/>
                  <a:ea typeface="宋体" charset="-122"/>
                </a:rPr>
                <a:t>穿</a:t>
              </a:r>
            </a:p>
            <a:p>
              <a:pPr>
                <a:spcBef>
                  <a:spcPct val="50000"/>
                </a:spcBef>
              </a:pPr>
              <a:r>
                <a:rPr kumimoji="1" lang="zh-CN" altLang="en-US" b="1">
                  <a:solidFill>
                    <a:srgbClr val="CC0066"/>
                  </a:solidFill>
                  <a:latin typeface="Times New Roman" pitchFamily="18" charset="0"/>
                  <a:ea typeface="宋体" charset="-122"/>
                </a:rPr>
                <a:t>区</a:t>
              </a:r>
            </a:p>
          </p:txBody>
        </p:sp>
      </p:grpSp>
      <p:grpSp>
        <p:nvGrpSpPr>
          <p:cNvPr id="12" name="组合 11"/>
          <p:cNvGrpSpPr>
            <a:grpSpLocks/>
          </p:cNvGrpSpPr>
          <p:nvPr/>
        </p:nvGrpSpPr>
        <p:grpSpPr bwMode="auto">
          <a:xfrm>
            <a:off x="6490185" y="4768007"/>
            <a:ext cx="1231910" cy="374974"/>
            <a:chOff x="3292868" y="5270572"/>
            <a:chExt cx="1232490" cy="375122"/>
          </a:xfrm>
        </p:grpSpPr>
        <p:sp>
          <p:nvSpPr>
            <p:cNvPr id="13" name="文本框 1"/>
            <p:cNvSpPr txBox="1">
              <a:spLocks noChangeArrowheads="1"/>
            </p:cNvSpPr>
            <p:nvPr/>
          </p:nvSpPr>
          <p:spPr bwMode="auto">
            <a:xfrm>
              <a:off x="3618915" y="5270572"/>
              <a:ext cx="906443" cy="375122"/>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dirty="0" err="1" smtClean="0">
                  <a:latin typeface="Times New Roman" pitchFamily="18" charset="0"/>
                  <a:ea typeface="楷体_GB2312" pitchFamily="49" charset="-122"/>
                  <a:cs typeface="Times New Roman" pitchFamily="18" charset="0"/>
                </a:rPr>
                <a:t>u</a:t>
              </a:r>
              <a:r>
                <a:rPr lang="en-US" altLang="zh-CN" b="1" baseline="-25000" dirty="0" err="1" smtClean="0">
                  <a:latin typeface="Times New Roman" pitchFamily="18" charset="0"/>
                  <a:ea typeface="楷体_GB2312" pitchFamily="49" charset="-122"/>
                  <a:cs typeface="Times New Roman" pitchFamily="18" charset="0"/>
                </a:rPr>
                <a:t>GS</a:t>
              </a:r>
              <a:r>
                <a:rPr lang="en-US" altLang="zh-CN" b="1" dirty="0" smtClean="0">
                  <a:latin typeface="Times New Roman" pitchFamily="18" charset="0"/>
                  <a:ea typeface="楷体_GB2312" pitchFamily="49" charset="-122"/>
                  <a:cs typeface="Times New Roman" pitchFamily="18" charset="0"/>
                </a:rPr>
                <a:t>=</a:t>
              </a:r>
              <a:r>
                <a:rPr lang="en-US" altLang="zh-CN" b="1" i="1" dirty="0" smtClean="0">
                  <a:latin typeface="Times New Roman" pitchFamily="18" charset="0"/>
                  <a:ea typeface="楷体_GB2312" pitchFamily="49" charset="-122"/>
                  <a:cs typeface="Times New Roman" pitchFamily="18" charset="0"/>
                </a:rPr>
                <a:t>V</a:t>
              </a:r>
              <a:r>
                <a:rPr lang="en-US" altLang="zh-CN" b="1" baseline="-25000" dirty="0" smtClean="0">
                  <a:latin typeface="Times New Roman" pitchFamily="18" charset="0"/>
                  <a:ea typeface="楷体_GB2312" pitchFamily="49" charset="-122"/>
                  <a:cs typeface="Times New Roman" pitchFamily="18" charset="0"/>
                </a:rPr>
                <a:t>T</a:t>
              </a:r>
              <a:endParaRPr lang="zh-CN" altLang="en-US" b="1" dirty="0">
                <a:latin typeface="Times New Roman" pitchFamily="18" charset="0"/>
                <a:ea typeface="楷体_GB2312" pitchFamily="49" charset="-122"/>
                <a:cs typeface="Times New Roman" pitchFamily="18" charset="0"/>
              </a:endParaRPr>
            </a:p>
          </p:txBody>
        </p:sp>
        <p:cxnSp>
          <p:nvCxnSpPr>
            <p:cNvPr id="14" name="直接连接符 13"/>
            <p:cNvCxnSpPr/>
            <p:nvPr/>
          </p:nvCxnSpPr>
          <p:spPr>
            <a:xfrm flipV="1">
              <a:off x="3292868" y="5481878"/>
              <a:ext cx="306532" cy="130226"/>
            </a:xfrm>
            <a:prstGeom prst="line">
              <a:avLst/>
            </a:prstGeom>
            <a:ln w="158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5" name="AutoShape 5"/>
          <p:cNvSpPr>
            <a:spLocks/>
          </p:cNvSpPr>
          <p:nvPr/>
        </p:nvSpPr>
        <p:spPr bwMode="auto">
          <a:xfrm>
            <a:off x="7002947" y="3287154"/>
            <a:ext cx="755650" cy="1200150"/>
          </a:xfrm>
          <a:prstGeom prst="borderCallout1">
            <a:avLst>
              <a:gd name="adj1" fmla="val 10074"/>
              <a:gd name="adj2" fmla="val -11037"/>
              <a:gd name="adj3" fmla="val 39407"/>
              <a:gd name="adj4" fmla="val -143444"/>
            </a:avLst>
          </a:prstGeom>
          <a:solidFill>
            <a:srgbClr val="FFFFCC"/>
          </a:solidFill>
          <a:ln w="19050">
            <a:solidFill>
              <a:srgbClr val="FF0000"/>
            </a:solidFill>
            <a:miter lim="800000"/>
            <a:headEnd/>
            <a:tailEnd/>
          </a:ln>
        </p:spPr>
        <p:txBody>
          <a:bodyPr/>
          <a:lstStyle/>
          <a:p>
            <a:pPr algn="ctr" eaLnBrk="0" hangingPunct="0"/>
            <a:r>
              <a:rPr lang="en-US" altLang="zh-CN" b="1" i="1">
                <a:latin typeface="Times New Roman" pitchFamily="18" charset="0"/>
                <a:ea typeface="宋体" charset="-122"/>
                <a:cs typeface="Times New Roman" pitchFamily="18" charset="0"/>
              </a:rPr>
              <a:t>i</a:t>
            </a:r>
            <a:r>
              <a:rPr lang="en-US" altLang="zh-CN" b="1" baseline="-25000">
                <a:latin typeface="Times New Roman" pitchFamily="18" charset="0"/>
                <a:ea typeface="宋体" charset="-122"/>
                <a:cs typeface="Times New Roman" pitchFamily="18" charset="0"/>
              </a:rPr>
              <a:t>D</a:t>
            </a:r>
            <a:r>
              <a:rPr lang="zh-CN" altLang="en-US" b="1">
                <a:latin typeface="Times New Roman" pitchFamily="18" charset="0"/>
                <a:ea typeface="宋体" charset="-122"/>
                <a:cs typeface="Times New Roman" pitchFamily="18" charset="0"/>
              </a:rPr>
              <a:t>几乎仅决定于</a:t>
            </a:r>
            <a:r>
              <a:rPr lang="en-US" altLang="zh-CN" b="1" i="1">
                <a:latin typeface="Times New Roman" pitchFamily="18" charset="0"/>
                <a:ea typeface="宋体" charset="-122"/>
                <a:cs typeface="Times New Roman" pitchFamily="18" charset="0"/>
              </a:rPr>
              <a:t>u</a:t>
            </a:r>
            <a:r>
              <a:rPr lang="en-US" altLang="zh-CN" b="1" baseline="-25000">
                <a:latin typeface="Times New Roman" pitchFamily="18" charset="0"/>
                <a:ea typeface="宋体" charset="-122"/>
                <a:cs typeface="Times New Roman" pitchFamily="18" charset="0"/>
              </a:rPr>
              <a:t>GS</a:t>
            </a:r>
            <a:endParaRPr kumimoji="1" lang="en-US" altLang="zh-CN">
              <a:latin typeface="Times New Roman" pitchFamily="18" charset="0"/>
              <a:ea typeface="宋体" charset="-122"/>
              <a:cs typeface="Times New Roman" pitchFamily="18" charset="0"/>
            </a:endParaRPr>
          </a:p>
        </p:txBody>
      </p:sp>
      <p:grpSp>
        <p:nvGrpSpPr>
          <p:cNvPr id="16" name="组合 15"/>
          <p:cNvGrpSpPr>
            <a:grpSpLocks/>
          </p:cNvGrpSpPr>
          <p:nvPr/>
        </p:nvGrpSpPr>
        <p:grpSpPr bwMode="auto">
          <a:xfrm>
            <a:off x="4223235" y="2456892"/>
            <a:ext cx="2630709" cy="2754312"/>
            <a:chOff x="1026000" y="3322729"/>
            <a:chExt cx="2630898" cy="2754103"/>
          </a:xfrm>
        </p:grpSpPr>
        <p:sp>
          <p:nvSpPr>
            <p:cNvPr id="17" name="任意多边形 16"/>
            <p:cNvSpPr/>
            <p:nvPr/>
          </p:nvSpPr>
          <p:spPr>
            <a:xfrm>
              <a:off x="1026000" y="3913234"/>
              <a:ext cx="936692" cy="2163598"/>
            </a:xfrm>
            <a:custGeom>
              <a:avLst/>
              <a:gdLst>
                <a:gd name="connsiteX0" fmla="*/ 0 w 4312920"/>
                <a:gd name="connsiteY0" fmla="*/ 5181600 h 5181600"/>
                <a:gd name="connsiteX1" fmla="*/ 716280 w 4312920"/>
                <a:gd name="connsiteY1" fmla="*/ 5044440 h 5181600"/>
                <a:gd name="connsiteX2" fmla="*/ 1432560 w 4312920"/>
                <a:gd name="connsiteY2" fmla="*/ 4602480 h 5181600"/>
                <a:gd name="connsiteX3" fmla="*/ 2164080 w 4312920"/>
                <a:gd name="connsiteY3" fmla="*/ 3886200 h 5181600"/>
                <a:gd name="connsiteX4" fmla="*/ 2880360 w 4312920"/>
                <a:gd name="connsiteY4" fmla="*/ 2880360 h 5181600"/>
                <a:gd name="connsiteX5" fmla="*/ 3596640 w 4312920"/>
                <a:gd name="connsiteY5" fmla="*/ 1584960 h 5181600"/>
                <a:gd name="connsiteX6" fmla="*/ 4312920 w 4312920"/>
                <a:gd name="connsiteY6" fmla="*/ 0 h 51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920" h="5181600">
                  <a:moveTo>
                    <a:pt x="0" y="5181600"/>
                  </a:moveTo>
                  <a:cubicBezTo>
                    <a:pt x="238760" y="5161280"/>
                    <a:pt x="477520" y="5140960"/>
                    <a:pt x="716280" y="5044440"/>
                  </a:cubicBezTo>
                  <a:cubicBezTo>
                    <a:pt x="955040" y="4947920"/>
                    <a:pt x="1191260" y="4795520"/>
                    <a:pt x="1432560" y="4602480"/>
                  </a:cubicBezTo>
                  <a:cubicBezTo>
                    <a:pt x="1673860" y="4409440"/>
                    <a:pt x="1922780" y="4173220"/>
                    <a:pt x="2164080" y="3886200"/>
                  </a:cubicBezTo>
                  <a:cubicBezTo>
                    <a:pt x="2405380" y="3599180"/>
                    <a:pt x="2641600" y="3263900"/>
                    <a:pt x="2880360" y="2880360"/>
                  </a:cubicBezTo>
                  <a:cubicBezTo>
                    <a:pt x="3119120" y="2496820"/>
                    <a:pt x="3357880" y="2065020"/>
                    <a:pt x="3596640" y="1584960"/>
                  </a:cubicBezTo>
                  <a:cubicBezTo>
                    <a:pt x="3835400" y="1104900"/>
                    <a:pt x="4074160" y="552450"/>
                    <a:pt x="4312920" y="0"/>
                  </a:cubicBezTo>
                </a:path>
              </a:pathLst>
            </a:cu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sp>
          <p:nvSpPr>
            <p:cNvPr id="18" name="AutoShape 9"/>
            <p:cNvSpPr>
              <a:spLocks/>
            </p:cNvSpPr>
            <p:nvPr/>
          </p:nvSpPr>
          <p:spPr bwMode="auto">
            <a:xfrm>
              <a:off x="2234611" y="3322729"/>
              <a:ext cx="1422287" cy="646282"/>
            </a:xfrm>
            <a:prstGeom prst="borderCallout1">
              <a:avLst>
                <a:gd name="adj1" fmla="val 62014"/>
                <a:gd name="adj2" fmla="val -898"/>
                <a:gd name="adj3" fmla="val 94856"/>
                <a:gd name="adj4" fmla="val -19565"/>
              </a:avLst>
            </a:prstGeom>
            <a:solidFill>
              <a:srgbClr val="FFFFCC"/>
            </a:solidFill>
            <a:ln w="19050">
              <a:solidFill>
                <a:srgbClr val="FF0000"/>
              </a:solidFill>
              <a:miter lim="800000"/>
              <a:headEnd/>
              <a:tailEnd/>
            </a:ln>
          </p:spPr>
          <p:txBody>
            <a:bodyPr wrap="none">
              <a:spAutoFit/>
            </a:bodyPr>
            <a:lstStyle/>
            <a:p>
              <a:pPr algn="ctr" eaLnBrk="0" hangingPunct="0"/>
              <a:r>
                <a:rPr kumimoji="1" lang="zh-CN" altLang="en-US" b="1" dirty="0">
                  <a:latin typeface="Times New Roman" pitchFamily="18" charset="0"/>
                  <a:ea typeface="宋体" charset="-122"/>
                  <a:cs typeface="Times New Roman" pitchFamily="18" charset="0"/>
                </a:rPr>
                <a:t>预夹断轨迹</a:t>
              </a:r>
              <a:endParaRPr kumimoji="1" lang="en-US" altLang="zh-CN" b="1" dirty="0">
                <a:latin typeface="Times New Roman" pitchFamily="18" charset="0"/>
                <a:ea typeface="宋体" charset="-122"/>
                <a:cs typeface="Times New Roman" pitchFamily="18" charset="0"/>
              </a:endParaRPr>
            </a:p>
            <a:p>
              <a:pPr algn="ctr" eaLnBrk="0" hangingPunct="0"/>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i="1" dirty="0">
                  <a:latin typeface="Times New Roman" pitchFamily="18" charset="0"/>
                  <a:ea typeface="宋体" charset="-122"/>
                </a:rPr>
                <a:t>V</a:t>
              </a:r>
              <a:r>
                <a:rPr kumimoji="1" lang="en-US" altLang="zh-CN" b="1" baseline="-25000" dirty="0">
                  <a:latin typeface="Times New Roman" pitchFamily="18" charset="0"/>
                  <a:ea typeface="宋体" charset="-122"/>
                </a:rPr>
                <a:t>T</a:t>
              </a:r>
              <a:endParaRPr kumimoji="1" lang="zh-CN" altLang="en-US" b="1" dirty="0">
                <a:latin typeface="Times New Roman" pitchFamily="18" charset="0"/>
                <a:ea typeface="宋体" charset="-122"/>
                <a:cs typeface="Times New Roman" pitchFamily="18" charset="0"/>
              </a:endParaRPr>
            </a:p>
          </p:txBody>
        </p:sp>
      </p:grpSp>
      <p:sp>
        <p:nvSpPr>
          <p:cNvPr id="19" name="Line 4"/>
          <p:cNvSpPr>
            <a:spLocks noChangeShapeType="1"/>
          </p:cNvSpPr>
          <p:nvPr/>
        </p:nvSpPr>
        <p:spPr bwMode="auto">
          <a:xfrm flipV="1">
            <a:off x="5461484" y="3188730"/>
            <a:ext cx="0" cy="2016125"/>
          </a:xfrm>
          <a:prstGeom prst="line">
            <a:avLst/>
          </a:prstGeom>
          <a:noFill/>
          <a:ln w="15875">
            <a:solidFill>
              <a:srgbClr val="FF0000"/>
            </a:solidFill>
            <a:prstDash val="dash"/>
            <a:round/>
            <a:headEnd/>
            <a:tailEnd/>
          </a:ln>
        </p:spPr>
        <p:txBody>
          <a:bodyPr/>
          <a:lstStyle/>
          <a:p>
            <a:endParaRPr lang="zh-CN" altLang="en-US"/>
          </a:p>
        </p:txBody>
      </p:sp>
      <p:grpSp>
        <p:nvGrpSpPr>
          <p:cNvPr id="20" name="组合 19"/>
          <p:cNvGrpSpPr>
            <a:grpSpLocks/>
          </p:cNvGrpSpPr>
          <p:nvPr/>
        </p:nvGrpSpPr>
        <p:grpSpPr bwMode="auto">
          <a:xfrm>
            <a:off x="4993172" y="4003117"/>
            <a:ext cx="508000" cy="381000"/>
            <a:chOff x="1795275" y="4869160"/>
            <a:chExt cx="508473" cy="381398"/>
          </a:xfrm>
        </p:grpSpPr>
        <p:sp>
          <p:nvSpPr>
            <p:cNvPr id="21" name="Line 4"/>
            <p:cNvSpPr>
              <a:spLocks noChangeShapeType="1"/>
            </p:cNvSpPr>
            <p:nvPr/>
          </p:nvSpPr>
          <p:spPr bwMode="auto">
            <a:xfrm flipV="1">
              <a:off x="2263152" y="4915758"/>
              <a:ext cx="0" cy="334800"/>
            </a:xfrm>
            <a:prstGeom prst="line">
              <a:avLst/>
            </a:prstGeom>
            <a:noFill/>
            <a:ln w="15875">
              <a:solidFill>
                <a:srgbClr val="FF0000"/>
              </a:solidFill>
              <a:round/>
              <a:headEnd type="arrow" w="sm" len="med"/>
              <a:tailEnd type="arrow" w="sm" len="med"/>
            </a:ln>
          </p:spPr>
          <p:txBody>
            <a:bodyPr/>
            <a:lstStyle/>
            <a:p>
              <a:endParaRPr lang="zh-CN" altLang="en-US"/>
            </a:p>
          </p:txBody>
        </p:sp>
        <p:sp>
          <p:nvSpPr>
            <p:cNvPr id="22" name="Text Box 28"/>
            <p:cNvSpPr txBox="1">
              <a:spLocks noChangeArrowheads="1"/>
            </p:cNvSpPr>
            <p:nvPr/>
          </p:nvSpPr>
          <p:spPr bwMode="auto">
            <a:xfrm>
              <a:off x="1795275" y="4869160"/>
              <a:ext cx="508473" cy="369332"/>
            </a:xfrm>
            <a:prstGeom prst="rect">
              <a:avLst/>
            </a:prstGeom>
            <a:noFill/>
            <a:ln w="9525">
              <a:noFill/>
              <a:miter lim="800000"/>
              <a:headEnd/>
              <a:tailEnd/>
            </a:ln>
          </p:spPr>
          <p:txBody>
            <a:bodyPr wrap="none">
              <a:spAutoFit/>
            </a:bodyPr>
            <a:lstStyle/>
            <a:p>
              <a:pPr algn="r">
                <a:spcBef>
                  <a:spcPct val="50000"/>
                </a:spcBef>
              </a:pPr>
              <a:r>
                <a:rPr kumimoji="1" lang="en-US" altLang="zh-CN">
                  <a:latin typeface="Times New Roman" pitchFamily="18" charset="0"/>
                  <a:ea typeface="宋体" charset="-122"/>
                  <a:cs typeface="Times New Roman" pitchFamily="18" charset="0"/>
                </a:rPr>
                <a:t>Δ</a:t>
              </a:r>
              <a:r>
                <a:rPr kumimoji="1" lang="en-US" altLang="zh-CN" i="1">
                  <a:latin typeface="Times New Roman" pitchFamily="18" charset="0"/>
                  <a:ea typeface="宋体" charset="-122"/>
                  <a:cs typeface="Times New Roman" pitchFamily="18" charset="0"/>
                </a:rPr>
                <a:t>i</a:t>
              </a:r>
              <a:r>
                <a:rPr kumimoji="1" lang="en-US" altLang="zh-CN" baseline="-25000">
                  <a:latin typeface="Times New Roman" pitchFamily="18" charset="0"/>
                  <a:ea typeface="宋体" charset="-122"/>
                  <a:cs typeface="Times New Roman" pitchFamily="18" charset="0"/>
                </a:rPr>
                <a:t>D</a:t>
              </a:r>
              <a:endParaRPr kumimoji="1" lang="en-US" altLang="zh-CN">
                <a:latin typeface="Times New Roman" pitchFamily="18" charset="0"/>
                <a:ea typeface="宋体" charset="-122"/>
                <a:cs typeface="Times New Roman" pitchFamily="18" charset="0"/>
              </a:endParaRPr>
            </a:p>
          </p:txBody>
        </p:sp>
      </p:grpSp>
      <mc:AlternateContent xmlns:mc="http://schemas.openxmlformats.org/markup-compatibility/2006" xmlns:a14="http://schemas.microsoft.com/office/drawing/2010/main">
        <mc:Choice Requires="a14">
          <p:sp>
            <p:nvSpPr>
              <p:cNvPr id="23" name="文本框 22"/>
              <p:cNvSpPr txBox="1"/>
              <p:nvPr/>
            </p:nvSpPr>
            <p:spPr>
              <a:xfrm>
                <a:off x="7975974" y="3383218"/>
                <a:ext cx="18600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𝐺𝑆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7975974" y="3383218"/>
                <a:ext cx="1860060"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158773" y="2456892"/>
                <a:ext cx="2844881" cy="430374"/>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𝐺𝑆</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𝑇</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𝐷𝑆</m:t>
                        </m:r>
                      </m:sub>
                    </m:sSub>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𝐷𝑆</m:t>
                                </m:r>
                              </m:sub>
                            </m:sSub>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a14:m>
                <a:r>
                  <a:rPr lang="en-US" altLang="zh-CN" dirty="0" smtClean="0"/>
                  <a:t>]</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58773" y="2456892"/>
                <a:ext cx="2844881" cy="430374"/>
              </a:xfrm>
              <a:prstGeom prst="rect">
                <a:avLst/>
              </a:prstGeom>
              <a:blipFill>
                <a:blip r:embed="rId4"/>
                <a:stretch>
                  <a:fillRect r="-4283" b="-18310"/>
                </a:stretch>
              </a:blipFill>
            </p:spPr>
            <p:txBody>
              <a:bodyPr/>
              <a:lstStyle/>
              <a:p>
                <a:r>
                  <a:rPr lang="zh-CN" altLang="en-US">
                    <a:noFill/>
                  </a:rPr>
                  <a:t> </a:t>
                </a:r>
              </a:p>
            </p:txBody>
          </p:sp>
        </mc:Fallback>
      </mc:AlternateContent>
      <p:sp>
        <p:nvSpPr>
          <p:cNvPr id="25" name="Text Box 7"/>
          <p:cNvSpPr txBox="1">
            <a:spLocks noChangeArrowheads="1"/>
          </p:cNvSpPr>
          <p:nvPr/>
        </p:nvSpPr>
        <p:spPr bwMode="auto">
          <a:xfrm>
            <a:off x="7932204" y="2564904"/>
            <a:ext cx="2509020" cy="646331"/>
          </a:xfrm>
          <a:prstGeom prst="rect">
            <a:avLst/>
          </a:prstGeom>
          <a:solidFill>
            <a:srgbClr val="FFFFCC"/>
          </a:solidFill>
          <a:ln w="19050">
            <a:solidFill>
              <a:srgbClr val="FF0000"/>
            </a:solidFill>
            <a:miter lim="800000"/>
            <a:headEnd/>
            <a:tailEnd/>
          </a:ln>
        </p:spPr>
        <p:txBody>
          <a:bodyPr wrap="none">
            <a:spAutoFit/>
          </a:bodyPr>
          <a:lstStyle/>
          <a:p>
            <a:r>
              <a:rPr kumimoji="1" lang="zh-CN" altLang="en-US" b="1" dirty="0">
                <a:latin typeface="Times New Roman" pitchFamily="18" charset="0"/>
                <a:ea typeface="宋体" charset="-122"/>
              </a:rPr>
              <a:t>场效应管工作在恒流区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zh-CN" altLang="en-US" b="1" dirty="0" smtClean="0">
                <a:latin typeface="Times New Roman" pitchFamily="18" charset="0"/>
                <a:ea typeface="宋体" charset="-122"/>
                <a:sym typeface="Symbol" panose="05050102010706020507" pitchFamily="18" charset="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r>
              <a:rPr kumimoji="1" lang="zh-CN" altLang="en-US" b="1" dirty="0" smtClean="0">
                <a:latin typeface="Times New Roman" pitchFamily="18" charset="0"/>
                <a:ea typeface="宋体" charset="-122"/>
              </a:rPr>
              <a:t>且</a:t>
            </a:r>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&gt;</a:t>
            </a:r>
            <a:r>
              <a:rPr kumimoji="1" lang="en-US" altLang="zh-CN" b="1" i="1" dirty="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p:sp>
        <p:nvSpPr>
          <p:cNvPr id="26" name="Text Box 7"/>
          <p:cNvSpPr txBox="1">
            <a:spLocks noChangeArrowheads="1"/>
          </p:cNvSpPr>
          <p:nvPr/>
        </p:nvSpPr>
        <p:spPr bwMode="auto">
          <a:xfrm>
            <a:off x="1082691" y="1671672"/>
            <a:ext cx="3526111" cy="646331"/>
          </a:xfrm>
          <a:prstGeom prst="rect">
            <a:avLst/>
          </a:prstGeom>
          <a:solidFill>
            <a:srgbClr val="FFFFCC"/>
          </a:solidFill>
          <a:ln w="19050">
            <a:solidFill>
              <a:srgbClr val="FF0000"/>
            </a:solidFill>
            <a:miter lim="800000"/>
            <a:headEnd/>
            <a:tailEnd/>
          </a:ln>
        </p:spPr>
        <p:txBody>
          <a:bodyPr wrap="square">
            <a:spAutoFit/>
          </a:bodyPr>
          <a:lstStyle/>
          <a:p>
            <a:r>
              <a:rPr kumimoji="1" lang="zh-CN" altLang="en-US" b="1" dirty="0">
                <a:latin typeface="Times New Roman" pitchFamily="18" charset="0"/>
                <a:ea typeface="宋体" charset="-122"/>
              </a:rPr>
              <a:t>场效应管工作</a:t>
            </a:r>
            <a:r>
              <a:rPr kumimoji="1" lang="zh-CN" altLang="en-US" b="1" dirty="0" smtClean="0">
                <a:latin typeface="Times New Roman" pitchFamily="18" charset="0"/>
                <a:ea typeface="宋体" charset="-122"/>
              </a:rPr>
              <a:t>在可变电阻区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zh-CN" altLang="en-US" b="1" dirty="0">
                <a:latin typeface="Times New Roman" pitchFamily="18" charset="0"/>
                <a:ea typeface="宋体" charset="-122"/>
                <a:sym typeface="Symbol" panose="05050102010706020507" pitchFamily="18" charset="2"/>
              </a:rPr>
              <a:t>  </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r>
              <a:rPr kumimoji="1" lang="zh-CN" altLang="en-US" b="1" dirty="0" smtClean="0">
                <a:latin typeface="Times New Roman" pitchFamily="18" charset="0"/>
                <a:ea typeface="宋体" charset="-122"/>
              </a:rPr>
              <a:t>且</a:t>
            </a:r>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&lt;</a:t>
            </a:r>
            <a:r>
              <a:rPr kumimoji="1" lang="en-US" altLang="zh-CN" b="1" i="1" dirty="0" smtClean="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5845641" y="5935881"/>
                <a:ext cx="700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r>
                        <a:rPr lang="en-US" altLang="zh-CN" i="1">
                          <a:latin typeface="Cambria Math" panose="02040503050406030204" pitchFamily="18" charset="0"/>
                        </a:rPr>
                        <m:t>0</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5845641" y="5935881"/>
                <a:ext cx="700448" cy="276999"/>
              </a:xfrm>
              <a:prstGeom prst="rect">
                <a:avLst/>
              </a:prstGeom>
              <a:blipFill>
                <a:blip r:embed="rId5"/>
                <a:stretch>
                  <a:fillRect l="-6957" r="-6087" b="-20000"/>
                </a:stretch>
              </a:blipFill>
            </p:spPr>
            <p:txBody>
              <a:bodyPr/>
              <a:lstStyle/>
              <a:p>
                <a:r>
                  <a:rPr lang="zh-CN" altLang="en-US">
                    <a:noFill/>
                  </a:rPr>
                  <a:t> </a:t>
                </a:r>
              </a:p>
            </p:txBody>
          </p:sp>
        </mc:Fallback>
      </mc:AlternateContent>
      <p:sp>
        <p:nvSpPr>
          <p:cNvPr id="28" name="Text Box 7"/>
          <p:cNvSpPr txBox="1">
            <a:spLocks noChangeArrowheads="1"/>
          </p:cNvSpPr>
          <p:nvPr/>
        </p:nvSpPr>
        <p:spPr bwMode="auto">
          <a:xfrm>
            <a:off x="3065178" y="5731905"/>
            <a:ext cx="2533066" cy="646331"/>
          </a:xfrm>
          <a:prstGeom prst="rect">
            <a:avLst/>
          </a:prstGeom>
          <a:solidFill>
            <a:srgbClr val="FFFFCC"/>
          </a:solidFill>
          <a:ln w="19050">
            <a:solidFill>
              <a:srgbClr val="FF0000"/>
            </a:solidFill>
            <a:miter lim="800000"/>
            <a:headEnd/>
            <a:tailEnd/>
          </a:ln>
        </p:spPr>
        <p:txBody>
          <a:bodyPr wrap="none">
            <a:spAutoFit/>
          </a:bodyPr>
          <a:lstStyle/>
          <a:p>
            <a:r>
              <a:rPr kumimoji="1" lang="zh-CN" altLang="en-US" b="1" dirty="0">
                <a:latin typeface="Times New Roman" pitchFamily="18" charset="0"/>
                <a:ea typeface="宋体" charset="-122"/>
              </a:rPr>
              <a:t>场效应管工作</a:t>
            </a:r>
            <a:r>
              <a:rPr kumimoji="1" lang="zh-CN" altLang="en-US" b="1" dirty="0" smtClean="0">
                <a:latin typeface="Times New Roman" pitchFamily="18" charset="0"/>
                <a:ea typeface="宋体" charset="-122"/>
              </a:rPr>
              <a:t>在截止区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en-US" altLang="zh-CN" b="1" dirty="0">
                <a:latin typeface="Times New Roman" pitchFamily="18" charset="0"/>
                <a:ea typeface="宋体" charset="-122"/>
              </a:rPr>
              <a:t>&lt;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p:sp>
        <p:nvSpPr>
          <p:cNvPr id="29"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Times New Roman" pitchFamily="18" charset="0"/>
                <a:ea typeface="+mn-ea"/>
                <a:cs typeface="Times New Roman" pitchFamily="18" charset="0"/>
              </a:rPr>
              <a:t>MOSFET</a:t>
            </a:r>
            <a:r>
              <a:rPr lang="zh-CN" altLang="en-US" kern="0" dirty="0" smtClean="0">
                <a:latin typeface="+mn-ea"/>
                <a:ea typeface="+mn-ea"/>
              </a:rPr>
              <a:t>的开关统一（</a:t>
            </a:r>
            <a:r>
              <a:rPr lang="en-US" altLang="zh-CN" kern="0" dirty="0" smtClean="0">
                <a:latin typeface="+mn-ea"/>
                <a:ea typeface="+mn-ea"/>
              </a:rPr>
              <a:t>SU</a:t>
            </a:r>
            <a:r>
              <a:rPr lang="zh-CN" altLang="en-US" kern="0" dirty="0" smtClean="0">
                <a:latin typeface="+mn-ea"/>
                <a:ea typeface="+mn-ea"/>
              </a:rPr>
              <a:t>）模型（</a:t>
            </a:r>
            <a:r>
              <a:rPr lang="en-US" altLang="zh-CN" kern="0" dirty="0" smtClean="0">
                <a:latin typeface="+mn-ea"/>
                <a:ea typeface="+mn-ea"/>
              </a:rPr>
              <a:t>MIT</a:t>
            </a:r>
            <a:r>
              <a:rPr lang="zh-CN" altLang="en-US" kern="0" dirty="0" smtClean="0">
                <a:latin typeface="+mn-ea"/>
                <a:ea typeface="+mn-ea"/>
              </a:rPr>
              <a:t>教材</a:t>
            </a:r>
            <a:r>
              <a:rPr lang="en-US" altLang="zh-CN" kern="0" dirty="0" smtClean="0">
                <a:latin typeface="+mn-ea"/>
                <a:ea typeface="+mn-ea"/>
              </a:rPr>
              <a:t>7.8</a:t>
            </a:r>
            <a:r>
              <a:rPr lang="zh-CN" altLang="en-US" kern="0" dirty="0" smtClean="0">
                <a:latin typeface="+mn-ea"/>
                <a:ea typeface="+mn-ea"/>
              </a:rPr>
              <a:t>）</a:t>
            </a:r>
            <a:endParaRPr lang="zh-CN" altLang="en-US" kern="0" dirty="0">
              <a:latin typeface="+mn-ea"/>
              <a:ea typeface="+mn-ea"/>
            </a:endParaRPr>
          </a:p>
        </p:txBody>
      </p:sp>
    </p:spTree>
    <p:extLst>
      <p:ext uri="{BB962C8B-B14F-4D97-AF65-F5344CB8AC3E}">
        <p14:creationId xmlns:p14="http://schemas.microsoft.com/office/powerpoint/2010/main" val="4216846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1.3</a:t>
            </a:r>
            <a:r>
              <a:rPr lang="zh-CN" altLang="en-US" kern="0" dirty="0" smtClean="0">
                <a:latin typeface="+mn-ea"/>
                <a:ea typeface="+mn-ea"/>
              </a:rPr>
              <a:t> </a:t>
            </a:r>
            <a:r>
              <a:rPr lang="zh-CN" altLang="en-US" kern="0" dirty="0">
                <a:latin typeface="+mn-ea"/>
                <a:ea typeface="+mn-ea"/>
              </a:rPr>
              <a:t>不同类型的场效应管</a:t>
            </a:r>
          </a:p>
        </p:txBody>
      </p:sp>
      <p:sp>
        <p:nvSpPr>
          <p:cNvPr id="738306"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53</a:t>
            </a:r>
          </a:p>
        </p:txBody>
      </p:sp>
      <p:pic>
        <p:nvPicPr>
          <p:cNvPr id="64515" name="Picture 3"/>
          <p:cNvPicPr>
            <a:picLocks noChangeAspect="1" noChangeArrowheads="1"/>
          </p:cNvPicPr>
          <p:nvPr/>
        </p:nvPicPr>
        <p:blipFill>
          <a:blip r:embed="rId3">
            <a:clrChange>
              <a:clrFrom>
                <a:srgbClr val="CCECFF"/>
              </a:clrFrom>
              <a:clrTo>
                <a:srgbClr val="CCECFF">
                  <a:alpha val="0"/>
                </a:srgbClr>
              </a:clrTo>
            </a:clrChange>
          </a:blip>
          <a:srcRect/>
          <a:stretch>
            <a:fillRect/>
          </a:stretch>
        </p:blipFill>
        <p:spPr bwMode="auto">
          <a:xfrm>
            <a:off x="3725863" y="3433764"/>
            <a:ext cx="4710112" cy="3055937"/>
          </a:xfrm>
          <a:prstGeom prst="rect">
            <a:avLst/>
          </a:prstGeom>
          <a:noFill/>
          <a:ln w="9525">
            <a:noFill/>
            <a:miter lim="800000"/>
            <a:headEnd/>
            <a:tailEnd/>
          </a:ln>
        </p:spPr>
      </p:pic>
      <p:sp>
        <p:nvSpPr>
          <p:cNvPr id="20" name="文本框 1"/>
          <p:cNvSpPr txBox="1">
            <a:spLocks noChangeArrowheads="1"/>
          </p:cNvSpPr>
          <p:nvPr/>
        </p:nvSpPr>
        <p:spPr bwMode="auto">
          <a:xfrm>
            <a:off x="1981200" y="1341439"/>
            <a:ext cx="7056438" cy="460375"/>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场效应管的种类</a:t>
            </a:r>
          </a:p>
        </p:txBody>
      </p:sp>
      <p:sp>
        <p:nvSpPr>
          <p:cNvPr id="9" name="文本框 1"/>
          <p:cNvSpPr txBox="1">
            <a:spLocks noChangeArrowheads="1"/>
          </p:cNvSpPr>
          <p:nvPr/>
        </p:nvSpPr>
        <p:spPr bwMode="auto">
          <a:xfrm>
            <a:off x="2019300" y="1725614"/>
            <a:ext cx="8432800" cy="2084387"/>
          </a:xfrm>
          <a:prstGeom prst="rect">
            <a:avLst/>
          </a:prstGeom>
          <a:noFill/>
          <a:ln w="9525">
            <a:noFill/>
            <a:miter lim="800000"/>
            <a:headEnd/>
            <a:tailEnd/>
          </a:ln>
        </p:spPr>
        <p:txBody>
          <a:bodyPr>
            <a:spAutoFit/>
          </a:bodyPr>
          <a:lstStyle/>
          <a:p>
            <a:pPr>
              <a:spcAft>
                <a:spcPts val="300"/>
              </a:spcAft>
            </a:pPr>
            <a:r>
              <a:rPr lang="zh-CN" altLang="en-US" sz="2200" b="1">
                <a:latin typeface="Times New Roman" pitchFamily="18" charset="0"/>
                <a:ea typeface="楷体_GB2312" pitchFamily="49" charset="-122"/>
                <a:cs typeface="Times New Roman" pitchFamily="18" charset="0"/>
              </a:rPr>
              <a:t>　　</a:t>
            </a:r>
            <a:r>
              <a:rPr lang="zh-CN" altLang="en-US" sz="2000" b="1">
                <a:latin typeface="Times New Roman" pitchFamily="18" charset="0"/>
                <a:ea typeface="楷体_GB2312" pitchFamily="49" charset="-122"/>
                <a:cs typeface="Times New Roman" pitchFamily="18" charset="0"/>
              </a:rPr>
              <a:t>场效应管按结构分为：绝缘栅型场效应管（也就是“金属</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氧化物</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半导体”场效应管，</a:t>
            </a:r>
            <a:r>
              <a:rPr lang="en-US" altLang="zh-CN" sz="2000" b="1">
                <a:latin typeface="Times New Roman" pitchFamily="18" charset="0"/>
                <a:ea typeface="楷体_GB2312" pitchFamily="49" charset="-122"/>
                <a:cs typeface="Times New Roman" pitchFamily="18" charset="0"/>
              </a:rPr>
              <a:t>MOSFET</a:t>
            </a:r>
            <a:r>
              <a:rPr lang="zh-CN" altLang="en-US" sz="2000" b="1">
                <a:latin typeface="Times New Roman" pitchFamily="18" charset="0"/>
                <a:ea typeface="楷体_GB2312" pitchFamily="49" charset="-122"/>
                <a:cs typeface="Times New Roman" pitchFamily="18" charset="0"/>
              </a:rPr>
              <a:t>）和结型场效应管（</a:t>
            </a:r>
            <a:r>
              <a:rPr lang="en-US" altLang="zh-CN" sz="2000" b="1">
                <a:latin typeface="Times New Roman" pitchFamily="18" charset="0"/>
                <a:ea typeface="楷体_GB2312" pitchFamily="49" charset="-122"/>
                <a:cs typeface="Times New Roman" pitchFamily="18" charset="0"/>
              </a:rPr>
              <a:t>JFET</a:t>
            </a:r>
            <a:r>
              <a:rPr lang="zh-CN" altLang="en-US" sz="2000" b="1">
                <a:latin typeface="Times New Roman" pitchFamily="18" charset="0"/>
                <a:ea typeface="楷体_GB2312" pitchFamily="49" charset="-122"/>
                <a:cs typeface="Times New Roman" pitchFamily="18" charset="0"/>
              </a:rPr>
              <a:t>）。</a:t>
            </a:r>
          </a:p>
          <a:p>
            <a:pPr>
              <a:spcAft>
                <a:spcPts val="300"/>
              </a:spcAft>
            </a:pPr>
            <a:r>
              <a:rPr lang="zh-CN" altLang="en-US" sz="2000" b="1">
                <a:latin typeface="Times New Roman" pitchFamily="18" charset="0"/>
                <a:ea typeface="楷体_GB2312" pitchFamily="49" charset="-122"/>
                <a:cs typeface="Times New Roman" pitchFamily="18" charset="0"/>
              </a:rPr>
              <a:t>　　按沟道载流子类型：绝缘栅型和结型各分</a:t>
            </a:r>
            <a:r>
              <a:rPr lang="en-US" altLang="zh-CN" sz="2000" b="1">
                <a:latin typeface="Times New Roman" pitchFamily="18" charset="0"/>
                <a:ea typeface="楷体_GB2312" pitchFamily="49" charset="-122"/>
                <a:cs typeface="Times New Roman" pitchFamily="18" charset="0"/>
              </a:rPr>
              <a:t>N</a:t>
            </a:r>
            <a:r>
              <a:rPr lang="zh-CN" altLang="en-US" sz="2000" b="1">
                <a:latin typeface="Times New Roman" pitchFamily="18" charset="0"/>
                <a:ea typeface="楷体_GB2312" pitchFamily="49" charset="-122"/>
                <a:cs typeface="Times New Roman" pitchFamily="18" charset="0"/>
              </a:rPr>
              <a:t>沟道和</a:t>
            </a:r>
            <a:r>
              <a:rPr lang="en-US" altLang="zh-CN" sz="2000" b="1">
                <a:latin typeface="Times New Roman" pitchFamily="18" charset="0"/>
                <a:ea typeface="楷体_GB2312" pitchFamily="49" charset="-122"/>
                <a:cs typeface="Times New Roman" pitchFamily="18" charset="0"/>
              </a:rPr>
              <a:t>P</a:t>
            </a:r>
            <a:r>
              <a:rPr lang="zh-CN" altLang="en-US" sz="2000" b="1">
                <a:latin typeface="Times New Roman" pitchFamily="18" charset="0"/>
                <a:ea typeface="楷体_GB2312" pitchFamily="49" charset="-122"/>
                <a:cs typeface="Times New Roman" pitchFamily="18" charset="0"/>
              </a:rPr>
              <a:t>沟道两种。</a:t>
            </a:r>
            <a:endParaRPr lang="en-US" altLang="zh-CN" sz="2000" b="1">
              <a:latin typeface="Times New Roman" pitchFamily="18" charset="0"/>
              <a:ea typeface="楷体_GB2312" pitchFamily="49" charset="-122"/>
              <a:cs typeface="Times New Roman" pitchFamily="18" charset="0"/>
            </a:endParaRPr>
          </a:p>
          <a:p>
            <a:pPr>
              <a:spcAft>
                <a:spcPts val="300"/>
              </a:spcAft>
            </a:pPr>
            <a:r>
              <a:rPr lang="zh-CN" altLang="en-US" sz="2000" b="1">
                <a:latin typeface="Times New Roman" pitchFamily="18" charset="0"/>
                <a:ea typeface="楷体_GB2312" pitchFamily="49" charset="-122"/>
                <a:cs typeface="Times New Roman" pitchFamily="18" charset="0"/>
              </a:rPr>
              <a:t>　　按栅极零偏置时导电沟道是否存在：分为耗尽型与增强型两种。结型场效应管均为耗尽型，绝缘栅型场效应管既有耗尽型的，也有增强型的。</a:t>
            </a:r>
            <a:endParaRPr lang="en-US" altLang="zh-CN" sz="2000" b="1">
              <a:latin typeface="Times New Roman" pitchFamily="18" charset="0"/>
              <a:ea typeface="楷体_GB2312" pitchFamily="49" charset="-122"/>
              <a:cs typeface="Times New Roman" pitchFamily="18" charset="0"/>
            </a:endParaRPr>
          </a:p>
          <a:p>
            <a:pPr>
              <a:spcAft>
                <a:spcPts val="300"/>
              </a:spcAft>
            </a:pPr>
            <a:endParaRPr lang="en-US" altLang="zh-CN" sz="2000" b="1">
              <a:latin typeface="Times New Roman" pitchFamily="18" charset="0"/>
              <a:ea typeface="楷体_GB2312"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4515"/>
                                        </p:tgtEl>
                                        <p:attrNameLst>
                                          <p:attrName>style.visibility</p:attrName>
                                        </p:attrNameLst>
                                      </p:cBhvr>
                                      <p:to>
                                        <p:strVal val="visible"/>
                                      </p:to>
                                    </p:set>
                                    <p:animEffect transition="in" filter="wipe(left)">
                                      <p:cBhvr>
                                        <p:cTn id="23"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1.3</a:t>
            </a:r>
            <a:r>
              <a:rPr lang="zh-CN" altLang="en-US" kern="0" dirty="0" smtClean="0">
                <a:latin typeface="+mn-ea"/>
                <a:ea typeface="+mn-ea"/>
              </a:rPr>
              <a:t> </a:t>
            </a:r>
            <a:r>
              <a:rPr lang="zh-CN" altLang="en-US" kern="0" dirty="0">
                <a:latin typeface="+mn-ea"/>
                <a:ea typeface="+mn-ea"/>
              </a:rPr>
              <a:t>不同类型的场效应管</a:t>
            </a:r>
          </a:p>
        </p:txBody>
      </p:sp>
      <p:sp>
        <p:nvSpPr>
          <p:cNvPr id="740354"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54</a:t>
            </a:r>
          </a:p>
        </p:txBody>
      </p:sp>
      <p:sp>
        <p:nvSpPr>
          <p:cNvPr id="8" name="文本框 1"/>
          <p:cNvSpPr txBox="1">
            <a:spLocks noChangeArrowheads="1"/>
          </p:cNvSpPr>
          <p:nvPr/>
        </p:nvSpPr>
        <p:spPr bwMode="auto">
          <a:xfrm>
            <a:off x="1379476" y="1347789"/>
            <a:ext cx="7056438" cy="460375"/>
          </a:xfrm>
          <a:prstGeom prst="rect">
            <a:avLst/>
          </a:prstGeom>
          <a:noFill/>
          <a:ln w="9525">
            <a:noFill/>
            <a:miter lim="800000"/>
            <a:headEnd/>
            <a:tailEnd/>
          </a:ln>
        </p:spPr>
        <p:txBody>
          <a:bodyPr>
            <a:spAutoFit/>
          </a:bodyPr>
          <a:lstStyle/>
          <a:p>
            <a:pPr marL="342900" indent="-342900">
              <a:buFont typeface="Arial" charset="0"/>
              <a:buChar char="•"/>
            </a:pPr>
            <a:r>
              <a:rPr lang="zh-CN" altLang="en-US" sz="2400" b="1" dirty="0">
                <a:latin typeface="Times New Roman" pitchFamily="18" charset="0"/>
                <a:ea typeface="楷体_GB2312" pitchFamily="49" charset="-122"/>
                <a:cs typeface="Times New Roman" pitchFamily="18" charset="0"/>
              </a:rPr>
              <a:t>场效应管的符号</a:t>
            </a:r>
          </a:p>
        </p:txBody>
      </p:sp>
      <p:pic>
        <p:nvPicPr>
          <p:cNvPr id="166915" name="Picture 3"/>
          <p:cNvPicPr>
            <a:picLocks noChangeAspect="1" noChangeArrowheads="1"/>
          </p:cNvPicPr>
          <p:nvPr/>
        </p:nvPicPr>
        <p:blipFill>
          <a:blip r:embed="rId3"/>
          <a:srcRect/>
          <a:stretch>
            <a:fillRect/>
          </a:stretch>
        </p:blipFill>
        <p:spPr bwMode="auto">
          <a:xfrm>
            <a:off x="2189101" y="1878014"/>
            <a:ext cx="6610350" cy="4143375"/>
          </a:xfrm>
          <a:prstGeom prst="rect">
            <a:avLst/>
          </a:prstGeom>
          <a:noFill/>
          <a:ln w="9525">
            <a:noFill/>
            <a:miter lim="800000"/>
            <a:headEnd/>
            <a:tailEnd/>
          </a:ln>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3609" t="665" r="928" b="75380"/>
          <a:stretch/>
        </p:blipFill>
        <p:spPr>
          <a:xfrm>
            <a:off x="9192344" y="3432637"/>
            <a:ext cx="2380717" cy="1904575"/>
          </a:xfrm>
          <a:prstGeom prst="rect">
            <a:avLst/>
          </a:prstGeom>
        </p:spPr>
      </p:pic>
      <p:sp>
        <p:nvSpPr>
          <p:cNvPr id="7" name="文本框 1"/>
          <p:cNvSpPr txBox="1">
            <a:spLocks noChangeArrowheads="1"/>
          </p:cNvSpPr>
          <p:nvPr/>
        </p:nvSpPr>
        <p:spPr bwMode="auto">
          <a:xfrm>
            <a:off x="9506799" y="5226295"/>
            <a:ext cx="2062835" cy="830997"/>
          </a:xfrm>
          <a:prstGeom prst="rect">
            <a:avLst/>
          </a:prstGeom>
          <a:noFill/>
          <a:ln w="9525">
            <a:noFill/>
            <a:miter lim="800000"/>
            <a:headEnd/>
            <a:tailEnd/>
          </a:ln>
        </p:spPr>
        <p:txBody>
          <a:bodyPr wrap="square">
            <a:spAutoFit/>
          </a:bodyPr>
          <a:lstStyle/>
          <a:p>
            <a:r>
              <a:rPr lang="en-US" altLang="zh-CN" sz="2400" b="1" dirty="0" smtClean="0">
                <a:latin typeface="Times New Roman" pitchFamily="18" charset="0"/>
                <a:ea typeface="楷体_GB2312" pitchFamily="49" charset="-122"/>
                <a:cs typeface="Times New Roman" pitchFamily="18" charset="0"/>
              </a:rPr>
              <a:t>MIT</a:t>
            </a:r>
            <a:r>
              <a:rPr lang="zh-CN" altLang="en-US" sz="2400" b="1" dirty="0" smtClean="0">
                <a:latin typeface="Times New Roman" pitchFamily="18" charset="0"/>
                <a:ea typeface="楷体_GB2312" pitchFamily="49" charset="-122"/>
                <a:cs typeface="Times New Roman" pitchFamily="18" charset="0"/>
              </a:rPr>
              <a:t>教材场效应</a:t>
            </a:r>
            <a:r>
              <a:rPr lang="zh-CN" altLang="en-US" sz="2400" b="1" dirty="0">
                <a:latin typeface="Times New Roman" pitchFamily="18" charset="0"/>
                <a:ea typeface="楷体_GB2312" pitchFamily="49" charset="-122"/>
                <a:cs typeface="Times New Roman" pitchFamily="18" charset="0"/>
              </a:rPr>
              <a:t>管的符号</a:t>
            </a:r>
          </a:p>
        </p:txBody>
      </p:sp>
      <p:pic>
        <p:nvPicPr>
          <p:cNvPr id="9" name="Picture 5"/>
          <p:cNvPicPr>
            <a:picLocks noChangeAspect="1" noChangeArrowheads="1"/>
          </p:cNvPicPr>
          <p:nvPr/>
        </p:nvPicPr>
        <p:blipFill>
          <a:blip r:embed="rId5"/>
          <a:srcRect/>
          <a:stretch>
            <a:fillRect/>
          </a:stretch>
        </p:blipFill>
        <p:spPr bwMode="auto">
          <a:xfrm>
            <a:off x="9286875" y="1448780"/>
            <a:ext cx="1695450" cy="17446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981"/>
                            </p:stCondLst>
                            <p:childTnLst>
                              <p:par>
                                <p:cTn id="8" presetID="9" presetClass="entr" presetSubtype="0" fill="hold" nodeType="afterEffect">
                                  <p:stCondLst>
                                    <p:cond delay="500"/>
                                  </p:stCondLst>
                                  <p:childTnLst>
                                    <p:set>
                                      <p:cBhvr>
                                        <p:cTn id="9" dur="1" fill="hold">
                                          <p:stCondLst>
                                            <p:cond delay="0"/>
                                          </p:stCondLst>
                                        </p:cTn>
                                        <p:tgtEl>
                                          <p:spTgt spid="166915"/>
                                        </p:tgtEl>
                                        <p:attrNameLst>
                                          <p:attrName>style.visibility</p:attrName>
                                        </p:attrNameLst>
                                      </p:cBhvr>
                                      <p:to>
                                        <p:strVal val="visible"/>
                                      </p:to>
                                    </p:set>
                                    <p:animEffect transition="in" filter="dissolve">
                                      <p:cBhvr>
                                        <p:cTn id="10" dur="500"/>
                                        <p:tgtEl>
                                          <p:spTgt spid="1669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iterate type="lt">
                                    <p:tmAbs val="80"/>
                                  </p:iterate>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1.3</a:t>
            </a:r>
            <a:r>
              <a:rPr lang="zh-CN" altLang="en-US" kern="0" dirty="0" smtClean="0">
                <a:latin typeface="+mn-ea"/>
                <a:ea typeface="+mn-ea"/>
              </a:rPr>
              <a:t> </a:t>
            </a:r>
            <a:r>
              <a:rPr lang="zh-CN" altLang="en-US" kern="0" dirty="0">
                <a:latin typeface="+mn-ea"/>
                <a:ea typeface="+mn-ea"/>
              </a:rPr>
              <a:t>不同类型的场效应管</a:t>
            </a:r>
          </a:p>
        </p:txBody>
      </p:sp>
      <p:sp>
        <p:nvSpPr>
          <p:cNvPr id="16387" name="文本框 1"/>
          <p:cNvSpPr txBox="1">
            <a:spLocks noChangeArrowheads="1"/>
          </p:cNvSpPr>
          <p:nvPr/>
        </p:nvSpPr>
        <p:spPr bwMode="auto">
          <a:xfrm>
            <a:off x="1981200" y="1311276"/>
            <a:ext cx="6635750"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增强型</a:t>
            </a:r>
            <a:r>
              <a:rPr lang="en-US" altLang="zh-CN" sz="2400" b="1">
                <a:latin typeface="Times New Roman" pitchFamily="18" charset="0"/>
                <a:ea typeface="楷体_GB2312" pitchFamily="49" charset="-122"/>
                <a:cs typeface="Times New Roman" pitchFamily="18" charset="0"/>
              </a:rPr>
              <a:t>MOSFET</a:t>
            </a:r>
            <a:r>
              <a:rPr lang="zh-CN" altLang="en-US" sz="2400" b="1">
                <a:latin typeface="Times New Roman" pitchFamily="18" charset="0"/>
                <a:ea typeface="楷体_GB2312" pitchFamily="49" charset="-122"/>
                <a:cs typeface="Times New Roman" pitchFamily="18" charset="0"/>
              </a:rPr>
              <a:t>： </a:t>
            </a:r>
            <a:r>
              <a:rPr lang="en-US" altLang="zh-CN" sz="2400" b="1" i="1">
                <a:latin typeface="Times New Roman" pitchFamily="18" charset="0"/>
                <a:ea typeface="楷体_GB2312" pitchFamily="49" charset="-122"/>
                <a:cs typeface="Times New Roman" pitchFamily="18" charset="0"/>
              </a:rPr>
              <a:t>u</a:t>
            </a:r>
            <a:r>
              <a:rPr lang="en-US" altLang="zh-CN" sz="2400" b="1" baseline="-25000">
                <a:latin typeface="Times New Roman" pitchFamily="18" charset="0"/>
                <a:ea typeface="楷体_GB2312" pitchFamily="49" charset="-122"/>
                <a:cs typeface="Times New Roman" pitchFamily="18" charset="0"/>
              </a:rPr>
              <a:t>GS</a:t>
            </a:r>
            <a:r>
              <a:rPr lang="en-US" altLang="zh-CN" sz="2400" b="1">
                <a:latin typeface="Times New Roman" pitchFamily="18" charset="0"/>
                <a:ea typeface="楷体_GB2312" pitchFamily="49" charset="-122"/>
                <a:cs typeface="Times New Roman" pitchFamily="18" charset="0"/>
              </a:rPr>
              <a:t>=0</a:t>
            </a:r>
            <a:r>
              <a:rPr lang="zh-CN" altLang="en-US" sz="2400" b="1">
                <a:latin typeface="Times New Roman" pitchFamily="18" charset="0"/>
                <a:ea typeface="楷体_GB2312" pitchFamily="49" charset="-122"/>
                <a:cs typeface="Times New Roman" pitchFamily="18" charset="0"/>
              </a:rPr>
              <a:t>时没有导电沟道</a:t>
            </a:r>
          </a:p>
        </p:txBody>
      </p:sp>
      <p:sp>
        <p:nvSpPr>
          <p:cNvPr id="72933"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55</a:t>
            </a:r>
          </a:p>
        </p:txBody>
      </p:sp>
      <p:sp>
        <p:nvSpPr>
          <p:cNvPr id="59" name="文本框 1"/>
          <p:cNvSpPr txBox="1">
            <a:spLocks noChangeArrowheads="1"/>
          </p:cNvSpPr>
          <p:nvPr/>
        </p:nvSpPr>
        <p:spPr bwMode="auto">
          <a:xfrm>
            <a:off x="1992314" y="1804988"/>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N-MOSFET</a:t>
            </a:r>
            <a:r>
              <a:rPr lang="zh-CN" altLang="en-US" sz="2000" b="1">
                <a:latin typeface="Times New Roman" pitchFamily="18" charset="0"/>
                <a:ea typeface="楷体_GB2312" pitchFamily="49" charset="-122"/>
                <a:cs typeface="Times New Roman" pitchFamily="18" charset="0"/>
              </a:rPr>
              <a:t>依靠自由电子的沟道导电</a:t>
            </a:r>
          </a:p>
        </p:txBody>
      </p:sp>
      <p:graphicFrame>
        <p:nvGraphicFramePr>
          <p:cNvPr id="10" name="Object 226"/>
          <p:cNvGraphicFramePr>
            <a:graphicFrameLocks noChangeAspect="1"/>
          </p:cNvGraphicFramePr>
          <p:nvPr/>
        </p:nvGraphicFramePr>
        <p:xfrm>
          <a:off x="8075613" y="2336800"/>
          <a:ext cx="2519362" cy="1524000"/>
        </p:xfrm>
        <a:graphic>
          <a:graphicData uri="http://schemas.openxmlformats.org/presentationml/2006/ole">
            <mc:AlternateContent xmlns:mc="http://schemas.openxmlformats.org/markup-compatibility/2006">
              <mc:Choice xmlns:v="urn:schemas-microsoft-com:vml" Requires="v">
                <p:oleObj spid="_x0000_s72955" name="Equation" r:id="rId4" imgW="1574800" imgH="952500" progId="Equation.DSMT4">
                  <p:embed/>
                </p:oleObj>
              </mc:Choice>
              <mc:Fallback>
                <p:oleObj name="Equation" r:id="rId4" imgW="1574800" imgH="952500" progId="Equation.DSMT4">
                  <p:embed/>
                  <p:pic>
                    <p:nvPicPr>
                      <p:cNvPr id="0" name="Picture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13" y="2336800"/>
                        <a:ext cx="2519362" cy="1524000"/>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26" name="文本框 1"/>
          <p:cNvSpPr txBox="1">
            <a:spLocks noChangeArrowheads="1"/>
          </p:cNvSpPr>
          <p:nvPr/>
        </p:nvSpPr>
        <p:spPr bwMode="auto">
          <a:xfrm>
            <a:off x="1992314" y="4108450"/>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P-MOSFET</a:t>
            </a:r>
            <a:r>
              <a:rPr lang="zh-CN" altLang="en-US" sz="2000" b="1">
                <a:latin typeface="Times New Roman" pitchFamily="18" charset="0"/>
                <a:ea typeface="楷体_GB2312" pitchFamily="49" charset="-122"/>
                <a:cs typeface="Times New Roman" pitchFamily="18" charset="0"/>
              </a:rPr>
              <a:t>依靠空穴的沟道导电</a:t>
            </a:r>
          </a:p>
        </p:txBody>
      </p:sp>
      <p:grpSp>
        <p:nvGrpSpPr>
          <p:cNvPr id="16384" name="组合 16383"/>
          <p:cNvGrpSpPr>
            <a:grpSpLocks/>
          </p:cNvGrpSpPr>
          <p:nvPr/>
        </p:nvGrpSpPr>
        <p:grpSpPr bwMode="auto">
          <a:xfrm>
            <a:off x="1811338" y="2168526"/>
            <a:ext cx="6184900" cy="1846263"/>
            <a:chOff x="379229" y="2168860"/>
            <a:chExt cx="6184201" cy="1846657"/>
          </a:xfrm>
        </p:grpSpPr>
        <p:pic>
          <p:nvPicPr>
            <p:cNvPr id="72957" name="Picture 18"/>
            <p:cNvPicPr>
              <a:picLocks noChangeAspect="1" noChangeArrowheads="1"/>
            </p:cNvPicPr>
            <p:nvPr/>
          </p:nvPicPr>
          <p:blipFill>
            <a:blip r:embed="rId6"/>
            <a:srcRect/>
            <a:stretch>
              <a:fillRect/>
            </a:stretch>
          </p:blipFill>
          <p:spPr bwMode="auto">
            <a:xfrm>
              <a:off x="379229" y="2442757"/>
              <a:ext cx="1277303" cy="1174433"/>
            </a:xfrm>
            <a:prstGeom prst="rect">
              <a:avLst/>
            </a:prstGeom>
            <a:noFill/>
            <a:ln w="9525">
              <a:noFill/>
              <a:miter lim="800000"/>
              <a:headEnd/>
              <a:tailEnd/>
            </a:ln>
          </p:spPr>
        </p:pic>
        <p:pic>
          <p:nvPicPr>
            <p:cNvPr id="72958" name="Picture 24"/>
            <p:cNvPicPr>
              <a:picLocks noChangeAspect="1" noChangeArrowheads="1"/>
            </p:cNvPicPr>
            <p:nvPr/>
          </p:nvPicPr>
          <p:blipFill>
            <a:blip r:embed="rId7"/>
            <a:srcRect/>
            <a:stretch>
              <a:fillRect/>
            </a:stretch>
          </p:blipFill>
          <p:spPr bwMode="auto">
            <a:xfrm>
              <a:off x="1905354" y="2207026"/>
              <a:ext cx="2105025" cy="1800225"/>
            </a:xfrm>
            <a:prstGeom prst="rect">
              <a:avLst/>
            </a:prstGeom>
            <a:noFill/>
            <a:ln w="9525">
              <a:noFill/>
              <a:miter lim="800000"/>
              <a:headEnd/>
              <a:tailEnd/>
            </a:ln>
          </p:spPr>
        </p:pic>
        <p:sp>
          <p:nvSpPr>
            <p:cNvPr id="72959" name="TextBox 2"/>
            <p:cNvSpPr txBox="1">
              <a:spLocks noChangeArrowheads="1"/>
            </p:cNvSpPr>
            <p:nvPr/>
          </p:nvSpPr>
          <p:spPr bwMode="auto">
            <a:xfrm>
              <a:off x="1871700"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2960" name="TextBox 27"/>
            <p:cNvSpPr txBox="1">
              <a:spLocks noChangeArrowheads="1"/>
            </p:cNvSpPr>
            <p:nvPr/>
          </p:nvSpPr>
          <p:spPr bwMode="auto">
            <a:xfrm>
              <a:off x="3641189" y="3707740"/>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2961" name="TextBox 37"/>
            <p:cNvSpPr txBox="1">
              <a:spLocks noChangeArrowheads="1"/>
            </p:cNvSpPr>
            <p:nvPr/>
          </p:nvSpPr>
          <p:spPr bwMode="auto">
            <a:xfrm>
              <a:off x="1878112" y="3707740"/>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2962" name="TextBox 39"/>
            <p:cNvSpPr txBox="1">
              <a:spLocks noChangeArrowheads="1"/>
            </p:cNvSpPr>
            <p:nvPr/>
          </p:nvSpPr>
          <p:spPr bwMode="auto">
            <a:xfrm>
              <a:off x="3740794" y="3337247"/>
              <a:ext cx="986167"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a:latin typeface="Times New Roman" pitchFamily="18" charset="0"/>
                <a:cs typeface="Times New Roman" pitchFamily="18" charset="0"/>
              </a:endParaRPr>
            </a:p>
          </p:txBody>
        </p:sp>
        <p:cxnSp>
          <p:nvCxnSpPr>
            <p:cNvPr id="6" name="直接连接符 5"/>
            <p:cNvCxnSpPr/>
            <p:nvPr/>
          </p:nvCxnSpPr>
          <p:spPr>
            <a:xfrm flipV="1">
              <a:off x="3652284" y="3609030"/>
              <a:ext cx="203177" cy="136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964" name="TextBox 57"/>
            <p:cNvSpPr txBox="1">
              <a:spLocks noChangeArrowheads="1"/>
            </p:cNvSpPr>
            <p:nvPr/>
          </p:nvSpPr>
          <p:spPr bwMode="auto">
            <a:xfrm>
              <a:off x="1778634" y="2744924"/>
              <a:ext cx="41710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DO</a:t>
              </a:r>
              <a:endParaRPr lang="zh-CN" altLang="en-US" sz="1400">
                <a:latin typeface="Times New Roman" pitchFamily="18" charset="0"/>
                <a:cs typeface="Times New Roman" pitchFamily="18" charset="0"/>
              </a:endParaRPr>
            </a:p>
          </p:txBody>
        </p:sp>
        <p:cxnSp>
          <p:nvCxnSpPr>
            <p:cNvPr id="60" name="直接连接符 59"/>
            <p:cNvCxnSpPr/>
            <p:nvPr/>
          </p:nvCxnSpPr>
          <p:spPr>
            <a:xfrm flipH="1">
              <a:off x="2160203" y="2919908"/>
              <a:ext cx="50318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2966" name="TextBox 60"/>
            <p:cNvSpPr txBox="1">
              <a:spLocks noChangeArrowheads="1"/>
            </p:cNvSpPr>
            <p:nvPr/>
          </p:nvSpPr>
          <p:spPr bwMode="auto">
            <a:xfrm>
              <a:off x="3620844" y="2744924"/>
              <a:ext cx="109517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=2</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pic>
          <p:nvPicPr>
            <p:cNvPr id="72967" name="Picture 35"/>
            <p:cNvPicPr>
              <a:picLocks noChangeAspect="1" noChangeArrowheads="1"/>
            </p:cNvPicPr>
            <p:nvPr/>
          </p:nvPicPr>
          <p:blipFill>
            <a:blip r:embed="rId8"/>
            <a:srcRect/>
            <a:stretch>
              <a:fillRect/>
            </a:stretch>
          </p:blipFill>
          <p:spPr bwMode="auto">
            <a:xfrm>
              <a:off x="4775661" y="2196294"/>
              <a:ext cx="1367314" cy="1800225"/>
            </a:xfrm>
            <a:prstGeom prst="rect">
              <a:avLst/>
            </a:prstGeom>
            <a:noFill/>
            <a:ln w="9525">
              <a:noFill/>
              <a:miter lim="800000"/>
              <a:headEnd/>
              <a:tailEnd/>
            </a:ln>
          </p:spPr>
        </p:pic>
        <p:sp>
          <p:nvSpPr>
            <p:cNvPr id="72968" name="TextBox 28"/>
            <p:cNvSpPr txBox="1">
              <a:spLocks noChangeArrowheads="1"/>
            </p:cNvSpPr>
            <p:nvPr/>
          </p:nvSpPr>
          <p:spPr bwMode="auto">
            <a:xfrm>
              <a:off x="5897520" y="3707740"/>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endParaRPr lang="zh-CN" altLang="en-US" sz="1400" baseline="-25000">
                <a:latin typeface="Times New Roman" pitchFamily="18" charset="0"/>
                <a:cs typeface="Times New Roman" pitchFamily="18" charset="0"/>
              </a:endParaRPr>
            </a:p>
          </p:txBody>
        </p:sp>
        <p:sp>
          <p:nvSpPr>
            <p:cNvPr id="72969" name="TextBox 29"/>
            <p:cNvSpPr txBox="1">
              <a:spLocks noChangeArrowheads="1"/>
            </p:cNvSpPr>
            <p:nvPr/>
          </p:nvSpPr>
          <p:spPr bwMode="auto">
            <a:xfrm>
              <a:off x="5180264" y="3707740"/>
              <a:ext cx="6415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sp>
          <p:nvSpPr>
            <p:cNvPr id="72970" name="TextBox 30"/>
            <p:cNvSpPr txBox="1">
              <a:spLocks noChangeArrowheads="1"/>
            </p:cNvSpPr>
            <p:nvPr/>
          </p:nvSpPr>
          <p:spPr bwMode="auto">
            <a:xfrm>
              <a:off x="4744780"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2971" name="TextBox 38"/>
            <p:cNvSpPr txBox="1">
              <a:spLocks noChangeArrowheads="1"/>
            </p:cNvSpPr>
            <p:nvPr/>
          </p:nvSpPr>
          <p:spPr bwMode="auto">
            <a:xfrm>
              <a:off x="4751192" y="3707740"/>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2972" name="TextBox 61"/>
            <p:cNvSpPr txBox="1">
              <a:spLocks noChangeArrowheads="1"/>
            </p:cNvSpPr>
            <p:nvPr/>
          </p:nvSpPr>
          <p:spPr bwMode="auto">
            <a:xfrm>
              <a:off x="5832140" y="3212976"/>
              <a:ext cx="731290" cy="307777"/>
            </a:xfrm>
            <a:prstGeom prst="rect">
              <a:avLst/>
            </a:prstGeom>
            <a:noFill/>
            <a:ln w="9525">
              <a:noFill/>
              <a:miter lim="800000"/>
              <a:headEnd/>
              <a:tailEnd/>
            </a:ln>
          </p:spPr>
          <p:txBody>
            <a:bodyPr wrap="none">
              <a:spAutoFit/>
            </a:bodyPr>
            <a:lstStyle/>
            <a:p>
              <a:pPr eaLnBrk="0" hangingPunct="0"/>
              <a:r>
                <a:rPr lang="en-US" altLang="zh-CN" sz="1400">
                  <a:latin typeface="Times New Roman" pitchFamily="18" charset="0"/>
                  <a:cs typeface="Times New Roman" pitchFamily="18" charset="0"/>
                </a:rPr>
                <a:t>2</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cxnSp>
          <p:nvCxnSpPr>
            <p:cNvPr id="63" name="直接连接符 62"/>
            <p:cNvCxnSpPr/>
            <p:nvPr/>
          </p:nvCxnSpPr>
          <p:spPr>
            <a:xfrm flipV="1">
              <a:off x="5896755" y="2919908"/>
              <a:ext cx="0" cy="825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5028490" y="2919908"/>
              <a:ext cx="8650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2975" name="TextBox 72"/>
            <p:cNvSpPr txBox="1">
              <a:spLocks noChangeArrowheads="1"/>
            </p:cNvSpPr>
            <p:nvPr/>
          </p:nvSpPr>
          <p:spPr bwMode="auto">
            <a:xfrm>
              <a:off x="4668802" y="2744924"/>
              <a:ext cx="41710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DO</a:t>
              </a:r>
              <a:endParaRPr lang="zh-CN" altLang="en-US" sz="1400">
                <a:latin typeface="Times New Roman" pitchFamily="18" charset="0"/>
                <a:cs typeface="Times New Roman" pitchFamily="18" charset="0"/>
              </a:endParaRPr>
            </a:p>
          </p:txBody>
        </p:sp>
      </p:grpSp>
      <p:grpSp>
        <p:nvGrpSpPr>
          <p:cNvPr id="24" name="组合 23"/>
          <p:cNvGrpSpPr>
            <a:grpSpLocks/>
          </p:cNvGrpSpPr>
          <p:nvPr/>
        </p:nvGrpSpPr>
        <p:grpSpPr bwMode="auto">
          <a:xfrm>
            <a:off x="1811338" y="4418014"/>
            <a:ext cx="6259512" cy="1838325"/>
            <a:chOff x="379229" y="4417367"/>
            <a:chExt cx="6259093" cy="1839658"/>
          </a:xfrm>
        </p:grpSpPr>
        <p:pic>
          <p:nvPicPr>
            <p:cNvPr id="72938" name="Picture 40"/>
            <p:cNvPicPr>
              <a:picLocks noChangeAspect="1" noChangeArrowheads="1"/>
            </p:cNvPicPr>
            <p:nvPr/>
          </p:nvPicPr>
          <p:blipFill>
            <a:blip r:embed="rId9"/>
            <a:srcRect/>
            <a:stretch>
              <a:fillRect/>
            </a:stretch>
          </p:blipFill>
          <p:spPr bwMode="auto">
            <a:xfrm>
              <a:off x="5000887" y="4456800"/>
              <a:ext cx="1400175" cy="1800225"/>
            </a:xfrm>
            <a:prstGeom prst="rect">
              <a:avLst/>
            </a:prstGeom>
            <a:noFill/>
            <a:ln w="9525">
              <a:noFill/>
              <a:miter lim="800000"/>
              <a:headEnd/>
              <a:tailEnd/>
            </a:ln>
          </p:spPr>
        </p:pic>
        <p:pic>
          <p:nvPicPr>
            <p:cNvPr id="72939" name="Picture 27"/>
            <p:cNvPicPr>
              <a:picLocks noChangeAspect="1" noChangeArrowheads="1"/>
            </p:cNvPicPr>
            <p:nvPr/>
          </p:nvPicPr>
          <p:blipFill>
            <a:blip r:embed="rId10"/>
            <a:srcRect/>
            <a:stretch>
              <a:fillRect/>
            </a:stretch>
          </p:blipFill>
          <p:spPr bwMode="auto">
            <a:xfrm>
              <a:off x="2627783" y="4454986"/>
              <a:ext cx="2000250" cy="1800225"/>
            </a:xfrm>
            <a:prstGeom prst="rect">
              <a:avLst/>
            </a:prstGeom>
            <a:noFill/>
            <a:ln w="9525">
              <a:noFill/>
              <a:miter lim="800000"/>
              <a:headEnd/>
              <a:tailEnd/>
            </a:ln>
          </p:spPr>
        </p:pic>
        <p:sp>
          <p:nvSpPr>
            <p:cNvPr id="72940" name="TextBox 40"/>
            <p:cNvSpPr txBox="1">
              <a:spLocks noChangeArrowheads="1"/>
            </p:cNvSpPr>
            <p:nvPr/>
          </p:nvSpPr>
          <p:spPr bwMode="auto">
            <a:xfrm>
              <a:off x="4211960"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2941" name="TextBox 41"/>
            <p:cNvSpPr txBox="1">
              <a:spLocks noChangeArrowheads="1"/>
            </p:cNvSpPr>
            <p:nvPr/>
          </p:nvSpPr>
          <p:spPr bwMode="auto">
            <a:xfrm>
              <a:off x="4395706"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2942" name="TextBox 42"/>
            <p:cNvSpPr txBox="1">
              <a:spLocks noChangeArrowheads="1"/>
            </p:cNvSpPr>
            <p:nvPr/>
          </p:nvSpPr>
          <p:spPr bwMode="auto">
            <a:xfrm>
              <a:off x="4212000"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2943" name="TextBox 43"/>
            <p:cNvSpPr txBox="1">
              <a:spLocks noChangeArrowheads="1"/>
            </p:cNvSpPr>
            <p:nvPr/>
          </p:nvSpPr>
          <p:spPr bwMode="auto">
            <a:xfrm>
              <a:off x="6051278"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2944" name="TextBox 46"/>
            <p:cNvSpPr txBox="1">
              <a:spLocks noChangeArrowheads="1"/>
            </p:cNvSpPr>
            <p:nvPr/>
          </p:nvSpPr>
          <p:spPr bwMode="auto">
            <a:xfrm>
              <a:off x="6210000"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2945" name="TextBox 47"/>
            <p:cNvSpPr txBox="1">
              <a:spLocks noChangeArrowheads="1"/>
            </p:cNvSpPr>
            <p:nvPr/>
          </p:nvSpPr>
          <p:spPr bwMode="auto">
            <a:xfrm>
              <a:off x="6021686"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2946" name="TextBox 48"/>
            <p:cNvSpPr txBox="1">
              <a:spLocks noChangeArrowheads="1"/>
            </p:cNvSpPr>
            <p:nvPr/>
          </p:nvSpPr>
          <p:spPr bwMode="auto">
            <a:xfrm>
              <a:off x="5328084" y="4581128"/>
              <a:ext cx="6415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sp>
          <p:nvSpPr>
            <p:cNvPr id="72947" name="TextBox 49"/>
            <p:cNvSpPr txBox="1">
              <a:spLocks noChangeArrowheads="1"/>
            </p:cNvSpPr>
            <p:nvPr/>
          </p:nvSpPr>
          <p:spPr bwMode="auto">
            <a:xfrm>
              <a:off x="1727684" y="4957427"/>
              <a:ext cx="986167"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a:latin typeface="Times New Roman" pitchFamily="18" charset="0"/>
                <a:cs typeface="Times New Roman" pitchFamily="18" charset="0"/>
              </a:endParaRPr>
            </a:p>
          </p:txBody>
        </p:sp>
        <p:cxnSp>
          <p:nvCxnSpPr>
            <p:cNvPr id="12" name="直接连接符 11"/>
            <p:cNvCxnSpPr/>
            <p:nvPr/>
          </p:nvCxnSpPr>
          <p:spPr>
            <a:xfrm flipH="1">
              <a:off x="2476176" y="4903494"/>
              <a:ext cx="274620" cy="171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2949" name="Picture 21"/>
            <p:cNvPicPr>
              <a:picLocks noChangeAspect="1" noChangeArrowheads="1"/>
            </p:cNvPicPr>
            <p:nvPr/>
          </p:nvPicPr>
          <p:blipFill>
            <a:blip r:embed="rId11"/>
            <a:srcRect/>
            <a:stretch>
              <a:fillRect/>
            </a:stretch>
          </p:blipFill>
          <p:spPr bwMode="auto">
            <a:xfrm>
              <a:off x="379229" y="4821626"/>
              <a:ext cx="1277303" cy="1174433"/>
            </a:xfrm>
            <a:prstGeom prst="rect">
              <a:avLst/>
            </a:prstGeom>
            <a:noFill/>
            <a:ln w="9525">
              <a:noFill/>
              <a:miter lim="800000"/>
              <a:headEnd/>
              <a:tailEnd/>
            </a:ln>
          </p:spPr>
        </p:pic>
        <p:cxnSp>
          <p:nvCxnSpPr>
            <p:cNvPr id="16" name="直接连接符 15"/>
            <p:cNvCxnSpPr/>
            <p:nvPr/>
          </p:nvCxnSpPr>
          <p:spPr>
            <a:xfrm>
              <a:off x="5122361" y="5732770"/>
              <a:ext cx="94608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122361" y="4903494"/>
              <a:ext cx="0" cy="8292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787363" y="5732770"/>
              <a:ext cx="47304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2953" name="TextBox 64"/>
            <p:cNvSpPr txBox="1">
              <a:spLocks noChangeArrowheads="1"/>
            </p:cNvSpPr>
            <p:nvPr/>
          </p:nvSpPr>
          <p:spPr bwMode="auto">
            <a:xfrm>
              <a:off x="4716016" y="4581128"/>
              <a:ext cx="731290" cy="307777"/>
            </a:xfrm>
            <a:prstGeom prst="rect">
              <a:avLst/>
            </a:prstGeom>
            <a:noFill/>
            <a:ln w="9525">
              <a:noFill/>
              <a:miter lim="800000"/>
              <a:headEnd/>
              <a:tailEnd/>
            </a:ln>
          </p:spPr>
          <p:txBody>
            <a:bodyPr wrap="none">
              <a:spAutoFit/>
            </a:bodyPr>
            <a:lstStyle/>
            <a:p>
              <a:pPr eaLnBrk="0" hangingPunct="0"/>
              <a:r>
                <a:rPr lang="en-US" altLang="zh-CN" sz="1400">
                  <a:latin typeface="Times New Roman" pitchFamily="18" charset="0"/>
                  <a:cs typeface="Times New Roman" pitchFamily="18" charset="0"/>
                </a:rPr>
                <a:t>2</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sp>
          <p:nvSpPr>
            <p:cNvPr id="72954" name="TextBox 65"/>
            <p:cNvSpPr txBox="1">
              <a:spLocks noChangeArrowheads="1"/>
            </p:cNvSpPr>
            <p:nvPr/>
          </p:nvSpPr>
          <p:spPr bwMode="auto">
            <a:xfrm>
              <a:off x="4211960" y="5589240"/>
              <a:ext cx="41710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DO</a:t>
              </a:r>
              <a:endParaRPr lang="zh-CN" altLang="en-US" sz="1400">
                <a:latin typeface="Times New Roman" pitchFamily="18" charset="0"/>
                <a:cs typeface="Times New Roman" pitchFamily="18" charset="0"/>
              </a:endParaRPr>
            </a:p>
          </p:txBody>
        </p:sp>
        <p:sp>
          <p:nvSpPr>
            <p:cNvPr id="72955" name="TextBox 66"/>
            <p:cNvSpPr txBox="1">
              <a:spLocks noChangeArrowheads="1"/>
            </p:cNvSpPr>
            <p:nvPr/>
          </p:nvSpPr>
          <p:spPr bwMode="auto">
            <a:xfrm>
              <a:off x="6027106" y="5589240"/>
              <a:ext cx="41710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DO</a:t>
              </a:r>
              <a:endParaRPr lang="zh-CN" altLang="en-US" sz="1400">
                <a:latin typeface="Times New Roman" pitchFamily="18" charset="0"/>
                <a:cs typeface="Times New Roman" pitchFamily="18" charset="0"/>
              </a:endParaRPr>
            </a:p>
          </p:txBody>
        </p:sp>
        <p:sp>
          <p:nvSpPr>
            <p:cNvPr id="72956" name="TextBox 68"/>
            <p:cNvSpPr txBox="1">
              <a:spLocks noChangeArrowheads="1"/>
            </p:cNvSpPr>
            <p:nvPr/>
          </p:nvSpPr>
          <p:spPr bwMode="auto">
            <a:xfrm>
              <a:off x="1799692" y="5569495"/>
              <a:ext cx="109517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=2</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GS(th)</a:t>
              </a:r>
              <a:endParaRPr lang="zh-CN" altLang="en-US" sz="1400" baseline="-25000">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384"/>
                                        </p:tgtEl>
                                        <p:attrNameLst>
                                          <p:attrName>style.visibility</p:attrName>
                                        </p:attrNameLst>
                                      </p:cBhvr>
                                      <p:to>
                                        <p:strVal val="visible"/>
                                      </p:to>
                                    </p:set>
                                    <p:animEffect transition="in" filter="wipe(left)">
                                      <p:cBhvr>
                                        <p:cTn id="15" dur="1000"/>
                                        <p:tgtEl>
                                          <p:spTgt spid="163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80"/>
                                  </p:iterate>
                                  <p:childTnLst>
                                    <p:set>
                                      <p:cBhvr>
                                        <p:cTn id="2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1.3</a:t>
            </a:r>
            <a:r>
              <a:rPr lang="zh-CN" altLang="en-US" kern="0" dirty="0" smtClean="0">
                <a:latin typeface="+mn-ea"/>
                <a:ea typeface="+mn-ea"/>
              </a:rPr>
              <a:t> </a:t>
            </a:r>
            <a:r>
              <a:rPr lang="zh-CN" altLang="en-US" kern="0" dirty="0">
                <a:latin typeface="+mn-ea"/>
                <a:ea typeface="+mn-ea"/>
              </a:rPr>
              <a:t>不同类型的场效应管</a:t>
            </a:r>
          </a:p>
        </p:txBody>
      </p:sp>
      <p:sp>
        <p:nvSpPr>
          <p:cNvPr id="16387" name="文本框 1"/>
          <p:cNvSpPr txBox="1">
            <a:spLocks noChangeArrowheads="1"/>
          </p:cNvSpPr>
          <p:nvPr/>
        </p:nvSpPr>
        <p:spPr bwMode="auto">
          <a:xfrm>
            <a:off x="1981200" y="1311276"/>
            <a:ext cx="7931150"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耗尽型</a:t>
            </a:r>
            <a:r>
              <a:rPr lang="en-US" altLang="zh-CN" sz="2400" b="1">
                <a:latin typeface="Times New Roman" pitchFamily="18" charset="0"/>
                <a:ea typeface="楷体_GB2312" pitchFamily="49" charset="-122"/>
                <a:cs typeface="Times New Roman" pitchFamily="18" charset="0"/>
              </a:rPr>
              <a:t>MOSFET</a:t>
            </a:r>
            <a:r>
              <a:rPr lang="zh-CN" altLang="en-US" sz="2400" b="1">
                <a:latin typeface="Times New Roman" pitchFamily="18" charset="0"/>
                <a:ea typeface="楷体_GB2312" pitchFamily="49" charset="-122"/>
                <a:cs typeface="Times New Roman" pitchFamily="18" charset="0"/>
              </a:rPr>
              <a:t>： </a:t>
            </a:r>
            <a:r>
              <a:rPr lang="en-US" altLang="zh-CN" sz="2400" b="1" i="1">
                <a:latin typeface="Times New Roman" pitchFamily="18" charset="0"/>
                <a:ea typeface="楷体_GB2312" pitchFamily="49" charset="-122"/>
                <a:cs typeface="Times New Roman" pitchFamily="18" charset="0"/>
              </a:rPr>
              <a:t>u</a:t>
            </a:r>
            <a:r>
              <a:rPr lang="en-US" altLang="zh-CN" sz="2400" b="1" baseline="-25000">
                <a:latin typeface="Times New Roman" pitchFamily="18" charset="0"/>
                <a:ea typeface="楷体_GB2312" pitchFamily="49" charset="-122"/>
                <a:cs typeface="Times New Roman" pitchFamily="18" charset="0"/>
              </a:rPr>
              <a:t>GS</a:t>
            </a:r>
            <a:r>
              <a:rPr lang="en-US" altLang="zh-CN" sz="2400" b="1">
                <a:latin typeface="Times New Roman" pitchFamily="18" charset="0"/>
                <a:ea typeface="楷体_GB2312" pitchFamily="49" charset="-122"/>
                <a:cs typeface="Times New Roman" pitchFamily="18" charset="0"/>
              </a:rPr>
              <a:t>=0</a:t>
            </a:r>
            <a:r>
              <a:rPr lang="zh-CN" altLang="en-US" sz="2400" b="1">
                <a:latin typeface="Times New Roman" pitchFamily="18" charset="0"/>
                <a:ea typeface="楷体_GB2312" pitchFamily="49" charset="-122"/>
                <a:cs typeface="Times New Roman" pitchFamily="18" charset="0"/>
              </a:rPr>
              <a:t>时就存在导电沟道</a:t>
            </a:r>
          </a:p>
        </p:txBody>
      </p:sp>
      <p:sp>
        <p:nvSpPr>
          <p:cNvPr id="7496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56</a:t>
            </a:r>
          </a:p>
        </p:txBody>
      </p:sp>
      <p:graphicFrame>
        <p:nvGraphicFramePr>
          <p:cNvPr id="10" name="Object 213"/>
          <p:cNvGraphicFramePr>
            <a:graphicFrameLocks noChangeAspect="1"/>
          </p:cNvGraphicFramePr>
          <p:nvPr/>
        </p:nvGraphicFramePr>
        <p:xfrm>
          <a:off x="8134351" y="2341564"/>
          <a:ext cx="2132013" cy="1482725"/>
        </p:xfrm>
        <a:graphic>
          <a:graphicData uri="http://schemas.openxmlformats.org/presentationml/2006/ole">
            <mc:AlternateContent xmlns:mc="http://schemas.openxmlformats.org/markup-compatibility/2006">
              <mc:Choice xmlns:v="urn:schemas-microsoft-com:vml" Requires="v">
                <p:oleObj spid="_x0000_s74990" name="Equation" r:id="rId4" imgW="1333500" imgH="927100" progId="Equation.DSMT4">
                  <p:embed/>
                </p:oleObj>
              </mc:Choice>
              <mc:Fallback>
                <p:oleObj name="Equation" r:id="rId4" imgW="1333500" imgH="927100" progId="Equation.DSMT4">
                  <p:embed/>
                  <p:pic>
                    <p:nvPicPr>
                      <p:cNvPr id="0" name="Picture 2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351" y="2341564"/>
                        <a:ext cx="2132013" cy="1482725"/>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39" name="文本框 1"/>
          <p:cNvSpPr txBox="1">
            <a:spLocks noChangeArrowheads="1"/>
          </p:cNvSpPr>
          <p:nvPr/>
        </p:nvSpPr>
        <p:spPr bwMode="auto">
          <a:xfrm>
            <a:off x="1992314" y="1804988"/>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N-MOSFET</a:t>
            </a:r>
            <a:r>
              <a:rPr lang="zh-CN" altLang="en-US" sz="2000" b="1">
                <a:latin typeface="Times New Roman" pitchFamily="18" charset="0"/>
                <a:ea typeface="楷体_GB2312" pitchFamily="49" charset="-122"/>
                <a:cs typeface="Times New Roman" pitchFamily="18" charset="0"/>
              </a:rPr>
              <a:t>依靠自由电子的沟道导电</a:t>
            </a:r>
          </a:p>
        </p:txBody>
      </p:sp>
      <p:sp>
        <p:nvSpPr>
          <p:cNvPr id="41" name="文本框 1"/>
          <p:cNvSpPr txBox="1">
            <a:spLocks noChangeArrowheads="1"/>
          </p:cNvSpPr>
          <p:nvPr/>
        </p:nvSpPr>
        <p:spPr bwMode="auto">
          <a:xfrm>
            <a:off x="1992314" y="4108450"/>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P-MOSFET</a:t>
            </a:r>
            <a:r>
              <a:rPr lang="zh-CN" altLang="en-US" sz="2000" b="1">
                <a:latin typeface="Times New Roman" pitchFamily="18" charset="0"/>
                <a:ea typeface="楷体_GB2312" pitchFamily="49" charset="-122"/>
                <a:cs typeface="Times New Roman" pitchFamily="18" charset="0"/>
              </a:rPr>
              <a:t>依靠空穴的沟道导电</a:t>
            </a:r>
          </a:p>
        </p:txBody>
      </p:sp>
      <p:grpSp>
        <p:nvGrpSpPr>
          <p:cNvPr id="2" name="组合 1"/>
          <p:cNvGrpSpPr>
            <a:grpSpLocks/>
          </p:cNvGrpSpPr>
          <p:nvPr/>
        </p:nvGrpSpPr>
        <p:grpSpPr bwMode="auto">
          <a:xfrm>
            <a:off x="1847850" y="2168525"/>
            <a:ext cx="5976938" cy="1873250"/>
            <a:chOff x="323527" y="2168860"/>
            <a:chExt cx="5976665" cy="1872208"/>
          </a:xfrm>
        </p:grpSpPr>
        <p:pic>
          <p:nvPicPr>
            <p:cNvPr id="74989" name="Picture 14"/>
            <p:cNvPicPr>
              <a:picLocks noChangeAspect="1" noChangeArrowheads="1"/>
            </p:cNvPicPr>
            <p:nvPr/>
          </p:nvPicPr>
          <p:blipFill>
            <a:blip r:embed="rId6"/>
            <a:srcRect/>
            <a:stretch>
              <a:fillRect/>
            </a:stretch>
          </p:blipFill>
          <p:spPr bwMode="auto">
            <a:xfrm>
              <a:off x="4836847" y="2199486"/>
              <a:ext cx="1295400" cy="1800225"/>
            </a:xfrm>
            <a:prstGeom prst="rect">
              <a:avLst/>
            </a:prstGeom>
            <a:noFill/>
            <a:ln w="9525">
              <a:noFill/>
              <a:miter lim="800000"/>
              <a:headEnd/>
              <a:tailEnd/>
            </a:ln>
          </p:spPr>
        </p:pic>
        <p:pic>
          <p:nvPicPr>
            <p:cNvPr id="74990" name="Picture 24"/>
            <p:cNvPicPr>
              <a:picLocks noChangeAspect="1" noChangeArrowheads="1"/>
            </p:cNvPicPr>
            <p:nvPr/>
          </p:nvPicPr>
          <p:blipFill>
            <a:blip r:embed="rId7"/>
            <a:srcRect/>
            <a:stretch>
              <a:fillRect/>
            </a:stretch>
          </p:blipFill>
          <p:spPr bwMode="auto">
            <a:xfrm>
              <a:off x="1905354" y="2207026"/>
              <a:ext cx="2105025" cy="1800225"/>
            </a:xfrm>
            <a:prstGeom prst="rect">
              <a:avLst/>
            </a:prstGeom>
            <a:noFill/>
            <a:ln w="9525">
              <a:noFill/>
              <a:miter lim="800000"/>
              <a:headEnd/>
              <a:tailEnd/>
            </a:ln>
          </p:spPr>
        </p:pic>
        <p:sp>
          <p:nvSpPr>
            <p:cNvPr id="74991" name="TextBox 45"/>
            <p:cNvSpPr txBox="1">
              <a:spLocks noChangeArrowheads="1"/>
            </p:cNvSpPr>
            <p:nvPr/>
          </p:nvSpPr>
          <p:spPr bwMode="auto">
            <a:xfrm>
              <a:off x="1871700"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992" name="TextBox 46"/>
            <p:cNvSpPr txBox="1">
              <a:spLocks noChangeArrowheads="1"/>
            </p:cNvSpPr>
            <p:nvPr/>
          </p:nvSpPr>
          <p:spPr bwMode="auto">
            <a:xfrm>
              <a:off x="3641189" y="3717032"/>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4993" name="TextBox 47"/>
            <p:cNvSpPr txBox="1">
              <a:spLocks noChangeArrowheads="1"/>
            </p:cNvSpPr>
            <p:nvPr/>
          </p:nvSpPr>
          <p:spPr bwMode="auto">
            <a:xfrm>
              <a:off x="1878112" y="3733291"/>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994" name="TextBox 50"/>
            <p:cNvSpPr txBox="1">
              <a:spLocks noChangeArrowheads="1"/>
            </p:cNvSpPr>
            <p:nvPr/>
          </p:nvSpPr>
          <p:spPr bwMode="auto">
            <a:xfrm>
              <a:off x="3740794" y="3337247"/>
              <a:ext cx="1030475"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cxnSp>
          <p:nvCxnSpPr>
            <p:cNvPr id="52" name="直接连接符 51"/>
            <p:cNvCxnSpPr/>
            <p:nvPr/>
          </p:nvCxnSpPr>
          <p:spPr>
            <a:xfrm flipV="1">
              <a:off x="3652363" y="3609508"/>
              <a:ext cx="203191" cy="136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996" name="TextBox 37"/>
            <p:cNvSpPr txBox="1">
              <a:spLocks noChangeArrowheads="1"/>
            </p:cNvSpPr>
            <p:nvPr/>
          </p:nvSpPr>
          <p:spPr bwMode="auto">
            <a:xfrm>
              <a:off x="4824028" y="3717032"/>
              <a:ext cx="685829"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baseline="-25000">
                <a:latin typeface="Times New Roman" pitchFamily="18" charset="0"/>
                <a:cs typeface="Times New Roman" pitchFamily="18" charset="0"/>
              </a:endParaRPr>
            </a:p>
          </p:txBody>
        </p:sp>
        <p:sp>
          <p:nvSpPr>
            <p:cNvPr id="74997" name="TextBox 57"/>
            <p:cNvSpPr txBox="1">
              <a:spLocks noChangeArrowheads="1"/>
            </p:cNvSpPr>
            <p:nvPr/>
          </p:nvSpPr>
          <p:spPr bwMode="auto">
            <a:xfrm>
              <a:off x="5472100"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998" name="TextBox 58"/>
            <p:cNvSpPr txBox="1">
              <a:spLocks noChangeArrowheads="1"/>
            </p:cNvSpPr>
            <p:nvPr/>
          </p:nvSpPr>
          <p:spPr bwMode="auto">
            <a:xfrm>
              <a:off x="5481626" y="3717032"/>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999" name="TextBox 59"/>
            <p:cNvSpPr txBox="1">
              <a:spLocks noChangeArrowheads="1"/>
            </p:cNvSpPr>
            <p:nvPr/>
          </p:nvSpPr>
          <p:spPr bwMode="auto">
            <a:xfrm>
              <a:off x="5871870" y="3717032"/>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endParaRPr lang="zh-CN" altLang="en-US" sz="1400" baseline="-25000">
                <a:latin typeface="Times New Roman" pitchFamily="18" charset="0"/>
                <a:cs typeface="Times New Roman" pitchFamily="18" charset="0"/>
              </a:endParaRPr>
            </a:p>
          </p:txBody>
        </p:sp>
        <p:sp>
          <p:nvSpPr>
            <p:cNvPr id="75000" name="TextBox 60"/>
            <p:cNvSpPr txBox="1">
              <a:spLocks noChangeArrowheads="1"/>
            </p:cNvSpPr>
            <p:nvPr/>
          </p:nvSpPr>
          <p:spPr bwMode="auto">
            <a:xfrm>
              <a:off x="3635896" y="2744924"/>
              <a:ext cx="61908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=0</a:t>
              </a:r>
              <a:endParaRPr lang="zh-CN" altLang="en-US" sz="1400">
                <a:latin typeface="Times New Roman" pitchFamily="18" charset="0"/>
                <a:cs typeface="Times New Roman" pitchFamily="18" charset="0"/>
              </a:endParaRPr>
            </a:p>
          </p:txBody>
        </p:sp>
        <p:sp>
          <p:nvSpPr>
            <p:cNvPr id="75001" name="TextBox 61"/>
            <p:cNvSpPr txBox="1">
              <a:spLocks noChangeArrowheads="1"/>
            </p:cNvSpPr>
            <p:nvPr/>
          </p:nvSpPr>
          <p:spPr bwMode="auto">
            <a:xfrm>
              <a:off x="1730544" y="2744924"/>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sp>
          <p:nvSpPr>
            <p:cNvPr id="75002" name="TextBox 62"/>
            <p:cNvSpPr txBox="1">
              <a:spLocks noChangeArrowheads="1"/>
            </p:cNvSpPr>
            <p:nvPr/>
          </p:nvSpPr>
          <p:spPr bwMode="auto">
            <a:xfrm>
              <a:off x="5330944" y="2744924"/>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cxnSp>
          <p:nvCxnSpPr>
            <p:cNvPr id="3" name="直接连接符 2"/>
            <p:cNvCxnSpPr/>
            <p:nvPr/>
          </p:nvCxnSpPr>
          <p:spPr>
            <a:xfrm flipH="1">
              <a:off x="2160181" y="2919330"/>
              <a:ext cx="50321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5004" name="Picture 27"/>
            <p:cNvPicPr>
              <a:picLocks noChangeAspect="1" noChangeArrowheads="1"/>
            </p:cNvPicPr>
            <p:nvPr/>
          </p:nvPicPr>
          <p:blipFill>
            <a:blip r:embed="rId8"/>
            <a:srcRect/>
            <a:stretch>
              <a:fillRect/>
            </a:stretch>
          </p:blipFill>
          <p:spPr bwMode="auto">
            <a:xfrm>
              <a:off x="323527" y="2440988"/>
              <a:ext cx="1251585" cy="1165860"/>
            </a:xfrm>
            <a:prstGeom prst="rect">
              <a:avLst/>
            </a:prstGeom>
            <a:noFill/>
            <a:ln w="9525">
              <a:noFill/>
              <a:miter lim="800000"/>
              <a:headEnd/>
              <a:tailEnd/>
            </a:ln>
          </p:spPr>
        </p:pic>
      </p:grpSp>
      <p:grpSp>
        <p:nvGrpSpPr>
          <p:cNvPr id="5" name="组合 4"/>
          <p:cNvGrpSpPr>
            <a:grpSpLocks/>
          </p:cNvGrpSpPr>
          <p:nvPr/>
        </p:nvGrpSpPr>
        <p:grpSpPr bwMode="auto">
          <a:xfrm>
            <a:off x="1847850" y="4418014"/>
            <a:ext cx="6261100" cy="1836737"/>
            <a:chOff x="323528" y="4417367"/>
            <a:chExt cx="6260970" cy="1837844"/>
          </a:xfrm>
        </p:grpSpPr>
        <p:pic>
          <p:nvPicPr>
            <p:cNvPr id="74973" name="Picture 16"/>
            <p:cNvPicPr>
              <a:picLocks noChangeAspect="1" noChangeArrowheads="1"/>
            </p:cNvPicPr>
            <p:nvPr/>
          </p:nvPicPr>
          <p:blipFill>
            <a:blip r:embed="rId9"/>
            <a:srcRect/>
            <a:stretch>
              <a:fillRect/>
            </a:stretch>
          </p:blipFill>
          <p:spPr bwMode="auto">
            <a:xfrm>
              <a:off x="5072835" y="4454985"/>
              <a:ext cx="1295400" cy="1800225"/>
            </a:xfrm>
            <a:prstGeom prst="rect">
              <a:avLst/>
            </a:prstGeom>
            <a:noFill/>
            <a:ln w="9525">
              <a:noFill/>
              <a:miter lim="800000"/>
              <a:headEnd/>
              <a:tailEnd/>
            </a:ln>
          </p:spPr>
        </p:pic>
        <p:pic>
          <p:nvPicPr>
            <p:cNvPr id="74974" name="Picture 27"/>
            <p:cNvPicPr>
              <a:picLocks noChangeAspect="1" noChangeArrowheads="1"/>
            </p:cNvPicPr>
            <p:nvPr/>
          </p:nvPicPr>
          <p:blipFill>
            <a:blip r:embed="rId10"/>
            <a:srcRect/>
            <a:stretch>
              <a:fillRect/>
            </a:stretch>
          </p:blipFill>
          <p:spPr bwMode="auto">
            <a:xfrm>
              <a:off x="2627783" y="4454986"/>
              <a:ext cx="2000250" cy="1800225"/>
            </a:xfrm>
            <a:prstGeom prst="rect">
              <a:avLst/>
            </a:prstGeom>
            <a:noFill/>
            <a:ln w="9525">
              <a:noFill/>
              <a:miter lim="800000"/>
              <a:headEnd/>
              <a:tailEnd/>
            </a:ln>
          </p:spPr>
        </p:pic>
        <p:sp>
          <p:nvSpPr>
            <p:cNvPr id="74975" name="TextBox 52"/>
            <p:cNvSpPr txBox="1">
              <a:spLocks noChangeArrowheads="1"/>
            </p:cNvSpPr>
            <p:nvPr/>
          </p:nvSpPr>
          <p:spPr bwMode="auto">
            <a:xfrm>
              <a:off x="4211960"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976" name="TextBox 53"/>
            <p:cNvSpPr txBox="1">
              <a:spLocks noChangeArrowheads="1"/>
            </p:cNvSpPr>
            <p:nvPr/>
          </p:nvSpPr>
          <p:spPr bwMode="auto">
            <a:xfrm>
              <a:off x="4395706"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4977" name="TextBox 54"/>
            <p:cNvSpPr txBox="1">
              <a:spLocks noChangeArrowheads="1"/>
            </p:cNvSpPr>
            <p:nvPr/>
          </p:nvSpPr>
          <p:spPr bwMode="auto">
            <a:xfrm>
              <a:off x="4211960"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978" name="TextBox 55"/>
            <p:cNvSpPr txBox="1">
              <a:spLocks noChangeArrowheads="1"/>
            </p:cNvSpPr>
            <p:nvPr/>
          </p:nvSpPr>
          <p:spPr bwMode="auto">
            <a:xfrm>
              <a:off x="1727684" y="4957427"/>
              <a:ext cx="1030475"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cxnSp>
          <p:nvCxnSpPr>
            <p:cNvPr id="57" name="直接连接符 56"/>
            <p:cNvCxnSpPr/>
            <p:nvPr/>
          </p:nvCxnSpPr>
          <p:spPr>
            <a:xfrm flipH="1">
              <a:off x="2476133" y="4903435"/>
              <a:ext cx="274632" cy="171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980" name="TextBox 32"/>
            <p:cNvSpPr txBox="1">
              <a:spLocks noChangeArrowheads="1"/>
            </p:cNvSpPr>
            <p:nvPr/>
          </p:nvSpPr>
          <p:spPr bwMode="auto">
            <a:xfrm>
              <a:off x="5578359" y="4849415"/>
              <a:ext cx="685829"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sp>
          <p:nvSpPr>
            <p:cNvPr id="74981" name="TextBox 63"/>
            <p:cNvSpPr txBox="1">
              <a:spLocks noChangeArrowheads="1"/>
            </p:cNvSpPr>
            <p:nvPr/>
          </p:nvSpPr>
          <p:spPr bwMode="auto">
            <a:xfrm>
              <a:off x="2203177" y="5569495"/>
              <a:ext cx="61908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=0</a:t>
              </a:r>
              <a:endParaRPr lang="zh-CN" altLang="en-US" sz="1400">
                <a:latin typeface="Times New Roman" pitchFamily="18" charset="0"/>
                <a:cs typeface="Times New Roman" pitchFamily="18" charset="0"/>
              </a:endParaRPr>
            </a:p>
          </p:txBody>
        </p:sp>
        <p:cxnSp>
          <p:nvCxnSpPr>
            <p:cNvPr id="65" name="直接连接符 64"/>
            <p:cNvCxnSpPr/>
            <p:nvPr/>
          </p:nvCxnSpPr>
          <p:spPr>
            <a:xfrm flipH="1">
              <a:off x="3744520" y="5732609"/>
              <a:ext cx="5032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4983" name="TextBox 65"/>
            <p:cNvSpPr txBox="1">
              <a:spLocks noChangeArrowheads="1"/>
            </p:cNvSpPr>
            <p:nvPr/>
          </p:nvSpPr>
          <p:spPr bwMode="auto">
            <a:xfrm>
              <a:off x="4211960" y="5569495"/>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sp>
          <p:nvSpPr>
            <p:cNvPr id="74984" name="TextBox 66"/>
            <p:cNvSpPr txBox="1">
              <a:spLocks noChangeArrowheads="1"/>
            </p:cNvSpPr>
            <p:nvPr/>
          </p:nvSpPr>
          <p:spPr bwMode="auto">
            <a:xfrm>
              <a:off x="5040052"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985" name="TextBox 67"/>
            <p:cNvSpPr txBox="1">
              <a:spLocks noChangeArrowheads="1"/>
            </p:cNvSpPr>
            <p:nvPr/>
          </p:nvSpPr>
          <p:spPr bwMode="auto">
            <a:xfrm>
              <a:off x="5076056"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986" name="TextBox 68"/>
            <p:cNvSpPr txBox="1">
              <a:spLocks noChangeArrowheads="1"/>
            </p:cNvSpPr>
            <p:nvPr/>
          </p:nvSpPr>
          <p:spPr bwMode="auto">
            <a:xfrm>
              <a:off x="4934900" y="5569495"/>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sp>
          <p:nvSpPr>
            <p:cNvPr id="74987" name="TextBox 69"/>
            <p:cNvSpPr txBox="1">
              <a:spLocks noChangeArrowheads="1"/>
            </p:cNvSpPr>
            <p:nvPr/>
          </p:nvSpPr>
          <p:spPr bwMode="auto">
            <a:xfrm>
              <a:off x="6156176"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endParaRPr lang="zh-CN" altLang="en-US" sz="1400" baseline="-25000">
                <a:latin typeface="Times New Roman" pitchFamily="18" charset="0"/>
                <a:cs typeface="Times New Roman" pitchFamily="18" charset="0"/>
              </a:endParaRPr>
            </a:p>
          </p:txBody>
        </p:sp>
        <p:pic>
          <p:nvPicPr>
            <p:cNvPr id="74988" name="Picture 28"/>
            <p:cNvPicPr>
              <a:picLocks noChangeAspect="1" noChangeArrowheads="1"/>
            </p:cNvPicPr>
            <p:nvPr/>
          </p:nvPicPr>
          <p:blipFill>
            <a:blip r:embed="rId11"/>
            <a:srcRect/>
            <a:stretch>
              <a:fillRect/>
            </a:stretch>
          </p:blipFill>
          <p:spPr bwMode="auto">
            <a:xfrm>
              <a:off x="323528" y="4772168"/>
              <a:ext cx="1251585" cy="116586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80"/>
                                  </p:iterate>
                                  <p:childTnLst>
                                    <p:set>
                                      <p:cBhvr>
                                        <p:cTn id="24"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1.3</a:t>
            </a:r>
            <a:r>
              <a:rPr lang="zh-CN" altLang="en-US" kern="0" dirty="0" smtClean="0">
                <a:latin typeface="+mn-ea"/>
                <a:ea typeface="+mn-ea"/>
              </a:rPr>
              <a:t> </a:t>
            </a:r>
            <a:r>
              <a:rPr lang="zh-CN" altLang="en-US" kern="0" dirty="0">
                <a:latin typeface="+mn-ea"/>
                <a:ea typeface="+mn-ea"/>
              </a:rPr>
              <a:t>不同类型的场效应管</a:t>
            </a:r>
          </a:p>
        </p:txBody>
      </p:sp>
      <p:sp>
        <p:nvSpPr>
          <p:cNvPr id="16387" name="文本框 1"/>
          <p:cNvSpPr txBox="1">
            <a:spLocks noChangeArrowheads="1"/>
          </p:cNvSpPr>
          <p:nvPr/>
        </p:nvSpPr>
        <p:spPr bwMode="auto">
          <a:xfrm>
            <a:off x="1981200" y="1311276"/>
            <a:ext cx="7931150"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JFET</a:t>
            </a:r>
            <a:r>
              <a:rPr lang="zh-CN" altLang="en-US" sz="2400" b="1">
                <a:latin typeface="Times New Roman" pitchFamily="18" charset="0"/>
                <a:ea typeface="楷体_GB2312" pitchFamily="49" charset="-122"/>
                <a:cs typeface="Times New Roman" pitchFamily="18" charset="0"/>
              </a:rPr>
              <a:t>： 由</a:t>
            </a:r>
            <a:r>
              <a:rPr lang="en-US" altLang="zh-CN" sz="2400" b="1">
                <a:latin typeface="Times New Roman" pitchFamily="18" charset="0"/>
                <a:ea typeface="楷体_GB2312" pitchFamily="49" charset="-122"/>
                <a:cs typeface="Times New Roman" pitchFamily="18" charset="0"/>
              </a:rPr>
              <a:t>PN</a:t>
            </a:r>
            <a:r>
              <a:rPr lang="zh-CN" altLang="en-US" sz="2400" b="1">
                <a:latin typeface="Times New Roman" pitchFamily="18" charset="0"/>
                <a:ea typeface="楷体_GB2312" pitchFamily="49" charset="-122"/>
                <a:cs typeface="Times New Roman" pitchFamily="18" charset="0"/>
              </a:rPr>
              <a:t>结耗尽层的厚度控制导电沟道</a:t>
            </a:r>
          </a:p>
        </p:txBody>
      </p:sp>
      <p:sp>
        <p:nvSpPr>
          <p:cNvPr id="74649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57</a:t>
            </a:r>
          </a:p>
        </p:txBody>
      </p:sp>
      <p:grpSp>
        <p:nvGrpSpPr>
          <p:cNvPr id="25" name="组合 24"/>
          <p:cNvGrpSpPr>
            <a:grpSpLocks/>
          </p:cNvGrpSpPr>
          <p:nvPr/>
        </p:nvGrpSpPr>
        <p:grpSpPr bwMode="auto">
          <a:xfrm>
            <a:off x="2135188" y="4418013"/>
            <a:ext cx="6165850" cy="1835150"/>
            <a:chOff x="458958" y="4417367"/>
            <a:chExt cx="6165270" cy="1835339"/>
          </a:xfrm>
        </p:grpSpPr>
        <p:pic>
          <p:nvPicPr>
            <p:cNvPr id="746523" name="Picture 8"/>
            <p:cNvPicPr>
              <a:picLocks noChangeAspect="1" noChangeArrowheads="1"/>
            </p:cNvPicPr>
            <p:nvPr/>
          </p:nvPicPr>
          <p:blipFill>
            <a:blip r:embed="rId3"/>
            <a:srcRect/>
            <a:stretch>
              <a:fillRect/>
            </a:stretch>
          </p:blipFill>
          <p:spPr bwMode="auto">
            <a:xfrm>
              <a:off x="458958" y="4761148"/>
              <a:ext cx="908685" cy="1140143"/>
            </a:xfrm>
            <a:prstGeom prst="rect">
              <a:avLst/>
            </a:prstGeom>
            <a:noFill/>
            <a:ln w="9525">
              <a:noFill/>
              <a:miter lim="800000"/>
              <a:headEnd/>
              <a:tailEnd/>
            </a:ln>
          </p:spPr>
        </p:pic>
        <p:grpSp>
          <p:nvGrpSpPr>
            <p:cNvPr id="746524" name="组合 16"/>
            <p:cNvGrpSpPr>
              <a:grpSpLocks/>
            </p:cNvGrpSpPr>
            <p:nvPr/>
          </p:nvGrpSpPr>
          <p:grpSpPr bwMode="auto">
            <a:xfrm>
              <a:off x="1727684" y="4417367"/>
              <a:ext cx="3096344" cy="1835339"/>
              <a:chOff x="1727684" y="4417367"/>
              <a:chExt cx="3096344" cy="1835339"/>
            </a:xfrm>
          </p:grpSpPr>
          <p:pic>
            <p:nvPicPr>
              <p:cNvPr id="746532" name="Picture 4"/>
              <p:cNvPicPr>
                <a:picLocks noChangeAspect="1" noChangeArrowheads="1"/>
              </p:cNvPicPr>
              <p:nvPr/>
            </p:nvPicPr>
            <p:blipFill>
              <a:blip r:embed="rId4"/>
              <a:srcRect/>
              <a:stretch>
                <a:fillRect/>
              </a:stretch>
            </p:blipFill>
            <p:spPr bwMode="auto">
              <a:xfrm>
                <a:off x="2611922" y="4452481"/>
                <a:ext cx="2000250" cy="1800225"/>
              </a:xfrm>
              <a:prstGeom prst="rect">
                <a:avLst/>
              </a:prstGeom>
              <a:noFill/>
              <a:ln w="9525">
                <a:noFill/>
                <a:miter lim="800000"/>
                <a:headEnd/>
                <a:tailEnd/>
              </a:ln>
            </p:spPr>
          </p:pic>
          <p:sp>
            <p:nvSpPr>
              <p:cNvPr id="746533" name="TextBox 33"/>
              <p:cNvSpPr txBox="1">
                <a:spLocks noChangeArrowheads="1"/>
              </p:cNvSpPr>
              <p:nvPr/>
            </p:nvSpPr>
            <p:spPr bwMode="auto">
              <a:xfrm>
                <a:off x="4211960"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6534" name="TextBox 34"/>
              <p:cNvSpPr txBox="1">
                <a:spLocks noChangeArrowheads="1"/>
              </p:cNvSpPr>
              <p:nvPr/>
            </p:nvSpPr>
            <p:spPr bwMode="auto">
              <a:xfrm>
                <a:off x="4395706"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46535" name="TextBox 35"/>
              <p:cNvSpPr txBox="1">
                <a:spLocks noChangeArrowheads="1"/>
              </p:cNvSpPr>
              <p:nvPr/>
            </p:nvSpPr>
            <p:spPr bwMode="auto">
              <a:xfrm>
                <a:off x="4211960"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6536" name="TextBox 36"/>
              <p:cNvSpPr txBox="1">
                <a:spLocks noChangeArrowheads="1"/>
              </p:cNvSpPr>
              <p:nvPr/>
            </p:nvSpPr>
            <p:spPr bwMode="auto">
              <a:xfrm>
                <a:off x="1727684" y="4957427"/>
                <a:ext cx="1030475"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cxnSp>
            <p:nvCxnSpPr>
              <p:cNvPr id="38" name="直接连接符 37"/>
              <p:cNvCxnSpPr/>
              <p:nvPr/>
            </p:nvCxnSpPr>
            <p:spPr>
              <a:xfrm flipH="1">
                <a:off x="2476481" y="4903192"/>
                <a:ext cx="274612" cy="171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6538" name="TextBox 39"/>
              <p:cNvSpPr txBox="1">
                <a:spLocks noChangeArrowheads="1"/>
              </p:cNvSpPr>
              <p:nvPr/>
            </p:nvSpPr>
            <p:spPr bwMode="auto">
              <a:xfrm>
                <a:off x="2203177" y="5877272"/>
                <a:ext cx="61908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=0</a:t>
                </a:r>
                <a:endParaRPr lang="zh-CN" altLang="en-US" sz="1400">
                  <a:latin typeface="Times New Roman" pitchFamily="18" charset="0"/>
                  <a:cs typeface="Times New Roman" pitchFamily="18" charset="0"/>
                </a:endParaRPr>
              </a:p>
            </p:txBody>
          </p:sp>
          <p:cxnSp>
            <p:nvCxnSpPr>
              <p:cNvPr id="41" name="直接连接符 40"/>
              <p:cNvCxnSpPr/>
              <p:nvPr/>
            </p:nvCxnSpPr>
            <p:spPr>
              <a:xfrm flipH="1">
                <a:off x="3671756" y="6041546"/>
                <a:ext cx="5762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46540" name="TextBox 41"/>
              <p:cNvSpPr txBox="1">
                <a:spLocks noChangeArrowheads="1"/>
              </p:cNvSpPr>
              <p:nvPr/>
            </p:nvSpPr>
            <p:spPr bwMode="auto">
              <a:xfrm>
                <a:off x="4211960" y="5877272"/>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grpSp>
        <p:grpSp>
          <p:nvGrpSpPr>
            <p:cNvPr id="746525" name="组合 20"/>
            <p:cNvGrpSpPr>
              <a:grpSpLocks/>
            </p:cNvGrpSpPr>
            <p:nvPr/>
          </p:nvGrpSpPr>
          <p:grpSpPr bwMode="auto">
            <a:xfrm>
              <a:off x="5006908" y="4417367"/>
              <a:ext cx="1617320" cy="1835339"/>
              <a:chOff x="5006908" y="4417367"/>
              <a:chExt cx="1617320" cy="1835339"/>
            </a:xfrm>
          </p:grpSpPr>
          <p:pic>
            <p:nvPicPr>
              <p:cNvPr id="746526" name="Picture 5"/>
              <p:cNvPicPr>
                <a:picLocks noChangeAspect="1" noChangeArrowheads="1"/>
              </p:cNvPicPr>
              <p:nvPr/>
            </p:nvPicPr>
            <p:blipFill>
              <a:blip r:embed="rId5"/>
              <a:srcRect/>
              <a:stretch>
                <a:fillRect/>
              </a:stretch>
            </p:blipFill>
            <p:spPr bwMode="auto">
              <a:xfrm>
                <a:off x="5053558" y="4452481"/>
                <a:ext cx="1390650" cy="1800225"/>
              </a:xfrm>
              <a:prstGeom prst="rect">
                <a:avLst/>
              </a:prstGeom>
              <a:noFill/>
              <a:ln w="9525">
                <a:noFill/>
                <a:miter lim="800000"/>
                <a:headEnd/>
                <a:tailEnd/>
              </a:ln>
            </p:spPr>
          </p:pic>
          <p:sp>
            <p:nvSpPr>
              <p:cNvPr id="746527" name="TextBox 38"/>
              <p:cNvSpPr txBox="1">
                <a:spLocks noChangeArrowheads="1"/>
              </p:cNvSpPr>
              <p:nvPr/>
            </p:nvSpPr>
            <p:spPr bwMode="auto">
              <a:xfrm>
                <a:off x="5578359" y="4849415"/>
                <a:ext cx="685829"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sp>
            <p:nvSpPr>
              <p:cNvPr id="746528" name="TextBox 42"/>
              <p:cNvSpPr txBox="1">
                <a:spLocks noChangeArrowheads="1"/>
              </p:cNvSpPr>
              <p:nvPr/>
            </p:nvSpPr>
            <p:spPr bwMode="auto">
              <a:xfrm>
                <a:off x="5112060" y="4417367"/>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6529" name="TextBox 43"/>
              <p:cNvSpPr txBox="1">
                <a:spLocks noChangeArrowheads="1"/>
              </p:cNvSpPr>
              <p:nvPr/>
            </p:nvSpPr>
            <p:spPr bwMode="auto">
              <a:xfrm>
                <a:off x="5148064" y="4849415"/>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6530" name="TextBox 44"/>
              <p:cNvSpPr txBox="1">
                <a:spLocks noChangeArrowheads="1"/>
              </p:cNvSpPr>
              <p:nvPr/>
            </p:nvSpPr>
            <p:spPr bwMode="auto">
              <a:xfrm>
                <a:off x="5006908" y="5877272"/>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sp>
            <p:nvSpPr>
              <p:cNvPr id="746531" name="TextBox 45"/>
              <p:cNvSpPr txBox="1">
                <a:spLocks noChangeArrowheads="1"/>
              </p:cNvSpPr>
              <p:nvPr/>
            </p:nvSpPr>
            <p:spPr bwMode="auto">
              <a:xfrm>
                <a:off x="6195906" y="4849415"/>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endParaRPr lang="zh-CN" altLang="en-US" sz="1400" baseline="-25000">
                  <a:latin typeface="Times New Roman" pitchFamily="18" charset="0"/>
                  <a:cs typeface="Times New Roman" pitchFamily="18" charset="0"/>
                </a:endParaRPr>
              </a:p>
            </p:txBody>
          </p:sp>
        </p:grpSp>
      </p:grpSp>
      <p:grpSp>
        <p:nvGrpSpPr>
          <p:cNvPr id="27" name="组合 26"/>
          <p:cNvGrpSpPr>
            <a:grpSpLocks/>
          </p:cNvGrpSpPr>
          <p:nvPr/>
        </p:nvGrpSpPr>
        <p:grpSpPr bwMode="auto">
          <a:xfrm>
            <a:off x="2135188" y="2168525"/>
            <a:ext cx="6202362" cy="1873250"/>
            <a:chOff x="927011" y="2168860"/>
            <a:chExt cx="6201273" cy="1872208"/>
          </a:xfrm>
        </p:grpSpPr>
        <p:pic>
          <p:nvPicPr>
            <p:cNvPr id="746505" name="Picture 7"/>
            <p:cNvPicPr>
              <a:picLocks noChangeAspect="1" noChangeArrowheads="1"/>
            </p:cNvPicPr>
            <p:nvPr/>
          </p:nvPicPr>
          <p:blipFill>
            <a:blip r:embed="rId6"/>
            <a:srcRect/>
            <a:stretch>
              <a:fillRect/>
            </a:stretch>
          </p:blipFill>
          <p:spPr bwMode="auto">
            <a:xfrm>
              <a:off x="927011" y="2494221"/>
              <a:ext cx="908685" cy="1140143"/>
            </a:xfrm>
            <a:prstGeom prst="rect">
              <a:avLst/>
            </a:prstGeom>
            <a:noFill/>
            <a:ln w="9525">
              <a:noFill/>
              <a:miter lim="800000"/>
              <a:headEnd/>
              <a:tailEnd/>
            </a:ln>
          </p:spPr>
        </p:pic>
        <p:grpSp>
          <p:nvGrpSpPr>
            <p:cNvPr id="746506" name="组合 25"/>
            <p:cNvGrpSpPr>
              <a:grpSpLocks/>
            </p:cNvGrpSpPr>
            <p:nvPr/>
          </p:nvGrpSpPr>
          <p:grpSpPr bwMode="auto">
            <a:xfrm>
              <a:off x="5525336" y="2168860"/>
              <a:ext cx="1602948" cy="1855949"/>
              <a:chOff x="5525336" y="2168860"/>
              <a:chExt cx="1602948" cy="1855949"/>
            </a:xfrm>
          </p:grpSpPr>
          <p:pic>
            <p:nvPicPr>
              <p:cNvPr id="746517" name="Picture 3"/>
              <p:cNvPicPr>
                <a:picLocks noChangeAspect="1" noChangeArrowheads="1"/>
              </p:cNvPicPr>
              <p:nvPr/>
            </p:nvPicPr>
            <p:blipFill>
              <a:blip r:embed="rId7"/>
              <a:srcRect/>
              <a:stretch>
                <a:fillRect/>
              </a:stretch>
            </p:blipFill>
            <p:spPr bwMode="auto">
              <a:xfrm>
                <a:off x="5525336" y="2199816"/>
                <a:ext cx="1390650" cy="1800225"/>
              </a:xfrm>
              <a:prstGeom prst="rect">
                <a:avLst/>
              </a:prstGeom>
              <a:noFill/>
              <a:ln w="9525">
                <a:noFill/>
                <a:miter lim="800000"/>
                <a:headEnd/>
                <a:tailEnd/>
              </a:ln>
            </p:spPr>
          </p:pic>
          <p:sp>
            <p:nvSpPr>
              <p:cNvPr id="746518" name="TextBox 57"/>
              <p:cNvSpPr txBox="1">
                <a:spLocks noChangeArrowheads="1"/>
              </p:cNvSpPr>
              <p:nvPr/>
            </p:nvSpPr>
            <p:spPr bwMode="auto">
              <a:xfrm>
                <a:off x="5619842" y="3717032"/>
                <a:ext cx="685829"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baseline="-25000">
                  <a:latin typeface="Times New Roman" pitchFamily="18" charset="0"/>
                  <a:cs typeface="Times New Roman" pitchFamily="18" charset="0"/>
                </a:endParaRPr>
              </a:p>
            </p:txBody>
          </p:sp>
          <p:sp>
            <p:nvSpPr>
              <p:cNvPr id="746519" name="TextBox 58"/>
              <p:cNvSpPr txBox="1">
                <a:spLocks noChangeArrowheads="1"/>
              </p:cNvSpPr>
              <p:nvPr/>
            </p:nvSpPr>
            <p:spPr bwMode="auto">
              <a:xfrm>
                <a:off x="6505200"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6520" name="TextBox 61"/>
              <p:cNvSpPr txBox="1">
                <a:spLocks noChangeArrowheads="1"/>
              </p:cNvSpPr>
              <p:nvPr/>
            </p:nvSpPr>
            <p:spPr bwMode="auto">
              <a:xfrm>
                <a:off x="6505200" y="3717032"/>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6521" name="TextBox 62"/>
              <p:cNvSpPr txBox="1">
                <a:spLocks noChangeArrowheads="1"/>
              </p:cNvSpPr>
              <p:nvPr/>
            </p:nvSpPr>
            <p:spPr bwMode="auto">
              <a:xfrm>
                <a:off x="6699962" y="3717032"/>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endParaRPr lang="zh-CN" altLang="en-US" sz="1400" baseline="-25000">
                  <a:latin typeface="Times New Roman" pitchFamily="18" charset="0"/>
                  <a:cs typeface="Times New Roman" pitchFamily="18" charset="0"/>
                </a:endParaRPr>
              </a:p>
            </p:txBody>
          </p:sp>
          <p:sp>
            <p:nvSpPr>
              <p:cNvPr id="746522" name="TextBox 65"/>
              <p:cNvSpPr txBox="1">
                <a:spLocks noChangeArrowheads="1"/>
              </p:cNvSpPr>
              <p:nvPr/>
            </p:nvSpPr>
            <p:spPr bwMode="auto">
              <a:xfrm>
                <a:off x="6505200" y="2473151"/>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grpSp>
        <p:grpSp>
          <p:nvGrpSpPr>
            <p:cNvPr id="746507" name="组合 9"/>
            <p:cNvGrpSpPr>
              <a:grpSpLocks/>
            </p:cNvGrpSpPr>
            <p:nvPr/>
          </p:nvGrpSpPr>
          <p:grpSpPr bwMode="auto">
            <a:xfrm>
              <a:off x="2339752" y="2168860"/>
              <a:ext cx="3024336" cy="1872208"/>
              <a:chOff x="1763688" y="2168860"/>
              <a:chExt cx="3024336" cy="1872208"/>
            </a:xfrm>
          </p:grpSpPr>
          <p:pic>
            <p:nvPicPr>
              <p:cNvPr id="746508" name="Picture 2"/>
              <p:cNvPicPr>
                <a:picLocks noChangeAspect="1" noChangeArrowheads="1"/>
              </p:cNvPicPr>
              <p:nvPr/>
            </p:nvPicPr>
            <p:blipFill>
              <a:blip r:embed="rId8"/>
              <a:srcRect/>
              <a:stretch>
                <a:fillRect/>
              </a:stretch>
            </p:blipFill>
            <p:spPr bwMode="auto">
              <a:xfrm>
                <a:off x="1943708" y="2204839"/>
                <a:ext cx="2000250" cy="1800225"/>
              </a:xfrm>
              <a:prstGeom prst="rect">
                <a:avLst/>
              </a:prstGeom>
              <a:noFill/>
              <a:ln w="9525">
                <a:noFill/>
                <a:miter lim="800000"/>
                <a:headEnd/>
                <a:tailEnd/>
              </a:ln>
            </p:spPr>
          </p:pic>
          <p:sp>
            <p:nvSpPr>
              <p:cNvPr id="746509" name="TextBox 50"/>
              <p:cNvSpPr txBox="1">
                <a:spLocks noChangeArrowheads="1"/>
              </p:cNvSpPr>
              <p:nvPr/>
            </p:nvSpPr>
            <p:spPr bwMode="auto">
              <a:xfrm>
                <a:off x="1907704" y="2168860"/>
                <a:ext cx="3209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a:t>
                </a:r>
                <a:endParaRPr lang="zh-CN" altLang="en-US" sz="1400" baseline="-25000">
                  <a:latin typeface="Times New Roman" pitchFamily="18" charset="0"/>
                  <a:cs typeface="Times New Roman" pitchFamily="18" charset="0"/>
                </a:endParaRPr>
              </a:p>
            </p:txBody>
          </p:sp>
          <p:sp>
            <p:nvSpPr>
              <p:cNvPr id="746510" name="TextBox 51"/>
              <p:cNvSpPr txBox="1">
                <a:spLocks noChangeArrowheads="1"/>
              </p:cNvSpPr>
              <p:nvPr/>
            </p:nvSpPr>
            <p:spPr bwMode="auto">
              <a:xfrm>
                <a:off x="3641189" y="3717032"/>
                <a:ext cx="42832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DS</a:t>
                </a:r>
                <a:endParaRPr lang="zh-CN" altLang="en-US" sz="1400" baseline="-25000">
                  <a:latin typeface="Times New Roman" pitchFamily="18" charset="0"/>
                  <a:cs typeface="Times New Roman" pitchFamily="18" charset="0"/>
                </a:endParaRPr>
              </a:p>
            </p:txBody>
          </p:sp>
          <p:sp>
            <p:nvSpPr>
              <p:cNvPr id="746511" name="TextBox 54"/>
              <p:cNvSpPr txBox="1">
                <a:spLocks noChangeArrowheads="1"/>
              </p:cNvSpPr>
              <p:nvPr/>
            </p:nvSpPr>
            <p:spPr bwMode="auto">
              <a:xfrm>
                <a:off x="1914116" y="3733291"/>
                <a:ext cx="31451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O</a:t>
                </a:r>
                <a:endParaRPr lang="zh-CN" altLang="en-US" sz="1400" baseline="-25000">
                  <a:latin typeface="Times New Roman" pitchFamily="18" charset="0"/>
                  <a:cs typeface="Times New Roman" pitchFamily="18" charset="0"/>
                </a:endParaRPr>
              </a:p>
            </p:txBody>
          </p:sp>
          <p:sp>
            <p:nvSpPr>
              <p:cNvPr id="746512" name="TextBox 55"/>
              <p:cNvSpPr txBox="1">
                <a:spLocks noChangeArrowheads="1"/>
              </p:cNvSpPr>
              <p:nvPr/>
            </p:nvSpPr>
            <p:spPr bwMode="auto">
              <a:xfrm>
                <a:off x="3757549" y="3337247"/>
                <a:ext cx="1030475"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a:t>
                </a:r>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GS(off)</a:t>
                </a:r>
                <a:endParaRPr lang="zh-CN" altLang="en-US" sz="1400">
                  <a:latin typeface="Times New Roman" pitchFamily="18" charset="0"/>
                  <a:cs typeface="Times New Roman" pitchFamily="18" charset="0"/>
                </a:endParaRPr>
              </a:p>
            </p:txBody>
          </p:sp>
          <p:cxnSp>
            <p:nvCxnSpPr>
              <p:cNvPr id="57" name="直接连接符 56"/>
              <p:cNvCxnSpPr/>
              <p:nvPr/>
            </p:nvCxnSpPr>
            <p:spPr>
              <a:xfrm flipV="1">
                <a:off x="3669826" y="3609508"/>
                <a:ext cx="203164" cy="1364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6514" name="TextBox 63"/>
              <p:cNvSpPr txBox="1">
                <a:spLocks noChangeArrowheads="1"/>
              </p:cNvSpPr>
              <p:nvPr/>
            </p:nvSpPr>
            <p:spPr bwMode="auto">
              <a:xfrm>
                <a:off x="3671900" y="2473151"/>
                <a:ext cx="619080"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u</a:t>
                </a:r>
                <a:r>
                  <a:rPr lang="en-US" altLang="zh-CN" sz="1400" baseline="-25000">
                    <a:latin typeface="Times New Roman" pitchFamily="18" charset="0"/>
                    <a:cs typeface="Times New Roman" pitchFamily="18" charset="0"/>
                  </a:rPr>
                  <a:t>GS</a:t>
                </a:r>
                <a:r>
                  <a:rPr lang="en-US" altLang="zh-CN" sz="1400">
                    <a:latin typeface="Times New Roman" pitchFamily="18" charset="0"/>
                    <a:cs typeface="Times New Roman" pitchFamily="18" charset="0"/>
                  </a:rPr>
                  <a:t>=0</a:t>
                </a:r>
                <a:endParaRPr lang="zh-CN" altLang="en-US" sz="1400">
                  <a:latin typeface="Times New Roman" pitchFamily="18" charset="0"/>
                  <a:cs typeface="Times New Roman" pitchFamily="18" charset="0"/>
                </a:endParaRPr>
              </a:p>
            </p:txBody>
          </p:sp>
          <p:sp>
            <p:nvSpPr>
              <p:cNvPr id="746515" name="TextBox 64"/>
              <p:cNvSpPr txBox="1">
                <a:spLocks noChangeArrowheads="1"/>
              </p:cNvSpPr>
              <p:nvPr/>
            </p:nvSpPr>
            <p:spPr bwMode="auto">
              <a:xfrm>
                <a:off x="1763688" y="2473151"/>
                <a:ext cx="465192" cy="307777"/>
              </a:xfrm>
              <a:prstGeom prst="rect">
                <a:avLst/>
              </a:prstGeom>
              <a:noFill/>
              <a:ln w="9525">
                <a:noFill/>
                <a:miter lim="800000"/>
                <a:headEnd/>
                <a:tailEnd/>
              </a:ln>
            </p:spPr>
            <p:txBody>
              <a:bodyPr wrap="none">
                <a:spAutoFit/>
              </a:bodyPr>
              <a:lstStyle/>
              <a:p>
                <a:pPr eaLnBrk="0" hangingPunct="0"/>
                <a:r>
                  <a:rPr lang="en-US" altLang="zh-CN" sz="1400" i="1">
                    <a:latin typeface="Times New Roman" pitchFamily="18" charset="0"/>
                    <a:cs typeface="Times New Roman" pitchFamily="18" charset="0"/>
                  </a:rPr>
                  <a:t>I</a:t>
                </a:r>
                <a:r>
                  <a:rPr lang="en-US" altLang="zh-CN" sz="1400" baseline="-25000">
                    <a:latin typeface="Times New Roman" pitchFamily="18" charset="0"/>
                    <a:cs typeface="Times New Roman" pitchFamily="18" charset="0"/>
                  </a:rPr>
                  <a:t>DSS</a:t>
                </a:r>
                <a:endParaRPr lang="zh-CN" altLang="en-US" sz="1400">
                  <a:latin typeface="Times New Roman" pitchFamily="18" charset="0"/>
                  <a:cs typeface="Times New Roman" pitchFamily="18" charset="0"/>
                </a:endParaRPr>
              </a:p>
            </p:txBody>
          </p:sp>
          <p:cxnSp>
            <p:nvCxnSpPr>
              <p:cNvPr id="67" name="直接连接符 66"/>
              <p:cNvCxnSpPr/>
              <p:nvPr/>
            </p:nvCxnSpPr>
            <p:spPr>
              <a:xfrm flipH="1">
                <a:off x="2206408" y="2617873"/>
                <a:ext cx="61584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sp>
        <p:nvSpPr>
          <p:cNvPr id="47" name="文本框 1"/>
          <p:cNvSpPr txBox="1">
            <a:spLocks noChangeArrowheads="1"/>
          </p:cNvSpPr>
          <p:nvPr/>
        </p:nvSpPr>
        <p:spPr bwMode="auto">
          <a:xfrm>
            <a:off x="1992314" y="1804988"/>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N-JFET</a:t>
            </a:r>
            <a:r>
              <a:rPr lang="zh-CN" altLang="en-US" sz="2000" b="1">
                <a:latin typeface="Times New Roman" pitchFamily="18" charset="0"/>
                <a:ea typeface="楷体_GB2312" pitchFamily="49" charset="-122"/>
                <a:cs typeface="Times New Roman" pitchFamily="18" charset="0"/>
              </a:rPr>
              <a:t>依靠自由电子的沟道导电</a:t>
            </a:r>
          </a:p>
        </p:txBody>
      </p:sp>
      <p:sp>
        <p:nvSpPr>
          <p:cNvPr id="48" name="文本框 1"/>
          <p:cNvSpPr txBox="1">
            <a:spLocks noChangeArrowheads="1"/>
          </p:cNvSpPr>
          <p:nvPr/>
        </p:nvSpPr>
        <p:spPr bwMode="auto">
          <a:xfrm>
            <a:off x="1992314" y="4108450"/>
            <a:ext cx="5273675" cy="400050"/>
          </a:xfrm>
          <a:prstGeom prst="rect">
            <a:avLst/>
          </a:prstGeom>
          <a:noFill/>
          <a:ln w="9525">
            <a:noFill/>
            <a:miter lim="800000"/>
            <a:headEnd/>
            <a:tailEnd/>
          </a:ln>
        </p:spPr>
        <p:txBody>
          <a:bodyPr>
            <a:spAutoFit/>
          </a:bodyPr>
          <a:lstStyle/>
          <a:p>
            <a:r>
              <a:rPr lang="en-US" altLang="zh-CN" sz="2000" b="1">
                <a:solidFill>
                  <a:srgbClr val="C00000"/>
                </a:solidFill>
                <a:latin typeface="Times New Roman" pitchFamily="18" charset="0"/>
                <a:ea typeface="楷体_GB2312" pitchFamily="49" charset="-122"/>
                <a:cs typeface="Times New Roman" pitchFamily="18" charset="0"/>
              </a:rPr>
              <a:t>P-JFET</a:t>
            </a:r>
            <a:r>
              <a:rPr lang="zh-CN" altLang="en-US" sz="2000" b="1">
                <a:latin typeface="Times New Roman" pitchFamily="18" charset="0"/>
                <a:ea typeface="楷体_GB2312" pitchFamily="49" charset="-122"/>
                <a:cs typeface="Times New Roman" pitchFamily="18" charset="0"/>
              </a:rPr>
              <a:t>依靠空穴的沟道导电</a:t>
            </a:r>
          </a:p>
        </p:txBody>
      </p:sp>
      <p:sp>
        <p:nvSpPr>
          <p:cNvPr id="49" name="文本框 1"/>
          <p:cNvSpPr txBox="1">
            <a:spLocks noChangeArrowheads="1"/>
          </p:cNvSpPr>
          <p:nvPr/>
        </p:nvSpPr>
        <p:spPr bwMode="auto">
          <a:xfrm>
            <a:off x="8543926" y="2516188"/>
            <a:ext cx="1895475" cy="1200150"/>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对于</a:t>
            </a:r>
            <a:r>
              <a:rPr lang="en-US" altLang="zh-CN" b="1">
                <a:latin typeface="Times New Roman" pitchFamily="18" charset="0"/>
                <a:ea typeface="楷体_GB2312" pitchFamily="49" charset="-122"/>
                <a:cs typeface="Times New Roman" pitchFamily="18" charset="0"/>
              </a:rPr>
              <a:t>JFET</a:t>
            </a:r>
            <a:r>
              <a:rPr lang="zh-CN" altLang="en-US" b="1">
                <a:latin typeface="Times New Roman" pitchFamily="18" charset="0"/>
                <a:ea typeface="楷体_GB2312" pitchFamily="49" charset="-122"/>
                <a:cs typeface="Times New Roman" pitchFamily="18" charset="0"/>
              </a:rPr>
              <a:t>，为保证栅极的高阻值，</a:t>
            </a:r>
            <a:r>
              <a:rPr lang="en-US" altLang="zh-CN" b="1">
                <a:latin typeface="Times New Roman" pitchFamily="18" charset="0"/>
                <a:ea typeface="楷体_GB2312" pitchFamily="49" charset="-122"/>
                <a:cs typeface="Times New Roman" pitchFamily="18" charset="0"/>
              </a:rPr>
              <a:t>PN</a:t>
            </a:r>
            <a:r>
              <a:rPr lang="zh-CN" altLang="en-US" b="1">
                <a:latin typeface="Times New Roman" pitchFamily="18" charset="0"/>
                <a:ea typeface="楷体_GB2312" pitchFamily="49" charset="-122"/>
                <a:cs typeface="Times New Roman" pitchFamily="18" charset="0"/>
              </a:rPr>
              <a:t>结应处于反偏状态。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80"/>
                                  </p:iterate>
                                  <p:childTnLst>
                                    <p:set>
                                      <p:cBhvr>
                                        <p:cTn id="19"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iterate type="lt">
                                    <p:tmAbs val="80"/>
                                  </p:iterate>
                                  <p:childTnLst>
                                    <p:set>
                                      <p:cBhvr>
                                        <p:cTn id="23"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3" name="Picture 5"/>
          <p:cNvPicPr>
            <a:picLocks noChangeAspect="1" noChangeArrowheads="1"/>
          </p:cNvPicPr>
          <p:nvPr/>
        </p:nvPicPr>
        <p:blipFill>
          <a:blip r:embed="rId4"/>
          <a:srcRect/>
          <a:stretch>
            <a:fillRect/>
          </a:stretch>
        </p:blipFill>
        <p:spPr bwMode="auto">
          <a:xfrm>
            <a:off x="5119688" y="1700213"/>
            <a:ext cx="2754312" cy="2552700"/>
          </a:xfrm>
          <a:prstGeom prst="rect">
            <a:avLst/>
          </a:prstGeom>
          <a:noFill/>
          <a:ln w="9525">
            <a:noFill/>
            <a:miter lim="800000"/>
            <a:headEnd/>
            <a:tailEnd/>
          </a:ln>
        </p:spPr>
      </p:pic>
      <p:pic>
        <p:nvPicPr>
          <p:cNvPr id="165890" name="Picture 2"/>
          <p:cNvPicPr>
            <a:picLocks noChangeAspect="1" noChangeArrowheads="1"/>
          </p:cNvPicPr>
          <p:nvPr/>
        </p:nvPicPr>
        <p:blipFill>
          <a:blip r:embed="rId5"/>
          <a:srcRect/>
          <a:stretch>
            <a:fillRect/>
          </a:stretch>
        </p:blipFill>
        <p:spPr bwMode="auto">
          <a:xfrm>
            <a:off x="5119688" y="1700213"/>
            <a:ext cx="2754312" cy="25527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a:latin typeface="Times New Roman" pitchFamily="18" charset="0"/>
                <a:ea typeface="+mn-ea"/>
                <a:cs typeface="Times New Roman" pitchFamily="18" charset="0"/>
              </a:rPr>
              <a:t>补充知识：场效应管原理（以</a:t>
            </a:r>
            <a:r>
              <a:rPr lang="en-US" altLang="zh-CN" kern="0" dirty="0">
                <a:latin typeface="Times New Roman" pitchFamily="18" charset="0"/>
                <a:ea typeface="+mn-ea"/>
                <a:cs typeface="Times New Roman" pitchFamily="18" charset="0"/>
              </a:rPr>
              <a:t>N</a:t>
            </a:r>
            <a:r>
              <a:rPr lang="zh-CN" altLang="en-US" kern="0" dirty="0">
                <a:latin typeface="Times New Roman" pitchFamily="18" charset="0"/>
                <a:ea typeface="+mn-ea"/>
                <a:cs typeface="Times New Roman" pitchFamily="18" charset="0"/>
              </a:rPr>
              <a:t>沟道为例）</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增强型</a:t>
            </a:r>
            <a:r>
              <a:rPr lang="en-US" altLang="zh-CN" sz="2400" b="1">
                <a:latin typeface="Times New Roman" pitchFamily="18" charset="0"/>
                <a:ea typeface="楷体_GB2312" pitchFamily="49" charset="-122"/>
                <a:cs typeface="Times New Roman" pitchFamily="18" charset="0"/>
              </a:rPr>
              <a:t>MOSFET</a:t>
            </a:r>
            <a:endParaRPr lang="zh-CN" altLang="en-US" sz="2400" b="1">
              <a:latin typeface="Times New Roman" pitchFamily="18" charset="0"/>
              <a:ea typeface="楷体_GB2312" pitchFamily="49" charset="-122"/>
              <a:cs typeface="Times New Roman" pitchFamily="18" charset="0"/>
            </a:endParaRPr>
          </a:p>
        </p:txBody>
      </p:sp>
      <p:sp>
        <p:nvSpPr>
          <p:cNvPr id="166064"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eaLnBrk="0" hangingPunct="0"/>
            <a:endParaRPr lang="zh-CN" altLang="en-US"/>
          </a:p>
        </p:txBody>
      </p:sp>
      <p:sp>
        <p:nvSpPr>
          <p:cNvPr id="166065"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58</a:t>
            </a:r>
          </a:p>
        </p:txBody>
      </p:sp>
      <p:sp>
        <p:nvSpPr>
          <p:cNvPr id="9" name="AutoShape 5"/>
          <p:cNvSpPr>
            <a:spLocks/>
          </p:cNvSpPr>
          <p:nvPr/>
        </p:nvSpPr>
        <p:spPr bwMode="auto">
          <a:xfrm>
            <a:off x="4446589" y="4252913"/>
            <a:ext cx="1455737" cy="400050"/>
          </a:xfrm>
          <a:prstGeom prst="borderCallout1">
            <a:avLst>
              <a:gd name="adj1" fmla="val 15718"/>
              <a:gd name="adj2" fmla="val 104917"/>
              <a:gd name="adj3" fmla="val -334273"/>
              <a:gd name="adj4" fmla="val 142176"/>
            </a:avLst>
          </a:prstGeom>
          <a:solidFill>
            <a:srgbClr val="00FFFF"/>
          </a:solidFill>
          <a:ln w="19050">
            <a:solidFill>
              <a:srgbClr val="FF0000"/>
            </a:solidFill>
            <a:miter lim="800000"/>
            <a:headEnd/>
            <a:tailEnd/>
          </a:ln>
        </p:spPr>
        <p:txBody>
          <a:bodyPr wrap="none">
            <a:spAutoFit/>
          </a:bodyPr>
          <a:lstStyle/>
          <a:p>
            <a:pPr algn="ctr" eaLnBrk="0" hangingPunct="0"/>
            <a:r>
              <a:rPr lang="en-US" altLang="zh-CN" sz="2000" b="1">
                <a:latin typeface="Times New Roman" pitchFamily="18" charset="0"/>
              </a:rPr>
              <a:t>SiO</a:t>
            </a:r>
            <a:r>
              <a:rPr lang="en-US" altLang="zh-CN" sz="2000" b="1" baseline="-25000">
                <a:latin typeface="Times New Roman" pitchFamily="18" charset="0"/>
              </a:rPr>
              <a:t>2</a:t>
            </a:r>
            <a:r>
              <a:rPr lang="zh-CN" altLang="en-US" sz="2000" b="1">
                <a:latin typeface="Times New Roman" pitchFamily="18" charset="0"/>
              </a:rPr>
              <a:t>绝缘层</a:t>
            </a:r>
          </a:p>
        </p:txBody>
      </p:sp>
      <p:sp>
        <p:nvSpPr>
          <p:cNvPr id="14" name="AutoShape 9"/>
          <p:cNvSpPr>
            <a:spLocks/>
          </p:cNvSpPr>
          <p:nvPr/>
        </p:nvSpPr>
        <p:spPr bwMode="auto">
          <a:xfrm>
            <a:off x="8305800" y="3387725"/>
            <a:ext cx="958850" cy="401638"/>
          </a:xfrm>
          <a:prstGeom prst="borderCallout1">
            <a:avLst>
              <a:gd name="adj1" fmla="val 34616"/>
              <a:gd name="adj2" fmla="val -7292"/>
              <a:gd name="adj3" fmla="val -35611"/>
              <a:gd name="adj4" fmla="val -70398"/>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耗尽层</a:t>
            </a:r>
          </a:p>
        </p:txBody>
      </p:sp>
      <p:sp>
        <p:nvSpPr>
          <p:cNvPr id="16" name="AutoShape 11"/>
          <p:cNvSpPr>
            <a:spLocks/>
          </p:cNvSpPr>
          <p:nvPr/>
        </p:nvSpPr>
        <p:spPr bwMode="auto">
          <a:xfrm>
            <a:off x="8305800" y="4252913"/>
            <a:ext cx="958850" cy="400050"/>
          </a:xfrm>
          <a:prstGeom prst="borderCallout1">
            <a:avLst>
              <a:gd name="adj1" fmla="val 13463"/>
              <a:gd name="adj2" fmla="val -11056"/>
              <a:gd name="adj3" fmla="val -252403"/>
              <a:gd name="adj4" fmla="val -95810"/>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高掺杂</a:t>
            </a:r>
          </a:p>
        </p:txBody>
      </p:sp>
      <p:graphicFrame>
        <p:nvGraphicFramePr>
          <p:cNvPr id="20" name="Object 171"/>
          <p:cNvGraphicFramePr>
            <a:graphicFrameLocks noChangeAspect="1"/>
          </p:cNvGraphicFramePr>
          <p:nvPr/>
        </p:nvGraphicFramePr>
        <p:xfrm>
          <a:off x="2832101" y="2409825"/>
          <a:ext cx="1751013" cy="1627188"/>
        </p:xfrm>
        <a:graphic>
          <a:graphicData uri="http://schemas.openxmlformats.org/presentationml/2006/ole">
            <mc:AlternateContent xmlns:mc="http://schemas.openxmlformats.org/markup-compatibility/2006">
              <mc:Choice xmlns:v="urn:schemas-microsoft-com:vml" Requires="v">
                <p:oleObj spid="_x0000_s166084" name="Photo Editor 照片" r:id="rId6" imgW="5838095" imgH="5420482" progId="">
                  <p:embed/>
                </p:oleObj>
              </mc:Choice>
              <mc:Fallback>
                <p:oleObj name="Photo Editor 照片" r:id="rId6" imgW="5838095" imgH="5420482" progId="">
                  <p:embed/>
                  <p:pic>
                    <p:nvPicPr>
                      <p:cNvPr id="0" name="Picture 1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101" y="2409825"/>
                        <a:ext cx="1751013" cy="162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文本框 1"/>
          <p:cNvSpPr txBox="1">
            <a:spLocks noChangeArrowheads="1"/>
          </p:cNvSpPr>
          <p:nvPr/>
        </p:nvSpPr>
        <p:spPr bwMode="auto">
          <a:xfrm>
            <a:off x="4800601" y="1357313"/>
            <a:ext cx="1216025" cy="400050"/>
          </a:xfrm>
          <a:prstGeom prst="rect">
            <a:avLst/>
          </a:prstGeom>
          <a:noFill/>
          <a:ln w="9525">
            <a:noFill/>
            <a:miter lim="800000"/>
            <a:headEnd/>
            <a:tailEnd/>
          </a:ln>
        </p:spPr>
        <p:txBody>
          <a:bodyPr wrap="none">
            <a:spAutoFit/>
          </a:bodyPr>
          <a:lstStyle/>
          <a:p>
            <a:r>
              <a:rPr lang="zh-CN" altLang="en-US" sz="2000" b="1">
                <a:solidFill>
                  <a:srgbClr val="C00000"/>
                </a:solidFill>
                <a:latin typeface="Times New Roman" pitchFamily="18" charset="0"/>
                <a:ea typeface="楷体_GB2312" pitchFamily="49" charset="-122"/>
                <a:cs typeface="Times New Roman" pitchFamily="18" charset="0"/>
              </a:rPr>
              <a:t>组成结构</a:t>
            </a:r>
            <a:endParaRPr lang="zh-CN" altLang="en-US" sz="2000" b="1">
              <a:latin typeface="Times New Roman" pitchFamily="18" charset="0"/>
              <a:ea typeface="楷体_GB2312" pitchFamily="49" charset="-122"/>
              <a:cs typeface="Times New Roman" pitchFamily="18" charset="0"/>
            </a:endParaRPr>
          </a:p>
        </p:txBody>
      </p:sp>
      <p:sp>
        <p:nvSpPr>
          <p:cNvPr id="23" name="AutoShape 9"/>
          <p:cNvSpPr>
            <a:spLocks/>
          </p:cNvSpPr>
          <p:nvPr/>
        </p:nvSpPr>
        <p:spPr bwMode="auto">
          <a:xfrm>
            <a:off x="7172326" y="4252913"/>
            <a:ext cx="701675" cy="400050"/>
          </a:xfrm>
          <a:prstGeom prst="borderCallout1">
            <a:avLst>
              <a:gd name="adj1" fmla="val 13190"/>
              <a:gd name="adj2" fmla="val -5931"/>
              <a:gd name="adj3" fmla="val -126810"/>
              <a:gd name="adj4" fmla="val -44764"/>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衬底</a:t>
            </a:r>
          </a:p>
        </p:txBody>
      </p:sp>
      <p:sp>
        <p:nvSpPr>
          <p:cNvPr id="24" name="AutoShape 9"/>
          <p:cNvSpPr>
            <a:spLocks/>
          </p:cNvSpPr>
          <p:nvPr/>
        </p:nvSpPr>
        <p:spPr bwMode="auto">
          <a:xfrm>
            <a:off x="7334251" y="1763713"/>
            <a:ext cx="1216025" cy="400050"/>
          </a:xfrm>
          <a:prstGeom prst="borderCallout1">
            <a:avLst>
              <a:gd name="adj1" fmla="val 34616"/>
              <a:gd name="adj2" fmla="val -7292"/>
              <a:gd name="adj3" fmla="val 257199"/>
              <a:gd name="adj4" fmla="val -38616"/>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金属电极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641"/>
                            </p:stCondLst>
                            <p:childTnLst>
                              <p:par>
                                <p:cTn id="8" presetID="9" presetClass="entr" presetSubtype="0" fill="hold" nodeType="afterEffect">
                                  <p:stCondLst>
                                    <p:cond delay="5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par>
                          <p:cTn id="15" fill="hold">
                            <p:stCondLst>
                              <p:cond delay="241"/>
                            </p:stCondLst>
                            <p:childTnLst>
                              <p:par>
                                <p:cTn id="16" presetID="9" presetClass="entr" presetSubtype="0" fill="hold" nodeType="afterEffect">
                                  <p:stCondLst>
                                    <p:cond delay="500"/>
                                  </p:stCondLst>
                                  <p:childTnLst>
                                    <p:set>
                                      <p:cBhvr>
                                        <p:cTn id="17" dur="1" fill="hold">
                                          <p:stCondLst>
                                            <p:cond delay="0"/>
                                          </p:stCondLst>
                                        </p:cTn>
                                        <p:tgtEl>
                                          <p:spTgt spid="165893"/>
                                        </p:tgtEl>
                                        <p:attrNameLst>
                                          <p:attrName>style.visibility</p:attrName>
                                        </p:attrNameLst>
                                      </p:cBhvr>
                                      <p:to>
                                        <p:strVal val="visible"/>
                                      </p:to>
                                    </p:set>
                                    <p:animEffect transition="in" filter="dissolve">
                                      <p:cBhvr>
                                        <p:cTn id="18" dur="500"/>
                                        <p:tgtEl>
                                          <p:spTgt spid="1658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5890"/>
                                        </p:tgtEl>
                                        <p:attrNameLst>
                                          <p:attrName>style.visibility</p:attrName>
                                        </p:attrNameLst>
                                      </p:cBhvr>
                                      <p:to>
                                        <p:strVal val="visible"/>
                                      </p:to>
                                    </p:set>
                                    <p:animEffect transition="in" filter="fade">
                                      <p:cBhvr>
                                        <p:cTn id="42" dur="500"/>
                                        <p:tgtEl>
                                          <p:spTgt spid="165890"/>
                                        </p:tgtEl>
                                      </p:cBhvr>
                                    </p:animEffect>
                                  </p:childTnLst>
                                </p:cTn>
                              </p:par>
                            </p:childTnLst>
                          </p:cTn>
                        </p:par>
                        <p:par>
                          <p:cTn id="43" fill="hold">
                            <p:stCondLst>
                              <p:cond delay="500"/>
                            </p:stCondLst>
                            <p:childTnLst>
                              <p:par>
                                <p:cTn id="44" presetID="22" presetClass="entr" presetSubtype="8" fill="hold" grpId="0" nodeType="afterEffect">
                                  <p:stCondLst>
                                    <p:cond delay="50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4" grpId="0" animBg="1"/>
      <p:bldP spid="16"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3"/>
          <a:srcRect/>
          <a:stretch>
            <a:fillRect/>
          </a:stretch>
        </p:blipFill>
        <p:spPr bwMode="auto">
          <a:xfrm>
            <a:off x="2889250" y="1854200"/>
            <a:ext cx="2757488" cy="2547938"/>
          </a:xfrm>
          <a:prstGeom prst="rect">
            <a:avLst/>
          </a:prstGeom>
          <a:noFill/>
          <a:ln w="9525">
            <a:noFill/>
            <a:miter lim="800000"/>
            <a:headEnd/>
            <a:tailEnd/>
          </a:ln>
        </p:spPr>
      </p:pic>
      <p:pic>
        <p:nvPicPr>
          <p:cNvPr id="166916" name="Picture 4"/>
          <p:cNvPicPr>
            <a:picLocks noChangeAspect="1" noChangeArrowheads="1"/>
          </p:cNvPicPr>
          <p:nvPr/>
        </p:nvPicPr>
        <p:blipFill>
          <a:blip r:embed="rId4"/>
          <a:srcRect/>
          <a:stretch>
            <a:fillRect/>
          </a:stretch>
        </p:blipFill>
        <p:spPr bwMode="auto">
          <a:xfrm>
            <a:off x="2889250" y="1854200"/>
            <a:ext cx="2755900" cy="2547938"/>
          </a:xfrm>
          <a:prstGeom prst="rect">
            <a:avLst/>
          </a:prstGeom>
          <a:noFill/>
          <a:ln w="9525">
            <a:noFill/>
            <a:miter lim="800000"/>
            <a:headEnd/>
            <a:tailEnd/>
          </a:ln>
        </p:spPr>
      </p:pic>
      <p:pic>
        <p:nvPicPr>
          <p:cNvPr id="2" name="Picture 2"/>
          <p:cNvPicPr>
            <a:picLocks noChangeAspect="1" noChangeArrowheads="1"/>
          </p:cNvPicPr>
          <p:nvPr/>
        </p:nvPicPr>
        <p:blipFill>
          <a:blip r:embed="rId5"/>
          <a:srcRect/>
          <a:stretch>
            <a:fillRect/>
          </a:stretch>
        </p:blipFill>
        <p:spPr bwMode="auto">
          <a:xfrm>
            <a:off x="6470650" y="1854200"/>
            <a:ext cx="2755900" cy="2547938"/>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a:latin typeface="Times New Roman" pitchFamily="18" charset="0"/>
                <a:ea typeface="+mn-ea"/>
                <a:cs typeface="Times New Roman" pitchFamily="18" charset="0"/>
              </a:rPr>
              <a:t>补充知识：场效应管原理（以</a:t>
            </a:r>
            <a:r>
              <a:rPr lang="en-US" altLang="zh-CN" kern="0" dirty="0">
                <a:latin typeface="Times New Roman" pitchFamily="18" charset="0"/>
                <a:ea typeface="+mn-ea"/>
                <a:cs typeface="Times New Roman" pitchFamily="18" charset="0"/>
              </a:rPr>
              <a:t>N</a:t>
            </a:r>
            <a:r>
              <a:rPr lang="zh-CN" altLang="en-US" kern="0" dirty="0">
                <a:latin typeface="Times New Roman" pitchFamily="18" charset="0"/>
                <a:ea typeface="+mn-ea"/>
                <a:cs typeface="Times New Roman" pitchFamily="18" charset="0"/>
              </a:rPr>
              <a:t>沟道为例）</a:t>
            </a:r>
          </a:p>
        </p:txBody>
      </p:sp>
      <p:sp>
        <p:nvSpPr>
          <p:cNvPr id="75059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增强型</a:t>
            </a:r>
            <a:r>
              <a:rPr lang="en-US" altLang="zh-CN" sz="2400" b="1">
                <a:latin typeface="Times New Roman" pitchFamily="18" charset="0"/>
                <a:ea typeface="楷体_GB2312" pitchFamily="49" charset="-122"/>
                <a:cs typeface="Times New Roman" pitchFamily="18" charset="0"/>
              </a:rPr>
              <a:t>MOSFET</a:t>
            </a:r>
            <a:endParaRPr lang="zh-CN" altLang="en-US" sz="2400" b="1">
              <a:latin typeface="Times New Roman" pitchFamily="18" charset="0"/>
              <a:ea typeface="楷体_GB2312" pitchFamily="49" charset="-122"/>
              <a:cs typeface="Times New Roman" pitchFamily="18" charset="0"/>
            </a:endParaRPr>
          </a:p>
        </p:txBody>
      </p:sp>
      <p:sp>
        <p:nvSpPr>
          <p:cNvPr id="750598"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eaLnBrk="0" hangingPunct="0"/>
            <a:endParaRPr lang="zh-CN" altLang="en-US"/>
          </a:p>
        </p:txBody>
      </p:sp>
      <p:sp>
        <p:nvSpPr>
          <p:cNvPr id="75059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59</a:t>
            </a:r>
          </a:p>
        </p:txBody>
      </p:sp>
      <p:sp>
        <p:nvSpPr>
          <p:cNvPr id="18" name="文本框 1"/>
          <p:cNvSpPr txBox="1">
            <a:spLocks noChangeArrowheads="1"/>
          </p:cNvSpPr>
          <p:nvPr/>
        </p:nvSpPr>
        <p:spPr bwMode="auto">
          <a:xfrm>
            <a:off x="4800601" y="1357313"/>
            <a:ext cx="1990725" cy="400050"/>
          </a:xfrm>
          <a:prstGeom prst="rect">
            <a:avLst/>
          </a:prstGeom>
          <a:noFill/>
          <a:ln w="9525">
            <a:noFill/>
            <a:miter lim="800000"/>
            <a:headEnd/>
            <a:tailEnd/>
          </a:ln>
        </p:spPr>
        <p:txBody>
          <a:bodyPr wrap="none">
            <a:spAutoFit/>
          </a:bodyPr>
          <a:lstStyle/>
          <a:p>
            <a:r>
              <a:rPr lang="zh-CN" altLang="en-US" sz="2000" b="1">
                <a:solidFill>
                  <a:srgbClr val="C00000"/>
                </a:solidFill>
                <a:latin typeface="Times New Roman" pitchFamily="18" charset="0"/>
                <a:ea typeface="楷体_GB2312" pitchFamily="49" charset="-122"/>
                <a:cs typeface="Times New Roman" pitchFamily="18" charset="0"/>
              </a:rPr>
              <a:t>导电沟道的形成</a:t>
            </a:r>
            <a:endParaRPr lang="zh-CN" altLang="en-US" sz="2000" b="1">
              <a:latin typeface="Times New Roman" pitchFamily="18" charset="0"/>
              <a:ea typeface="楷体_GB2312" pitchFamily="49" charset="-122"/>
              <a:cs typeface="Times New Roman" pitchFamily="18" charset="0"/>
            </a:endParaRPr>
          </a:p>
        </p:txBody>
      </p:sp>
      <p:pic>
        <p:nvPicPr>
          <p:cNvPr id="6" name="Picture 3"/>
          <p:cNvPicPr>
            <a:picLocks noChangeAspect="1" noChangeArrowheads="1"/>
          </p:cNvPicPr>
          <p:nvPr/>
        </p:nvPicPr>
        <p:blipFill>
          <a:blip r:embed="rId6">
            <a:clrChange>
              <a:clrFrom>
                <a:srgbClr val="C0C0C0"/>
              </a:clrFrom>
              <a:clrTo>
                <a:srgbClr val="C0C0C0">
                  <a:alpha val="0"/>
                </a:srgbClr>
              </a:clrTo>
            </a:clrChange>
          </a:blip>
          <a:srcRect/>
          <a:stretch>
            <a:fillRect/>
          </a:stretch>
        </p:blipFill>
        <p:spPr bwMode="auto">
          <a:xfrm>
            <a:off x="4073525" y="3170238"/>
            <a:ext cx="579438" cy="400050"/>
          </a:xfrm>
          <a:prstGeom prst="rect">
            <a:avLst/>
          </a:prstGeom>
          <a:noFill/>
          <a:ln w="9525">
            <a:noFill/>
            <a:miter lim="800000"/>
            <a:headEnd/>
            <a:tailEnd/>
          </a:ln>
        </p:spPr>
      </p:pic>
      <p:sp>
        <p:nvSpPr>
          <p:cNvPr id="13" name="AutoShape 9"/>
          <p:cNvSpPr>
            <a:spLocks/>
          </p:cNvSpPr>
          <p:nvPr/>
        </p:nvSpPr>
        <p:spPr bwMode="auto">
          <a:xfrm>
            <a:off x="5861051" y="4597400"/>
            <a:ext cx="1027113" cy="381000"/>
          </a:xfrm>
          <a:prstGeom prst="borderCallout1">
            <a:avLst>
              <a:gd name="adj1" fmla="val 24977"/>
              <a:gd name="adj2" fmla="val -7037"/>
              <a:gd name="adj3" fmla="val -365060"/>
              <a:gd name="adj4" fmla="val -106065"/>
            </a:avLst>
          </a:prstGeom>
          <a:solidFill>
            <a:srgbClr val="00FFFF"/>
          </a:solidFill>
          <a:ln w="19050">
            <a:solidFill>
              <a:srgbClr val="FF0000"/>
            </a:solidFill>
            <a:miter lim="800000"/>
            <a:headEnd/>
            <a:tailEnd/>
          </a:ln>
        </p:spPr>
        <p:txBody>
          <a:bodyPr/>
          <a:lstStyle/>
          <a:p>
            <a:pPr algn="ctr" eaLnBrk="0" hangingPunct="0"/>
            <a:r>
              <a:rPr kumimoji="1" lang="zh-CN" altLang="en-US" sz="2000" b="1">
                <a:latin typeface="Times New Roman" pitchFamily="18" charset="0"/>
              </a:rPr>
              <a:t>耗尽层</a:t>
            </a:r>
          </a:p>
        </p:txBody>
      </p:sp>
      <p:sp>
        <p:nvSpPr>
          <p:cNvPr id="14" name="AutoShape 10"/>
          <p:cNvSpPr>
            <a:spLocks/>
          </p:cNvSpPr>
          <p:nvPr/>
        </p:nvSpPr>
        <p:spPr bwMode="auto">
          <a:xfrm>
            <a:off x="3000375" y="4597400"/>
            <a:ext cx="685800" cy="381000"/>
          </a:xfrm>
          <a:prstGeom prst="borderCallout1">
            <a:avLst>
              <a:gd name="adj1" fmla="val 30000"/>
              <a:gd name="adj2" fmla="val 111111"/>
              <a:gd name="adj3" fmla="val -305208"/>
              <a:gd name="adj4" fmla="val 193981"/>
            </a:avLst>
          </a:prstGeom>
          <a:solidFill>
            <a:srgbClr val="00FFFF"/>
          </a:solidFill>
          <a:ln w="19050">
            <a:solidFill>
              <a:srgbClr val="FF0000"/>
            </a:solidFill>
            <a:miter lim="800000"/>
            <a:headEnd/>
            <a:tailEnd/>
          </a:ln>
        </p:spPr>
        <p:txBody>
          <a:bodyPr/>
          <a:lstStyle/>
          <a:p>
            <a:pPr algn="ctr" eaLnBrk="0" hangingPunct="0"/>
            <a:r>
              <a:rPr kumimoji="1" lang="zh-CN" altLang="en-US" b="1">
                <a:latin typeface="Times New Roman" pitchFamily="18" charset="0"/>
              </a:rPr>
              <a:t>空穴</a:t>
            </a:r>
          </a:p>
        </p:txBody>
      </p:sp>
      <p:sp>
        <p:nvSpPr>
          <p:cNvPr id="17" name="AutoShape 12"/>
          <p:cNvSpPr>
            <a:spLocks/>
          </p:cNvSpPr>
          <p:nvPr/>
        </p:nvSpPr>
        <p:spPr bwMode="auto">
          <a:xfrm>
            <a:off x="8737600" y="4597400"/>
            <a:ext cx="958850" cy="400050"/>
          </a:xfrm>
          <a:prstGeom prst="borderCallout2">
            <a:avLst>
              <a:gd name="adj1" fmla="val 23528"/>
              <a:gd name="adj2" fmla="val -6694"/>
              <a:gd name="adj3" fmla="val 22338"/>
              <a:gd name="adj4" fmla="val -6731"/>
              <a:gd name="adj5" fmla="val -338662"/>
              <a:gd name="adj6" fmla="val -67514"/>
            </a:avLst>
          </a:prstGeom>
          <a:solidFill>
            <a:srgbClr val="00FFFF"/>
          </a:solidFill>
          <a:ln w="19050">
            <a:solidFill>
              <a:srgbClr val="FF0000"/>
            </a:solidFill>
            <a:miter lim="800000"/>
            <a:headEnd/>
            <a:tailEnd/>
          </a:ln>
        </p:spPr>
        <p:txBody>
          <a:bodyPr wrap="none">
            <a:spAutoFit/>
          </a:bodyPr>
          <a:lstStyle/>
          <a:p>
            <a:pPr algn="ctr" eaLnBrk="0" hangingPunct="0"/>
            <a:r>
              <a:rPr lang="zh-CN" altLang="en-US" sz="2000" b="1">
                <a:latin typeface="Times New Roman" pitchFamily="18" charset="0"/>
              </a:rPr>
              <a:t>反型层</a:t>
            </a:r>
          </a:p>
        </p:txBody>
      </p:sp>
      <p:cxnSp>
        <p:nvCxnSpPr>
          <p:cNvPr id="8" name="直接连接符 7"/>
          <p:cNvCxnSpPr/>
          <p:nvPr/>
        </p:nvCxnSpPr>
        <p:spPr>
          <a:xfrm flipV="1">
            <a:off x="6959601" y="3414714"/>
            <a:ext cx="576263" cy="12588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 Box 3"/>
          <p:cNvSpPr txBox="1">
            <a:spLocks noChangeArrowheads="1"/>
          </p:cNvSpPr>
          <p:nvPr/>
        </p:nvSpPr>
        <p:spPr bwMode="auto">
          <a:xfrm>
            <a:off x="2409826" y="5229226"/>
            <a:ext cx="8258175" cy="784225"/>
          </a:xfrm>
          <a:prstGeom prst="rect">
            <a:avLst/>
          </a:prstGeom>
          <a:noFill/>
          <a:ln w="9525">
            <a:noFill/>
            <a:miter lim="800000"/>
            <a:headEnd/>
            <a:tailEnd/>
          </a:ln>
        </p:spPr>
        <p:txBody>
          <a:bodyPr>
            <a:spAutoFit/>
          </a:bodyPr>
          <a:lstStyle/>
          <a:p>
            <a:pPr eaLnBrk="0" hangingPunct="0">
              <a:spcBef>
                <a:spcPts val="600"/>
              </a:spcBef>
            </a:pPr>
            <a:r>
              <a:rPr lang="en-US" altLang="zh-CN" sz="2000" b="1" i="1">
                <a:latin typeface="Times New Roman" pitchFamily="18" charset="0"/>
              </a:rPr>
              <a:t>u</a:t>
            </a:r>
            <a:r>
              <a:rPr lang="en-US" altLang="zh-CN" sz="2000" b="1" baseline="-25000">
                <a:latin typeface="Times New Roman" pitchFamily="18" charset="0"/>
              </a:rPr>
              <a:t>GS</a:t>
            </a:r>
            <a:r>
              <a:rPr lang="zh-CN" altLang="en-US" sz="2000" b="1">
                <a:latin typeface="Times New Roman" pitchFamily="18" charset="0"/>
              </a:rPr>
              <a:t>增大到一定程度，产生反型层，将两个</a:t>
            </a:r>
            <a:r>
              <a:rPr lang="en-US" altLang="zh-CN" sz="2000" b="1">
                <a:latin typeface="Times New Roman" pitchFamily="18" charset="0"/>
              </a:rPr>
              <a:t>N</a:t>
            </a:r>
            <a:r>
              <a:rPr lang="zh-CN" altLang="en-US" sz="2000" b="1">
                <a:latin typeface="Times New Roman" pitchFamily="18" charset="0"/>
              </a:rPr>
              <a:t>区相接时，形成导电沟道。</a:t>
            </a:r>
            <a:endParaRPr lang="en-US" altLang="zh-CN" sz="2000" b="1">
              <a:latin typeface="Times New Roman" pitchFamily="18" charset="0"/>
            </a:endParaRPr>
          </a:p>
          <a:p>
            <a:pPr eaLnBrk="0" hangingPunct="0">
              <a:spcBef>
                <a:spcPts val="600"/>
              </a:spcBef>
            </a:pPr>
            <a:r>
              <a:rPr lang="zh-CN" altLang="en-US" sz="2000" b="1">
                <a:latin typeface="Times New Roman" pitchFamily="18" charset="0"/>
              </a:rPr>
              <a:t>刚好使沟道产生的栅极电压称为开启电压</a:t>
            </a:r>
            <a:r>
              <a:rPr lang="en-US" altLang="zh-CN" sz="2000" b="1" i="1">
                <a:latin typeface="Times New Roman" pitchFamily="18" charset="0"/>
              </a:rPr>
              <a:t>U</a:t>
            </a:r>
            <a:r>
              <a:rPr lang="en-US" altLang="zh-CN" sz="2000" b="1" baseline="-25000">
                <a:latin typeface="Times New Roman" pitchFamily="18" charset="0"/>
              </a:rPr>
              <a:t>GS(th)</a:t>
            </a:r>
            <a:r>
              <a:rPr lang="zh-CN" altLang="en-US" sz="2000" b="1">
                <a:latin typeface="Times New Roman" pitchFamily="18" charset="0"/>
              </a:rPr>
              <a:t>。</a:t>
            </a:r>
          </a:p>
        </p:txBody>
      </p:sp>
      <p:sp>
        <p:nvSpPr>
          <p:cNvPr id="30" name="AutoShape 16"/>
          <p:cNvSpPr>
            <a:spLocks/>
          </p:cNvSpPr>
          <p:nvPr/>
        </p:nvSpPr>
        <p:spPr bwMode="auto">
          <a:xfrm>
            <a:off x="8953500" y="1522414"/>
            <a:ext cx="1606550" cy="708025"/>
          </a:xfrm>
          <a:prstGeom prst="borderCallout1">
            <a:avLst>
              <a:gd name="adj1" fmla="val 16667"/>
              <a:gd name="adj2" fmla="val -5884"/>
              <a:gd name="adj3" fmla="val 128273"/>
              <a:gd name="adj4" fmla="val -73894"/>
            </a:avLst>
          </a:prstGeom>
          <a:solidFill>
            <a:srgbClr val="00FFFF"/>
          </a:solidFill>
          <a:ln w="19050">
            <a:solidFill>
              <a:srgbClr val="FF0000"/>
            </a:solidFill>
            <a:miter lim="800000"/>
            <a:headEnd/>
            <a:tailEnd/>
          </a:ln>
        </p:spPr>
        <p:txBody>
          <a:bodyPr>
            <a:spAutoFit/>
          </a:bodyPr>
          <a:lstStyle/>
          <a:p>
            <a:pPr algn="ctr" eaLnBrk="0" hangingPunct="0"/>
            <a:r>
              <a:rPr lang="zh-CN" altLang="en-US" sz="2000" b="1"/>
              <a:t>大到一定值沟道才开启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6914"/>
                                        </p:tgtEl>
                                        <p:attrNameLst>
                                          <p:attrName>style.visibility</p:attrName>
                                        </p:attrNameLst>
                                      </p:cBhvr>
                                      <p:to>
                                        <p:strVal val="visible"/>
                                      </p:to>
                                    </p:set>
                                    <p:animEffect transition="in" filter="dissolve">
                                      <p:cBhvr>
                                        <p:cTn id="11" dur="500"/>
                                        <p:tgtEl>
                                          <p:spTgt spid="1669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500"/>
                            </p:stCondLst>
                            <p:childTnLst>
                              <p:par>
                                <p:cTn id="18" presetID="1"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1" fill="hold" nodeType="clickEffect">
                                  <p:stCondLst>
                                    <p:cond delay="0"/>
                                  </p:stCondLst>
                                  <p:childTnLst>
                                    <p:animEffect transition="out" filter="wipe(up)">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66916"/>
                                        </p:tgtEl>
                                        <p:attrNameLst>
                                          <p:attrName>style.visibility</p:attrName>
                                        </p:attrNameLst>
                                      </p:cBhvr>
                                      <p:to>
                                        <p:strVal val="visible"/>
                                      </p:to>
                                    </p:set>
                                    <p:animEffect transition="in" filter="fade">
                                      <p:cBhvr>
                                        <p:cTn id="31" dur="500"/>
                                        <p:tgtEl>
                                          <p:spTgt spid="166916"/>
                                        </p:tgtEl>
                                      </p:cBhvr>
                                    </p:animEffect>
                                  </p:childTnLst>
                                </p:cTn>
                              </p:par>
                            </p:childTnLst>
                          </p:cTn>
                        </p:par>
                        <p:par>
                          <p:cTn id="32" fill="hold">
                            <p:stCondLst>
                              <p:cond delay="1000"/>
                            </p:stCondLst>
                            <p:childTnLst>
                              <p:par>
                                <p:cTn id="33" presetID="10" presetClass="entr" presetSubtype="0" fill="hold" grpId="0" nodeType="afterEffect">
                                  <p:stCondLst>
                                    <p:cond delay="5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dissolv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7"/>
                                        </p:tgtEl>
                                        <p:attrNameLst>
                                          <p:attrName>style.visibility</p:attrName>
                                        </p:attrNameLst>
                                      </p:cBhvr>
                                      <p:to>
                                        <p:strVal val="visible"/>
                                      </p:to>
                                    </p:set>
                                  </p:childTnLst>
                                </p:cTn>
                              </p:par>
                            </p:childTnLst>
                          </p:cTn>
                        </p:par>
                        <p:par>
                          <p:cTn id="45" fill="hold">
                            <p:stCondLst>
                              <p:cond delay="500"/>
                            </p:stCondLst>
                            <p:childTnLst>
                              <p:par>
                                <p:cTn id="46" presetID="22" presetClass="entr" presetSubtype="1" fill="hold" nodeType="after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80"/>
                                  </p:iterate>
                                  <p:childTnLst>
                                    <p:set>
                                      <p:cBhvr>
                                        <p:cTn id="5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80"/>
                                  </p:iterate>
                                  <p:childTnLst>
                                    <p:set>
                                      <p:cBhvr>
                                        <p:cTn id="6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7" grpId="0" animBg="1" autoUpdateAnimBg="0"/>
      <p:bldP spid="29" grpId="0" uiExpand="1" build="p" autoUpdateAnimBg="0"/>
      <p:bldP spid="30"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5"/>
          <a:srcRect/>
          <a:stretch>
            <a:fillRect/>
          </a:stretch>
        </p:blipFill>
        <p:spPr bwMode="auto">
          <a:xfrm>
            <a:off x="2043114" y="1735139"/>
            <a:ext cx="2757487" cy="2549525"/>
          </a:xfrm>
          <a:prstGeom prst="rect">
            <a:avLst/>
          </a:prstGeom>
          <a:noFill/>
          <a:ln w="9525">
            <a:noFill/>
            <a:miter lim="800000"/>
            <a:headEnd/>
            <a:tailEnd/>
          </a:ln>
        </p:spPr>
      </p:pic>
      <p:pic>
        <p:nvPicPr>
          <p:cNvPr id="166915" name="Picture 3"/>
          <p:cNvPicPr>
            <a:picLocks noChangeAspect="1" noChangeArrowheads="1"/>
          </p:cNvPicPr>
          <p:nvPr/>
        </p:nvPicPr>
        <p:blipFill>
          <a:blip r:embed="rId6"/>
          <a:srcRect/>
          <a:stretch>
            <a:fillRect/>
          </a:stretch>
        </p:blipFill>
        <p:spPr bwMode="auto">
          <a:xfrm>
            <a:off x="2043114" y="1735139"/>
            <a:ext cx="2757487" cy="2549525"/>
          </a:xfrm>
          <a:prstGeom prst="rect">
            <a:avLst/>
          </a:prstGeom>
          <a:noFill/>
          <a:ln w="9525">
            <a:noFill/>
            <a:miter lim="800000"/>
            <a:headEnd/>
            <a:tailEnd/>
          </a:ln>
        </p:spPr>
      </p:pic>
      <p:pic>
        <p:nvPicPr>
          <p:cNvPr id="163908" name="Picture 68"/>
          <p:cNvPicPr>
            <a:picLocks noChangeAspect="1" noChangeArrowheads="1"/>
          </p:cNvPicPr>
          <p:nvPr/>
        </p:nvPicPr>
        <p:blipFill>
          <a:blip r:embed="rId7"/>
          <a:srcRect/>
          <a:stretch>
            <a:fillRect/>
          </a:stretch>
        </p:blipFill>
        <p:spPr bwMode="auto">
          <a:xfrm>
            <a:off x="7802564" y="1733550"/>
            <a:ext cx="2757487" cy="2552700"/>
          </a:xfrm>
          <a:prstGeom prst="rect">
            <a:avLst/>
          </a:prstGeom>
          <a:noFill/>
          <a:ln w="9525">
            <a:noFill/>
            <a:miter lim="800000"/>
            <a:headEnd/>
            <a:tailEnd/>
          </a:ln>
        </p:spPr>
      </p:pic>
      <p:pic>
        <p:nvPicPr>
          <p:cNvPr id="163907" name="Picture 67"/>
          <p:cNvPicPr>
            <a:picLocks noChangeAspect="1" noChangeArrowheads="1"/>
          </p:cNvPicPr>
          <p:nvPr/>
        </p:nvPicPr>
        <p:blipFill>
          <a:blip r:embed="rId8"/>
          <a:srcRect/>
          <a:stretch>
            <a:fillRect/>
          </a:stretch>
        </p:blipFill>
        <p:spPr bwMode="auto">
          <a:xfrm>
            <a:off x="4922839" y="1712913"/>
            <a:ext cx="2757487" cy="25527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a:latin typeface="Times New Roman" pitchFamily="18" charset="0"/>
                <a:ea typeface="+mn-ea"/>
                <a:cs typeface="Times New Roman" pitchFamily="18" charset="0"/>
              </a:rPr>
              <a:t>补充知识：场效应管原理（以</a:t>
            </a:r>
            <a:r>
              <a:rPr lang="en-US" altLang="zh-CN" kern="0" dirty="0">
                <a:latin typeface="Times New Roman" pitchFamily="18" charset="0"/>
                <a:ea typeface="+mn-ea"/>
                <a:cs typeface="Times New Roman" pitchFamily="18" charset="0"/>
              </a:rPr>
              <a:t>N</a:t>
            </a:r>
            <a:r>
              <a:rPr lang="zh-CN" altLang="en-US" kern="0" dirty="0">
                <a:latin typeface="Times New Roman" pitchFamily="18" charset="0"/>
                <a:ea typeface="+mn-ea"/>
                <a:cs typeface="Times New Roman" pitchFamily="18" charset="0"/>
              </a:rPr>
              <a:t>沟道为例）</a:t>
            </a:r>
          </a:p>
        </p:txBody>
      </p:sp>
      <p:sp>
        <p:nvSpPr>
          <p:cNvPr id="190511"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增强型</a:t>
            </a:r>
            <a:r>
              <a:rPr lang="en-US" altLang="zh-CN" sz="2400" b="1">
                <a:latin typeface="Times New Roman" pitchFamily="18" charset="0"/>
                <a:ea typeface="楷体_GB2312" pitchFamily="49" charset="-122"/>
                <a:cs typeface="Times New Roman" pitchFamily="18" charset="0"/>
              </a:rPr>
              <a:t>MOSFET</a:t>
            </a:r>
            <a:endParaRPr lang="zh-CN" altLang="en-US" sz="2400" b="1">
              <a:latin typeface="Times New Roman" pitchFamily="18" charset="0"/>
              <a:ea typeface="楷体_GB2312" pitchFamily="49" charset="-122"/>
              <a:cs typeface="Times New Roman" pitchFamily="18" charset="0"/>
            </a:endParaRPr>
          </a:p>
        </p:txBody>
      </p:sp>
      <p:sp>
        <p:nvSpPr>
          <p:cNvPr id="190512"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eaLnBrk="0" hangingPunct="0"/>
            <a:endParaRPr lang="zh-CN" altLang="en-US"/>
          </a:p>
        </p:txBody>
      </p:sp>
      <p:sp>
        <p:nvSpPr>
          <p:cNvPr id="190513"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60</a:t>
            </a:r>
          </a:p>
        </p:txBody>
      </p:sp>
      <p:sp>
        <p:nvSpPr>
          <p:cNvPr id="19" name="Text Box 3"/>
          <p:cNvSpPr txBox="1">
            <a:spLocks noChangeArrowheads="1"/>
          </p:cNvSpPr>
          <p:nvPr/>
        </p:nvSpPr>
        <p:spPr bwMode="auto">
          <a:xfrm>
            <a:off x="3186114" y="5611814"/>
            <a:ext cx="5862637" cy="769937"/>
          </a:xfrm>
          <a:prstGeom prst="rect">
            <a:avLst/>
          </a:prstGeom>
          <a:noFill/>
          <a:ln w="9525">
            <a:noFill/>
            <a:miter lim="800000"/>
            <a:headEnd/>
            <a:tailEnd/>
          </a:ln>
        </p:spPr>
        <p:txBody>
          <a:bodyPr wrap="none">
            <a:spAutoFit/>
          </a:bodyPr>
          <a:lstStyle/>
          <a:p>
            <a:pPr eaLnBrk="0" hangingPunct="0">
              <a:lnSpc>
                <a:spcPct val="110000"/>
              </a:lnSpc>
            </a:pPr>
            <a:r>
              <a:rPr lang="zh-CN" altLang="en-US" sz="2000" b="1">
                <a:latin typeface="Times New Roman" pitchFamily="18" charset="0"/>
                <a:ea typeface="宋体" charset="-122"/>
                <a:cs typeface="Times New Roman" pitchFamily="18" charset="0"/>
              </a:rPr>
              <a:t>用场效应管组成放大电路时应使之工作在恒流区。</a:t>
            </a:r>
            <a:endParaRPr lang="en-US" altLang="zh-CN" sz="2000" b="1">
              <a:latin typeface="Times New Roman" pitchFamily="18" charset="0"/>
              <a:ea typeface="宋体" charset="-122"/>
              <a:cs typeface="Times New Roman" pitchFamily="18" charset="0"/>
            </a:endParaRPr>
          </a:p>
          <a:p>
            <a:pPr eaLnBrk="0" hangingPunct="0">
              <a:lnSpc>
                <a:spcPct val="110000"/>
              </a:lnSpc>
            </a:pPr>
            <a:r>
              <a:rPr lang="en-US" altLang="zh-CN" sz="2000" b="1">
                <a:latin typeface="Times New Roman" pitchFamily="18" charset="0"/>
                <a:ea typeface="宋体" charset="-122"/>
                <a:cs typeface="Times New Roman" pitchFamily="18" charset="0"/>
              </a:rPr>
              <a:t>N</a:t>
            </a:r>
            <a:r>
              <a:rPr lang="zh-CN" altLang="en-US" sz="2000" b="1">
                <a:latin typeface="Times New Roman" pitchFamily="18" charset="0"/>
                <a:ea typeface="宋体" charset="-122"/>
                <a:cs typeface="Times New Roman" pitchFamily="18" charset="0"/>
              </a:rPr>
              <a:t>沟道增强型</a:t>
            </a:r>
            <a:r>
              <a:rPr lang="en-US" altLang="zh-CN" sz="2000" b="1">
                <a:latin typeface="Times New Roman" pitchFamily="18" charset="0"/>
                <a:ea typeface="宋体" charset="-122"/>
                <a:cs typeface="Times New Roman" pitchFamily="18" charset="0"/>
              </a:rPr>
              <a:t>MOS</a:t>
            </a:r>
            <a:r>
              <a:rPr lang="zh-CN" altLang="en-US" sz="2000" b="1">
                <a:latin typeface="Times New Roman" pitchFamily="18" charset="0"/>
                <a:ea typeface="宋体" charset="-122"/>
                <a:cs typeface="Times New Roman" pitchFamily="18" charset="0"/>
              </a:rPr>
              <a:t>管工作在恒流区的条件是什么？</a:t>
            </a:r>
          </a:p>
        </p:txBody>
      </p:sp>
      <p:sp>
        <p:nvSpPr>
          <p:cNvPr id="25" name="Text Box 7"/>
          <p:cNvSpPr txBox="1">
            <a:spLocks noChangeArrowheads="1"/>
          </p:cNvSpPr>
          <p:nvPr/>
        </p:nvSpPr>
        <p:spPr bwMode="auto">
          <a:xfrm>
            <a:off x="2022476" y="4265613"/>
            <a:ext cx="2633663" cy="741362"/>
          </a:xfrm>
          <a:prstGeom prst="rect">
            <a:avLst/>
          </a:prstGeom>
          <a:noFill/>
          <a:ln w="9525">
            <a:noFill/>
            <a:miter lim="800000"/>
            <a:headEnd/>
            <a:tailEnd/>
          </a:ln>
        </p:spPr>
        <p:txBody>
          <a:bodyPr>
            <a:spAutoFit/>
          </a:bodyPr>
          <a:lstStyle/>
          <a:p>
            <a:pPr eaLnBrk="0" hangingPunct="0">
              <a:lnSpc>
                <a:spcPct val="110000"/>
              </a:lnSpc>
            </a:pPr>
            <a:r>
              <a:rPr kumimoji="1" lang="en-US" altLang="zh-CN" sz="2000" b="1" i="1">
                <a:latin typeface="Times New Roman" pitchFamily="18" charset="0"/>
              </a:rPr>
              <a:t>i</a:t>
            </a:r>
            <a:r>
              <a:rPr kumimoji="1" lang="en-US" altLang="zh-CN" sz="2000" b="1" baseline="-25000">
                <a:latin typeface="Times New Roman" pitchFamily="18" charset="0"/>
              </a:rPr>
              <a:t>D</a:t>
            </a:r>
            <a:r>
              <a:rPr kumimoji="1" lang="zh-CN" altLang="en-US" sz="2000" b="1">
                <a:latin typeface="Times New Roman" pitchFamily="18" charset="0"/>
              </a:rPr>
              <a:t>随</a:t>
            </a:r>
            <a:r>
              <a:rPr kumimoji="1" lang="en-US" altLang="zh-CN" sz="2000" b="1" i="1">
                <a:latin typeface="Times New Roman" pitchFamily="18" charset="0"/>
              </a:rPr>
              <a:t>u</a:t>
            </a:r>
            <a:r>
              <a:rPr kumimoji="1" lang="en-US" altLang="zh-CN" sz="2000" b="1" baseline="-25000">
                <a:latin typeface="Times New Roman" pitchFamily="18" charset="0"/>
              </a:rPr>
              <a:t>DS</a:t>
            </a:r>
            <a:r>
              <a:rPr kumimoji="1" lang="zh-CN" altLang="en-US" sz="2000" b="1">
                <a:latin typeface="Times New Roman" pitchFamily="18" charset="0"/>
              </a:rPr>
              <a:t>的增大而增大</a:t>
            </a:r>
            <a:endParaRPr kumimoji="1" lang="en-US" altLang="zh-CN" sz="2000" b="1">
              <a:latin typeface="Times New Roman" pitchFamily="18" charset="0"/>
            </a:endParaRPr>
          </a:p>
          <a:p>
            <a:pPr eaLnBrk="0" hangingPunct="0">
              <a:lnSpc>
                <a:spcPct val="110000"/>
              </a:lnSpc>
            </a:pPr>
            <a:r>
              <a:rPr kumimoji="1" lang="zh-CN" altLang="en-US" sz="2000" b="1">
                <a:latin typeface="Times New Roman" pitchFamily="18" charset="0"/>
              </a:rPr>
              <a:t>可变电阻区</a:t>
            </a:r>
          </a:p>
        </p:txBody>
      </p:sp>
      <p:sp>
        <p:nvSpPr>
          <p:cNvPr id="26" name="Text Box 8"/>
          <p:cNvSpPr txBox="1">
            <a:spLocks noChangeArrowheads="1"/>
          </p:cNvSpPr>
          <p:nvPr/>
        </p:nvSpPr>
        <p:spPr bwMode="auto">
          <a:xfrm>
            <a:off x="4872039" y="4265613"/>
            <a:ext cx="2733675" cy="403252"/>
          </a:xfrm>
          <a:prstGeom prst="rect">
            <a:avLst/>
          </a:prstGeom>
          <a:noFill/>
          <a:ln w="9525">
            <a:noFill/>
            <a:miter lim="800000"/>
            <a:headEnd/>
            <a:tailEnd/>
          </a:ln>
        </p:spPr>
        <p:txBody>
          <a:bodyPr>
            <a:spAutoFit/>
          </a:bodyPr>
          <a:lstStyle/>
          <a:p>
            <a:pPr eaLnBrk="0" hangingPunct="0">
              <a:lnSpc>
                <a:spcPct val="110000"/>
              </a:lnSpc>
            </a:pPr>
            <a:r>
              <a:rPr kumimoji="1" lang="en-US" altLang="zh-CN" sz="2000" b="1" i="1">
                <a:latin typeface="Times New Roman" pitchFamily="18" charset="0"/>
              </a:rPr>
              <a:t>u</a:t>
            </a:r>
            <a:r>
              <a:rPr kumimoji="1" lang="en-US" altLang="zh-CN" sz="2000" b="1" baseline="-25000">
                <a:latin typeface="Times New Roman" pitchFamily="18" charset="0"/>
              </a:rPr>
              <a:t>GD</a:t>
            </a:r>
            <a:r>
              <a:rPr kumimoji="1" lang="zh-CN" altLang="en-US" sz="2000" b="1">
                <a:latin typeface="Times New Roman" pitchFamily="18" charset="0"/>
              </a:rPr>
              <a:t>＝</a:t>
            </a:r>
            <a:r>
              <a:rPr kumimoji="1" lang="en-US" altLang="zh-CN" sz="2000" b="1" i="1">
                <a:latin typeface="Times New Roman" pitchFamily="18" charset="0"/>
              </a:rPr>
              <a:t>U</a:t>
            </a:r>
            <a:r>
              <a:rPr kumimoji="1" lang="en-US" altLang="zh-CN" sz="2000" b="1" baseline="-25000">
                <a:latin typeface="Times New Roman" pitchFamily="18" charset="0"/>
              </a:rPr>
              <a:t>GS(th)</a:t>
            </a:r>
            <a:r>
              <a:rPr kumimoji="1" lang="zh-CN" altLang="en-US" sz="2000" b="1">
                <a:latin typeface="Times New Roman" pitchFamily="18" charset="0"/>
              </a:rPr>
              <a:t>，预夹断</a:t>
            </a:r>
          </a:p>
        </p:txBody>
      </p:sp>
      <p:sp>
        <p:nvSpPr>
          <p:cNvPr id="28" name="AutoShape 10"/>
          <p:cNvSpPr>
            <a:spLocks/>
          </p:cNvSpPr>
          <p:nvPr/>
        </p:nvSpPr>
        <p:spPr bwMode="auto">
          <a:xfrm>
            <a:off x="7319964" y="1444625"/>
            <a:ext cx="1474787" cy="400050"/>
          </a:xfrm>
          <a:prstGeom prst="borderCallout1">
            <a:avLst>
              <a:gd name="adj1" fmla="val 25088"/>
              <a:gd name="adj2" fmla="val -3963"/>
              <a:gd name="adj3" fmla="val 388181"/>
              <a:gd name="adj4" fmla="val -29185"/>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刚出现夹断</a:t>
            </a:r>
          </a:p>
        </p:txBody>
      </p:sp>
      <p:sp>
        <p:nvSpPr>
          <p:cNvPr id="29" name="AutoShape 11"/>
          <p:cNvSpPr>
            <a:spLocks/>
          </p:cNvSpPr>
          <p:nvPr/>
        </p:nvSpPr>
        <p:spPr bwMode="auto">
          <a:xfrm>
            <a:off x="4953001" y="4810125"/>
            <a:ext cx="2595563" cy="706438"/>
          </a:xfrm>
          <a:prstGeom prst="borderCallout1">
            <a:avLst>
              <a:gd name="adj1" fmla="val 25227"/>
              <a:gd name="adj2" fmla="val 101181"/>
              <a:gd name="adj3" fmla="val -248898"/>
              <a:gd name="adj4" fmla="val 171481"/>
            </a:avLst>
          </a:prstGeom>
          <a:solidFill>
            <a:srgbClr val="00FFFF"/>
          </a:solidFill>
          <a:ln w="19050">
            <a:solidFill>
              <a:srgbClr val="FF0000"/>
            </a:solidFill>
            <a:miter lim="800000"/>
            <a:headEnd/>
            <a:tailEnd/>
          </a:ln>
        </p:spPr>
        <p:txBody>
          <a:bodyPr>
            <a:spAutoFit/>
          </a:bodyPr>
          <a:lstStyle/>
          <a:p>
            <a:pPr eaLnBrk="0" hangingPunct="0"/>
            <a:r>
              <a:rPr kumimoji="1" lang="en-US" altLang="zh-CN" sz="2000" b="1" i="1">
                <a:latin typeface="Times New Roman" pitchFamily="18" charset="0"/>
              </a:rPr>
              <a:t>u</a:t>
            </a:r>
            <a:r>
              <a:rPr kumimoji="1" lang="en-US" altLang="zh-CN" sz="2000" b="1" baseline="-25000">
                <a:latin typeface="Times New Roman" pitchFamily="18" charset="0"/>
              </a:rPr>
              <a:t>DS</a:t>
            </a:r>
            <a:r>
              <a:rPr kumimoji="1" lang="zh-CN" altLang="en-US" sz="2000" b="1">
                <a:latin typeface="Times New Roman" pitchFamily="18" charset="0"/>
              </a:rPr>
              <a:t>的增大几乎全部用来克服夹断区的电阻</a:t>
            </a:r>
          </a:p>
        </p:txBody>
      </p:sp>
      <p:sp>
        <p:nvSpPr>
          <p:cNvPr id="16" name="文本框 1"/>
          <p:cNvSpPr txBox="1">
            <a:spLocks noChangeArrowheads="1"/>
          </p:cNvSpPr>
          <p:nvPr/>
        </p:nvSpPr>
        <p:spPr bwMode="auto">
          <a:xfrm>
            <a:off x="4800601" y="1357313"/>
            <a:ext cx="1833563" cy="400050"/>
          </a:xfrm>
          <a:prstGeom prst="rect">
            <a:avLst/>
          </a:prstGeom>
          <a:noFill/>
          <a:ln w="9525">
            <a:noFill/>
            <a:miter lim="800000"/>
            <a:headEnd/>
            <a:tailEnd/>
          </a:ln>
        </p:spPr>
        <p:txBody>
          <a:bodyPr wrap="none">
            <a:spAutoFit/>
          </a:bodyPr>
          <a:lstStyle/>
          <a:p>
            <a:r>
              <a:rPr lang="en-US" altLang="zh-CN" sz="2000" b="1" i="1">
                <a:solidFill>
                  <a:srgbClr val="C00000"/>
                </a:solidFill>
                <a:latin typeface="Times New Roman" pitchFamily="18" charset="0"/>
                <a:ea typeface="楷体_GB2312" pitchFamily="49" charset="-122"/>
                <a:cs typeface="Times New Roman" pitchFamily="18" charset="0"/>
              </a:rPr>
              <a:t>u</a:t>
            </a:r>
            <a:r>
              <a:rPr lang="en-US" altLang="zh-CN" sz="2000" b="1" baseline="-25000">
                <a:solidFill>
                  <a:srgbClr val="C00000"/>
                </a:solidFill>
                <a:latin typeface="Times New Roman" pitchFamily="18" charset="0"/>
                <a:ea typeface="楷体_GB2312" pitchFamily="49" charset="-122"/>
                <a:cs typeface="Times New Roman" pitchFamily="18" charset="0"/>
              </a:rPr>
              <a:t>DS</a:t>
            </a:r>
            <a:r>
              <a:rPr lang="zh-CN" altLang="en-US" sz="2000" b="1">
                <a:solidFill>
                  <a:srgbClr val="C00000"/>
                </a:solidFill>
                <a:latin typeface="Times New Roman" pitchFamily="18" charset="0"/>
                <a:ea typeface="楷体_GB2312" pitchFamily="49" charset="-122"/>
                <a:cs typeface="Times New Roman" pitchFamily="18" charset="0"/>
              </a:rPr>
              <a:t>对</a:t>
            </a:r>
            <a:r>
              <a:rPr lang="en-US" altLang="zh-CN" sz="2000" b="1" i="1">
                <a:solidFill>
                  <a:srgbClr val="C00000"/>
                </a:solidFill>
                <a:latin typeface="Times New Roman" pitchFamily="18" charset="0"/>
                <a:ea typeface="楷体_GB2312" pitchFamily="49" charset="-122"/>
                <a:cs typeface="Times New Roman" pitchFamily="18" charset="0"/>
              </a:rPr>
              <a:t>i</a:t>
            </a:r>
            <a:r>
              <a:rPr lang="en-US" altLang="zh-CN" sz="2000" b="1" baseline="-25000">
                <a:solidFill>
                  <a:srgbClr val="C00000"/>
                </a:solidFill>
                <a:latin typeface="Times New Roman" pitchFamily="18" charset="0"/>
                <a:ea typeface="楷体_GB2312" pitchFamily="49" charset="-122"/>
                <a:cs typeface="Times New Roman" pitchFamily="18" charset="0"/>
              </a:rPr>
              <a:t>D</a:t>
            </a:r>
            <a:r>
              <a:rPr lang="zh-CN" altLang="en-US" sz="2000" b="1">
                <a:solidFill>
                  <a:srgbClr val="C00000"/>
                </a:solidFill>
                <a:latin typeface="Times New Roman" pitchFamily="18" charset="0"/>
                <a:ea typeface="楷体_GB2312" pitchFamily="49" charset="-122"/>
                <a:cs typeface="Times New Roman" pitchFamily="18" charset="0"/>
              </a:rPr>
              <a:t>的影响</a:t>
            </a:r>
            <a:endParaRPr lang="zh-CN" altLang="en-US" sz="2000" b="1">
              <a:latin typeface="Times New Roman" pitchFamily="18" charset="0"/>
              <a:ea typeface="楷体_GB2312" pitchFamily="49" charset="-122"/>
              <a:cs typeface="Times New Roman" pitchFamily="18" charset="0"/>
            </a:endParaRPr>
          </a:p>
        </p:txBody>
      </p:sp>
      <p:sp>
        <p:nvSpPr>
          <p:cNvPr id="27" name="Text Box 9"/>
          <p:cNvSpPr txBox="1">
            <a:spLocks noChangeArrowheads="1"/>
          </p:cNvSpPr>
          <p:nvPr/>
        </p:nvSpPr>
        <p:spPr bwMode="auto">
          <a:xfrm>
            <a:off x="7739063" y="4265613"/>
            <a:ext cx="2786062" cy="741362"/>
          </a:xfrm>
          <a:prstGeom prst="rect">
            <a:avLst/>
          </a:prstGeom>
          <a:noFill/>
          <a:ln w="9525">
            <a:noFill/>
            <a:miter lim="800000"/>
            <a:headEnd/>
            <a:tailEnd/>
          </a:ln>
        </p:spPr>
        <p:txBody>
          <a:bodyPr>
            <a:spAutoFit/>
          </a:bodyPr>
          <a:lstStyle/>
          <a:p>
            <a:pPr eaLnBrk="0" hangingPunct="0">
              <a:lnSpc>
                <a:spcPct val="110000"/>
              </a:lnSpc>
            </a:pPr>
            <a:r>
              <a:rPr kumimoji="1" lang="en-US" altLang="zh-CN" sz="2000" b="1" i="1">
                <a:latin typeface="Times New Roman" pitchFamily="18" charset="0"/>
              </a:rPr>
              <a:t>i</a:t>
            </a:r>
            <a:r>
              <a:rPr kumimoji="1" lang="en-US" altLang="zh-CN" sz="2000" b="1" baseline="-25000">
                <a:latin typeface="Times New Roman" pitchFamily="18" charset="0"/>
              </a:rPr>
              <a:t>D</a:t>
            </a:r>
            <a:r>
              <a:rPr kumimoji="1" lang="zh-CN" altLang="en-US" sz="2000" b="1">
                <a:latin typeface="Times New Roman" pitchFamily="18" charset="0"/>
              </a:rPr>
              <a:t>几乎仅仅受控于</a:t>
            </a:r>
            <a:r>
              <a:rPr kumimoji="1" lang="en-US" altLang="zh-CN" sz="2000" b="1" i="1">
                <a:latin typeface="Times New Roman" pitchFamily="18" charset="0"/>
              </a:rPr>
              <a:t>u</a:t>
            </a:r>
            <a:r>
              <a:rPr kumimoji="1" lang="en-US" altLang="zh-CN" sz="2000" b="1" baseline="-25000">
                <a:latin typeface="Times New Roman" pitchFamily="18" charset="0"/>
              </a:rPr>
              <a:t>GS</a:t>
            </a:r>
          </a:p>
          <a:p>
            <a:pPr eaLnBrk="0" hangingPunct="0">
              <a:lnSpc>
                <a:spcPct val="110000"/>
              </a:lnSpc>
            </a:pPr>
            <a:r>
              <a:rPr kumimoji="1" lang="zh-CN" altLang="en-US" sz="2000" b="1">
                <a:latin typeface="Times New Roman" pitchFamily="18" charset="0"/>
              </a:rPr>
              <a:t>恒流区</a:t>
            </a:r>
          </a:p>
        </p:txBody>
      </p:sp>
      <p:graphicFrame>
        <p:nvGraphicFramePr>
          <p:cNvPr id="2" name="Object 41"/>
          <p:cNvGraphicFramePr>
            <a:graphicFrameLocks noChangeAspect="1"/>
          </p:cNvGraphicFramePr>
          <p:nvPr/>
        </p:nvGraphicFramePr>
        <p:xfrm>
          <a:off x="7797800" y="4999038"/>
          <a:ext cx="2762250" cy="590550"/>
        </p:xfrm>
        <a:graphic>
          <a:graphicData uri="http://schemas.openxmlformats.org/presentationml/2006/ole">
            <mc:AlternateContent xmlns:mc="http://schemas.openxmlformats.org/markup-compatibility/2006">
              <mc:Choice xmlns:v="urn:schemas-microsoft-com:vml" Requires="v">
                <p:oleObj spid="_x0000_s190530" name="Equation" r:id="rId9" imgW="1841500" imgH="393700" progId="Equation.DSMT4">
                  <p:embed/>
                </p:oleObj>
              </mc:Choice>
              <mc:Fallback>
                <p:oleObj name="Equation" r:id="rId9" imgW="1841500" imgH="393700" progId="Equation.DSMT4">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800" y="4999038"/>
                        <a:ext cx="276225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66914"/>
                                        </p:tgtEl>
                                        <p:attrNameLst>
                                          <p:attrName>style.visibility</p:attrName>
                                        </p:attrNameLst>
                                      </p:cBhvr>
                                      <p:to>
                                        <p:strVal val="visible"/>
                                      </p:to>
                                    </p:set>
                                    <p:animEffect transition="in" filter="dissolve">
                                      <p:cBhvr>
                                        <p:cTn id="11" dur="500"/>
                                        <p:tgtEl>
                                          <p:spTgt spid="1669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6915"/>
                                        </p:tgtEl>
                                        <p:attrNameLst>
                                          <p:attrName>style.visibility</p:attrName>
                                        </p:attrNameLst>
                                      </p:cBhvr>
                                      <p:to>
                                        <p:strVal val="visible"/>
                                      </p:to>
                                    </p:set>
                                    <p:animEffect transition="in" filter="wipe(down)">
                                      <p:cBhvr>
                                        <p:cTn id="16" dur="500"/>
                                        <p:tgtEl>
                                          <p:spTgt spid="166915"/>
                                        </p:tgtEl>
                                      </p:cBhvr>
                                    </p:animEffect>
                                  </p:childTnLst>
                                  <p:subTnLst>
                                    <p:audio>
                                      <p:cMediaNode>
                                        <p:cTn display="0" masterRel="sameClick">
                                          <p:stCondLst>
                                            <p:cond evt="begin" delay="0">
                                              <p:tn val="14"/>
                                            </p:cond>
                                          </p:stCondLst>
                                          <p:endCondLst>
                                            <p:cond evt="onStopAudio" delay="0">
                                              <p:tgtEl>
                                                <p:sldTgt/>
                                              </p:tgtEl>
                                            </p:cond>
                                          </p:endCondLst>
                                        </p:cTn>
                                        <p:tgtEl>
                                          <p:sndTgt r:embed="rId4" name="camera.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80"/>
                                  </p:iterate>
                                  <p:childTnLst>
                                    <p:set>
                                      <p:cBhvr>
                                        <p:cTn id="2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80"/>
                                  </p:iterate>
                                  <p:childTnLst>
                                    <p:set>
                                      <p:cBhvr>
                                        <p:cTn id="2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63907"/>
                                        </p:tgtEl>
                                        <p:attrNameLst>
                                          <p:attrName>style.visibility</p:attrName>
                                        </p:attrNameLst>
                                      </p:cBhvr>
                                      <p:to>
                                        <p:strVal val="visible"/>
                                      </p:to>
                                    </p:set>
                                    <p:animEffect transition="in" filter="dissolve">
                                      <p:cBhvr>
                                        <p:cTn id="29" dur="500"/>
                                        <p:tgtEl>
                                          <p:spTgt spid="16390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80"/>
                                  </p:iterate>
                                  <p:childTnLst>
                                    <p:set>
                                      <p:cBhvr>
                                        <p:cTn id="37"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3908"/>
                                        </p:tgtEl>
                                        <p:attrNameLst>
                                          <p:attrName>style.visibility</p:attrName>
                                        </p:attrNameLst>
                                      </p:cBhvr>
                                      <p:to>
                                        <p:strVal val="visible"/>
                                      </p:to>
                                    </p:set>
                                    <p:animEffect transition="in" filter="dissolve">
                                      <p:cBhvr>
                                        <p:cTn id="42" dur="500"/>
                                        <p:tgtEl>
                                          <p:spTgt spid="16390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80"/>
                                  </p:iterate>
                                  <p:childTnLst>
                                    <p:set>
                                      <p:cBhvr>
                                        <p:cTn id="5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80"/>
                                  </p:iterate>
                                  <p:childTnLst>
                                    <p:set>
                                      <p:cBhvr>
                                        <p:cTn id="5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fltVal val="0"/>
                                          </p:val>
                                        </p:tav>
                                        <p:tav tm="100000">
                                          <p:val>
                                            <p:strVal val="#ppt_w"/>
                                          </p:val>
                                        </p:tav>
                                      </p:tavLst>
                                    </p:anim>
                                    <p:anim calcmode="lin" valueType="num">
                                      <p:cBhvr>
                                        <p:cTn id="60" dur="500" fill="hold"/>
                                        <p:tgtEl>
                                          <p:spTgt spid="2"/>
                                        </p:tgtEl>
                                        <p:attrNameLst>
                                          <p:attrName>ppt_h</p:attrName>
                                        </p:attrNameLst>
                                      </p:cBhvr>
                                      <p:tavLst>
                                        <p:tav tm="0">
                                          <p:val>
                                            <p:fltVal val="0"/>
                                          </p:val>
                                        </p:tav>
                                        <p:tav tm="100000">
                                          <p:val>
                                            <p:strVal val="#ppt_h"/>
                                          </p:val>
                                        </p:tav>
                                      </p:tavLst>
                                    </p:anim>
                                    <p:animEffect transition="in" filter="fade">
                                      <p:cBhvr>
                                        <p:cTn id="61" dur="500"/>
                                        <p:tgtEl>
                                          <p:spTgt spid="2"/>
                                        </p:tgtEl>
                                      </p:cBhvr>
                                    </p:animEffec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type="lt">
                                    <p:tmAbs val="80"/>
                                  </p:iterate>
                                  <p:childTnLst>
                                    <p:set>
                                      <p:cBhvr>
                                        <p:cTn id="65"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80"/>
                                  </p:iterate>
                                  <p:childTnLst>
                                    <p:set>
                                      <p:cBhvr>
                                        <p:cTn id="6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utoUpdateAnimBg="0"/>
      <p:bldP spid="25" grpId="0" uiExpand="1" build="p" autoUpdateAnimBg="0"/>
      <p:bldP spid="26" grpId="0" build="p" autoUpdateAnimBg="0"/>
      <p:bldP spid="28" grpId="0" animBg="1" autoUpdateAnimBg="0"/>
      <p:bldP spid="29" grpId="0" animBg="1" autoUpdateAnimBg="0"/>
      <p:bldP spid="27" grpId="0" uiExpand="1"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38" name="Picture 22"/>
          <p:cNvPicPr>
            <a:picLocks noChangeArrowheads="1"/>
          </p:cNvPicPr>
          <p:nvPr/>
        </p:nvPicPr>
        <p:blipFill>
          <a:blip r:embed="rId4"/>
          <a:srcRect/>
          <a:stretch>
            <a:fillRect/>
          </a:stretch>
        </p:blipFill>
        <p:spPr bwMode="auto">
          <a:xfrm>
            <a:off x="4919663" y="1897063"/>
            <a:ext cx="3014662" cy="26670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a:latin typeface="Times New Roman" pitchFamily="18" charset="0"/>
                <a:ea typeface="+mn-ea"/>
                <a:cs typeface="Times New Roman" pitchFamily="18" charset="0"/>
              </a:rPr>
              <a:t>补充知识：场效应管原理（以</a:t>
            </a:r>
            <a:r>
              <a:rPr lang="en-US" altLang="zh-CN" kern="0" dirty="0">
                <a:latin typeface="Times New Roman" pitchFamily="18" charset="0"/>
                <a:ea typeface="+mn-ea"/>
                <a:cs typeface="Times New Roman" pitchFamily="18" charset="0"/>
              </a:rPr>
              <a:t>N</a:t>
            </a:r>
            <a:r>
              <a:rPr lang="zh-CN" altLang="en-US" kern="0" dirty="0">
                <a:latin typeface="Times New Roman" pitchFamily="18" charset="0"/>
                <a:ea typeface="+mn-ea"/>
                <a:cs typeface="Times New Roman" pitchFamily="18" charset="0"/>
              </a:rPr>
              <a:t>沟道为例）</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耗尽型</a:t>
            </a:r>
            <a:r>
              <a:rPr lang="en-US" altLang="zh-CN" sz="2400" b="1">
                <a:latin typeface="Times New Roman" pitchFamily="18" charset="0"/>
                <a:ea typeface="楷体_GB2312" pitchFamily="49" charset="-122"/>
                <a:cs typeface="Times New Roman" pitchFamily="18" charset="0"/>
              </a:rPr>
              <a:t>MOSFET</a:t>
            </a:r>
            <a:endParaRPr lang="zh-CN" altLang="en-US" sz="2400" b="1">
              <a:latin typeface="Times New Roman" pitchFamily="18" charset="0"/>
              <a:ea typeface="楷体_GB2312" pitchFamily="49" charset="-122"/>
              <a:cs typeface="Times New Roman" pitchFamily="18" charset="0"/>
            </a:endParaRPr>
          </a:p>
        </p:txBody>
      </p:sp>
      <p:sp>
        <p:nvSpPr>
          <p:cNvPr id="163002"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eaLnBrk="0" hangingPunct="0"/>
            <a:endParaRPr lang="zh-CN" altLang="en-US"/>
          </a:p>
        </p:txBody>
      </p:sp>
      <p:sp>
        <p:nvSpPr>
          <p:cNvPr id="163003"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61</a:t>
            </a:r>
          </a:p>
        </p:txBody>
      </p:sp>
      <p:sp>
        <p:nvSpPr>
          <p:cNvPr id="11" name="Text Box 3"/>
          <p:cNvSpPr txBox="1">
            <a:spLocks noChangeArrowheads="1"/>
          </p:cNvSpPr>
          <p:nvPr/>
        </p:nvSpPr>
        <p:spPr bwMode="auto">
          <a:xfrm>
            <a:off x="2424113" y="5013325"/>
            <a:ext cx="7924800" cy="400050"/>
          </a:xfrm>
          <a:prstGeom prst="rect">
            <a:avLst/>
          </a:prstGeom>
          <a:noFill/>
          <a:ln w="9525">
            <a:noFill/>
            <a:miter lim="800000"/>
            <a:headEnd/>
            <a:tailEnd/>
          </a:ln>
        </p:spPr>
        <p:txBody>
          <a:bodyPr>
            <a:spAutoFit/>
          </a:bodyPr>
          <a:lstStyle/>
          <a:p>
            <a:pPr eaLnBrk="0" hangingPunct="0">
              <a:spcBef>
                <a:spcPct val="50000"/>
              </a:spcBef>
            </a:pPr>
            <a:r>
              <a:rPr lang="zh-CN" altLang="en-US" sz="2000" b="1">
                <a:latin typeface="Times New Roman" pitchFamily="18" charset="0"/>
                <a:ea typeface="宋体" charset="-122"/>
                <a:cs typeface="Times New Roman" pitchFamily="18" charset="0"/>
              </a:rPr>
              <a:t>耗尽型</a:t>
            </a:r>
            <a:r>
              <a:rPr lang="en-US" altLang="zh-CN" sz="2000" b="1">
                <a:latin typeface="Times New Roman" pitchFamily="18" charset="0"/>
                <a:ea typeface="宋体" charset="-122"/>
                <a:cs typeface="Times New Roman" pitchFamily="18" charset="0"/>
              </a:rPr>
              <a:t>MOSFET</a:t>
            </a:r>
            <a:r>
              <a:rPr lang="zh-CN" altLang="en-US" sz="2000" b="1">
                <a:latin typeface="Times New Roman" pitchFamily="18" charset="0"/>
                <a:ea typeface="宋体" charset="-122"/>
                <a:cs typeface="Times New Roman" pitchFamily="18" charset="0"/>
              </a:rPr>
              <a:t>在</a:t>
            </a:r>
            <a:r>
              <a:rPr lang="zh-CN" altLang="en-US" sz="2000" b="1" i="1">
                <a:latin typeface="Times New Roman" pitchFamily="18" charset="0"/>
                <a:ea typeface="宋体" charset="-122"/>
                <a:cs typeface="Times New Roman" pitchFamily="18" charset="0"/>
              </a:rPr>
              <a:t> </a:t>
            </a:r>
            <a:r>
              <a:rPr lang="en-US" altLang="zh-CN" sz="2000" b="1" i="1">
                <a:latin typeface="Times New Roman" pitchFamily="18" charset="0"/>
                <a:ea typeface="宋体" charset="-122"/>
                <a:cs typeface="Times New Roman" pitchFamily="18" charset="0"/>
              </a:rPr>
              <a:t>u</a:t>
            </a:r>
            <a:r>
              <a:rPr lang="en-US" altLang="zh-CN" sz="2000" b="1" baseline="-25000">
                <a:latin typeface="Times New Roman" pitchFamily="18" charset="0"/>
                <a:ea typeface="宋体" charset="-122"/>
                <a:cs typeface="Times New Roman" pitchFamily="18" charset="0"/>
              </a:rPr>
              <a:t>GS</a:t>
            </a:r>
            <a:r>
              <a:rPr lang="zh-CN" altLang="en-US" sz="2000" b="1">
                <a:latin typeface="Times New Roman" pitchFamily="18" charset="0"/>
                <a:ea typeface="宋体" charset="-122"/>
                <a:cs typeface="Times New Roman" pitchFamily="18" charset="0"/>
              </a:rPr>
              <a:t>＞</a:t>
            </a:r>
            <a:r>
              <a:rPr lang="en-US" altLang="zh-CN" sz="2000" b="1">
                <a:latin typeface="Times New Roman" pitchFamily="18" charset="0"/>
                <a:ea typeface="宋体" charset="-122"/>
                <a:cs typeface="Times New Roman" pitchFamily="18" charset="0"/>
              </a:rPr>
              <a:t>0</a:t>
            </a:r>
            <a:r>
              <a:rPr lang="zh-CN" altLang="en-US" sz="2000" b="1">
                <a:latin typeface="Times New Roman" pitchFamily="18" charset="0"/>
                <a:ea typeface="宋体" charset="-122"/>
                <a:cs typeface="Times New Roman" pitchFamily="18" charset="0"/>
              </a:rPr>
              <a:t>、 </a:t>
            </a:r>
            <a:r>
              <a:rPr lang="en-US" altLang="zh-CN" sz="2000" b="1" i="1">
                <a:latin typeface="Times New Roman" pitchFamily="18" charset="0"/>
                <a:ea typeface="宋体" charset="-122"/>
                <a:cs typeface="Times New Roman" pitchFamily="18" charset="0"/>
              </a:rPr>
              <a:t>u</a:t>
            </a:r>
            <a:r>
              <a:rPr lang="en-US" altLang="zh-CN" sz="2000" b="1" baseline="-25000">
                <a:latin typeface="Times New Roman" pitchFamily="18" charset="0"/>
                <a:ea typeface="宋体" charset="-122"/>
                <a:cs typeface="Times New Roman" pitchFamily="18" charset="0"/>
              </a:rPr>
              <a:t>GS</a:t>
            </a:r>
            <a:r>
              <a:rPr lang="en-US" altLang="zh-CN" sz="2000" b="1">
                <a:latin typeface="Times New Roman" pitchFamily="18" charset="0"/>
                <a:ea typeface="宋体" charset="-122"/>
                <a:cs typeface="Times New Roman" pitchFamily="18" charset="0"/>
              </a:rPr>
              <a:t> </a:t>
            </a:r>
            <a:r>
              <a:rPr lang="zh-CN" altLang="en-US" sz="2000" b="1">
                <a:latin typeface="Times New Roman" pitchFamily="18" charset="0"/>
                <a:ea typeface="宋体" charset="-122"/>
                <a:cs typeface="Times New Roman" pitchFamily="18" charset="0"/>
              </a:rPr>
              <a:t>＝</a:t>
            </a:r>
            <a:r>
              <a:rPr lang="en-US" altLang="zh-CN" sz="2000" b="1">
                <a:latin typeface="Times New Roman" pitchFamily="18" charset="0"/>
                <a:ea typeface="宋体" charset="-122"/>
                <a:cs typeface="Times New Roman" pitchFamily="18" charset="0"/>
              </a:rPr>
              <a:t>0</a:t>
            </a:r>
            <a:r>
              <a:rPr lang="zh-CN" altLang="en-US" sz="2000" b="1">
                <a:latin typeface="Times New Roman" pitchFamily="18" charset="0"/>
                <a:ea typeface="宋体" charset="-122"/>
                <a:cs typeface="Times New Roman" pitchFamily="18" charset="0"/>
              </a:rPr>
              <a:t>、 </a:t>
            </a:r>
            <a:r>
              <a:rPr lang="en-US" altLang="zh-CN" sz="2000" b="1" i="1">
                <a:latin typeface="Times New Roman" pitchFamily="18" charset="0"/>
                <a:ea typeface="宋体" charset="-122"/>
                <a:cs typeface="Times New Roman" pitchFamily="18" charset="0"/>
              </a:rPr>
              <a:t>u</a:t>
            </a:r>
            <a:r>
              <a:rPr lang="en-US" altLang="zh-CN" sz="2000" b="1" baseline="-25000">
                <a:latin typeface="Times New Roman" pitchFamily="18" charset="0"/>
                <a:ea typeface="宋体" charset="-122"/>
                <a:cs typeface="Times New Roman" pitchFamily="18" charset="0"/>
              </a:rPr>
              <a:t>GS</a:t>
            </a:r>
            <a:r>
              <a:rPr lang="en-US" altLang="zh-CN" sz="2000" b="1">
                <a:latin typeface="Times New Roman" pitchFamily="18" charset="0"/>
                <a:ea typeface="宋体" charset="-122"/>
                <a:cs typeface="Times New Roman" pitchFamily="18" charset="0"/>
              </a:rPr>
              <a:t> </a:t>
            </a:r>
            <a:r>
              <a:rPr lang="zh-CN" altLang="en-US" sz="2000" b="1">
                <a:latin typeface="Times New Roman" pitchFamily="18" charset="0"/>
                <a:ea typeface="宋体" charset="-122"/>
                <a:cs typeface="Times New Roman" pitchFamily="18" charset="0"/>
              </a:rPr>
              <a:t>＜</a:t>
            </a:r>
            <a:r>
              <a:rPr lang="en-US" altLang="zh-CN" sz="2000" b="1">
                <a:latin typeface="Times New Roman" pitchFamily="18" charset="0"/>
                <a:ea typeface="宋体" charset="-122"/>
                <a:cs typeface="Times New Roman" pitchFamily="18" charset="0"/>
              </a:rPr>
              <a:t>0</a:t>
            </a:r>
            <a:r>
              <a:rPr lang="zh-CN" altLang="en-US" sz="2000" b="1">
                <a:latin typeface="Times New Roman" pitchFamily="18" charset="0"/>
                <a:ea typeface="宋体" charset="-122"/>
                <a:cs typeface="Times New Roman" pitchFamily="18" charset="0"/>
              </a:rPr>
              <a:t>时均可导通。</a:t>
            </a:r>
          </a:p>
        </p:txBody>
      </p:sp>
      <p:sp>
        <p:nvSpPr>
          <p:cNvPr id="13" name="AutoShape 5"/>
          <p:cNvSpPr>
            <a:spLocks/>
          </p:cNvSpPr>
          <p:nvPr/>
        </p:nvSpPr>
        <p:spPr bwMode="auto">
          <a:xfrm>
            <a:off x="3351213" y="3886200"/>
            <a:ext cx="1217612" cy="400050"/>
          </a:xfrm>
          <a:prstGeom prst="borderCallout2">
            <a:avLst>
              <a:gd name="adj1" fmla="val 23958"/>
              <a:gd name="adj2" fmla="val 105264"/>
              <a:gd name="adj3" fmla="val 23958"/>
              <a:gd name="adj4" fmla="val 130810"/>
              <a:gd name="adj5" fmla="val -252759"/>
              <a:gd name="adj6" fmla="val 228370"/>
            </a:avLst>
          </a:prstGeom>
          <a:solidFill>
            <a:srgbClr val="00FFFF"/>
          </a:solidFill>
          <a:ln w="19050">
            <a:solidFill>
              <a:srgbClr val="FF0000"/>
            </a:solidFill>
            <a:miter lim="800000"/>
            <a:headEnd/>
            <a:tailEnd/>
          </a:ln>
        </p:spPr>
        <p:txBody>
          <a:bodyPr wrap="none">
            <a:spAutoFit/>
          </a:bodyPr>
          <a:lstStyle/>
          <a:p>
            <a:pPr algn="ctr" eaLnBrk="0" hangingPunct="0"/>
            <a:r>
              <a:rPr lang="zh-CN" altLang="en-US" sz="2000" b="1">
                <a:latin typeface="Times New Roman" pitchFamily="18" charset="0"/>
              </a:rPr>
              <a:t>加正离子</a:t>
            </a:r>
          </a:p>
        </p:txBody>
      </p:sp>
      <p:sp>
        <p:nvSpPr>
          <p:cNvPr id="14" name="AutoShape 6"/>
          <p:cNvSpPr>
            <a:spLocks/>
          </p:cNvSpPr>
          <p:nvPr/>
        </p:nvSpPr>
        <p:spPr bwMode="auto">
          <a:xfrm>
            <a:off x="8139114" y="1976438"/>
            <a:ext cx="1844675" cy="741362"/>
          </a:xfrm>
          <a:prstGeom prst="borderCallout1">
            <a:avLst>
              <a:gd name="adj1" fmla="val 21199"/>
              <a:gd name="adj2" fmla="val -5486"/>
              <a:gd name="adj3" fmla="val 64468"/>
              <a:gd name="adj4" fmla="val -82843"/>
            </a:avLst>
          </a:prstGeom>
          <a:solidFill>
            <a:srgbClr val="00FFFF"/>
          </a:solidFill>
          <a:ln w="19050">
            <a:solidFill>
              <a:srgbClr val="FF0000"/>
            </a:solidFill>
            <a:miter lim="800000"/>
            <a:headEnd/>
            <a:tailEnd/>
          </a:ln>
        </p:spPr>
        <p:txBody>
          <a:bodyPr wrap="none">
            <a:spAutoFit/>
          </a:bodyPr>
          <a:lstStyle/>
          <a:p>
            <a:pPr algn="ctr" eaLnBrk="0" hangingPunct="0">
              <a:lnSpc>
                <a:spcPct val="110000"/>
              </a:lnSpc>
            </a:pPr>
            <a:r>
              <a:rPr lang="en-US" altLang="zh-CN" sz="2000" b="1" i="1">
                <a:latin typeface="Times New Roman" pitchFamily="18" charset="0"/>
              </a:rPr>
              <a:t>u</a:t>
            </a:r>
            <a:r>
              <a:rPr lang="en-US" altLang="zh-CN" sz="2000" b="1" baseline="-25000">
                <a:latin typeface="Times New Roman" pitchFamily="18" charset="0"/>
              </a:rPr>
              <a:t>GS</a:t>
            </a:r>
            <a:r>
              <a:rPr lang="zh-CN" altLang="en-US" sz="2000" b="1"/>
              <a:t>小到一定值</a:t>
            </a:r>
            <a:endParaRPr lang="en-US" altLang="zh-CN" sz="2000" b="1"/>
          </a:p>
          <a:p>
            <a:pPr algn="ctr" eaLnBrk="0" hangingPunct="0">
              <a:lnSpc>
                <a:spcPct val="110000"/>
              </a:lnSpc>
            </a:pPr>
            <a:r>
              <a:rPr lang="zh-CN" altLang="en-US" sz="2000" b="1"/>
              <a:t>沟道才夹断</a:t>
            </a:r>
          </a:p>
        </p:txBody>
      </p:sp>
      <p:graphicFrame>
        <p:nvGraphicFramePr>
          <p:cNvPr id="15" name="Object 182"/>
          <p:cNvGraphicFramePr>
            <a:graphicFrameLocks noChangeAspect="1"/>
          </p:cNvGraphicFramePr>
          <p:nvPr/>
        </p:nvGraphicFramePr>
        <p:xfrm>
          <a:off x="2690813" y="2133600"/>
          <a:ext cx="1600200" cy="1493838"/>
        </p:xfrm>
        <a:graphic>
          <a:graphicData uri="http://schemas.openxmlformats.org/presentationml/2006/ole">
            <mc:AlternateContent xmlns:mc="http://schemas.openxmlformats.org/markup-compatibility/2006">
              <mc:Choice xmlns:v="urn:schemas-microsoft-com:vml" Requires="v">
                <p:oleObj spid="_x0000_s163023" name="Photo Editor 照片" r:id="rId5" imgW="5723810" imgH="5342857" progId="">
                  <p:embed/>
                </p:oleObj>
              </mc:Choice>
              <mc:Fallback>
                <p:oleObj name="Photo Editor 照片" r:id="rId5" imgW="5723810" imgH="5342857" progId="">
                  <p:embed/>
                  <p:pic>
                    <p:nvPicPr>
                      <p:cNvPr id="0" name="Picture 1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2133600"/>
                        <a:ext cx="16002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utoShape 8"/>
          <p:cNvSpPr>
            <a:spLocks/>
          </p:cNvSpPr>
          <p:nvPr/>
        </p:nvSpPr>
        <p:spPr bwMode="auto">
          <a:xfrm>
            <a:off x="8132763" y="3886201"/>
            <a:ext cx="1879600" cy="695325"/>
          </a:xfrm>
          <a:prstGeom prst="borderCallout1">
            <a:avLst>
              <a:gd name="adj1" fmla="val 19917"/>
              <a:gd name="adj2" fmla="val -4134"/>
              <a:gd name="adj3" fmla="val -124287"/>
              <a:gd name="adj4" fmla="val -84468"/>
            </a:avLst>
          </a:prstGeom>
          <a:solidFill>
            <a:srgbClr val="00FFFF"/>
          </a:solidFill>
          <a:ln w="19050">
            <a:solidFill>
              <a:srgbClr val="FF0000"/>
            </a:solidFill>
            <a:miter lim="800000"/>
            <a:headEnd/>
            <a:tailEnd/>
          </a:ln>
        </p:spPr>
        <p:txBody>
          <a:bodyPr/>
          <a:lstStyle/>
          <a:p>
            <a:pPr algn="ctr" eaLnBrk="0" hangingPunct="0">
              <a:lnSpc>
                <a:spcPct val="110000"/>
              </a:lnSpc>
            </a:pPr>
            <a:r>
              <a:rPr lang="en-US" altLang="zh-CN" sz="2000" b="1" i="1">
                <a:latin typeface="Times New Roman" pitchFamily="18" charset="0"/>
              </a:rPr>
              <a:t>u</a:t>
            </a:r>
            <a:r>
              <a:rPr lang="en-US" altLang="zh-CN" sz="2000" b="1" baseline="-25000">
                <a:latin typeface="Times New Roman" pitchFamily="18" charset="0"/>
              </a:rPr>
              <a:t>GS</a:t>
            </a:r>
            <a:r>
              <a:rPr lang="en-US" altLang="zh-CN" sz="2000" b="1">
                <a:latin typeface="Times New Roman" pitchFamily="18" charset="0"/>
              </a:rPr>
              <a:t>=0</a:t>
            </a:r>
            <a:r>
              <a:rPr lang="zh-CN" altLang="en-US" sz="2000" b="1">
                <a:latin typeface="Times New Roman" pitchFamily="18" charset="0"/>
              </a:rPr>
              <a:t>时就存在导电沟道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1141"/>
                            </p:stCondLst>
                            <p:childTnLst>
                              <p:par>
                                <p:cTn id="8" presetID="22" presetClass="entr" presetSubtype="8"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2838"/>
                                        </p:tgtEl>
                                        <p:attrNameLst>
                                          <p:attrName>style.visibility</p:attrName>
                                        </p:attrNameLst>
                                      </p:cBhvr>
                                      <p:to>
                                        <p:strVal val="visible"/>
                                      </p:to>
                                    </p:set>
                                    <p:animEffect transition="in" filter="dissolve">
                                      <p:cBhvr>
                                        <p:cTn id="15" dur="500"/>
                                        <p:tgtEl>
                                          <p:spTgt spid="1628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80"/>
                                  </p:iterate>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autoUpdateAnimBg="0"/>
      <p:bldP spid="14" grpId="0" animBg="1" autoUpdateAnimBg="0"/>
      <p:bldP spid="16"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6.1 </a:t>
            </a:r>
            <a:r>
              <a:rPr lang="zh-CN" altLang="en-US" kern="0" dirty="0" smtClean="0">
                <a:latin typeface="+mn-ea"/>
                <a:ea typeface="+mn-ea"/>
              </a:rPr>
              <a:t>常用</a:t>
            </a:r>
            <a:r>
              <a:rPr lang="zh-CN" altLang="en-US" kern="0" dirty="0">
                <a:latin typeface="+mn-ea"/>
                <a:ea typeface="+mn-ea"/>
              </a:rPr>
              <a:t>半导体器件</a:t>
            </a:r>
          </a:p>
        </p:txBody>
      </p:sp>
      <p:sp>
        <p:nvSpPr>
          <p:cNvPr id="16387" name="文本框 1"/>
          <p:cNvSpPr txBox="1">
            <a:spLocks noChangeArrowheads="1"/>
          </p:cNvSpPr>
          <p:nvPr/>
        </p:nvSpPr>
        <p:spPr bwMode="auto">
          <a:xfrm>
            <a:off x="2640014" y="1643316"/>
            <a:ext cx="7056437" cy="1569660"/>
          </a:xfrm>
          <a:prstGeom prst="rect">
            <a:avLst/>
          </a:prstGeom>
          <a:noFill/>
          <a:ln w="9525">
            <a:noFill/>
            <a:miter lim="800000"/>
            <a:headEnd/>
            <a:tailEnd/>
          </a:ln>
        </p:spPr>
        <p:txBody>
          <a:bodyPr>
            <a:spAutoFit/>
          </a:bodyPr>
          <a:lstStyle/>
          <a:p>
            <a:endParaRPr lang="en-US" altLang="zh-CN" sz="2400" b="1" dirty="0">
              <a:latin typeface="Times New Roman" pitchFamily="18" charset="0"/>
              <a:ea typeface="楷体_GB2312" pitchFamily="49" charset="-122"/>
              <a:cs typeface="Times New Roman" pitchFamily="18" charset="0"/>
            </a:endParaRPr>
          </a:p>
          <a:p>
            <a:pPr marL="457200" indent="-457200">
              <a:buFont typeface="Arial Black" pitchFamily="34" charset="0"/>
              <a:buAutoNum type="arabicPeriod"/>
            </a:pPr>
            <a:r>
              <a:rPr lang="zh-CN" altLang="en-US" sz="2400" b="1" dirty="0">
                <a:latin typeface="Times New Roman" pitchFamily="18" charset="0"/>
                <a:ea typeface="楷体_GB2312" pitchFamily="49" charset="-122"/>
                <a:cs typeface="Times New Roman" pitchFamily="18" charset="0"/>
              </a:rPr>
              <a:t>场效应晶体管（</a:t>
            </a:r>
            <a:r>
              <a:rPr lang="en-US" altLang="zh-CN" sz="2400" b="1" dirty="0">
                <a:latin typeface="Times New Roman" pitchFamily="18" charset="0"/>
                <a:ea typeface="楷体_GB2312" pitchFamily="49" charset="-122"/>
                <a:cs typeface="Times New Roman" pitchFamily="18" charset="0"/>
              </a:rPr>
              <a:t>FET</a:t>
            </a:r>
            <a:r>
              <a:rPr lang="zh-CN" altLang="en-US" sz="2400" b="1" dirty="0" smtClean="0">
                <a:latin typeface="Times New Roman" pitchFamily="18" charset="0"/>
                <a:ea typeface="楷体_GB2312" pitchFamily="49" charset="-122"/>
                <a:cs typeface="Times New Roman" pitchFamily="18" charset="0"/>
              </a:rPr>
              <a:t>）</a:t>
            </a:r>
            <a:endParaRPr lang="en-US" altLang="zh-CN" sz="2400" b="1" dirty="0" smtClean="0">
              <a:latin typeface="Times New Roman" pitchFamily="18" charset="0"/>
              <a:ea typeface="楷体_GB2312" pitchFamily="49" charset="-122"/>
              <a:cs typeface="Times New Roman" pitchFamily="18" charset="0"/>
            </a:endParaRPr>
          </a:p>
          <a:p>
            <a:pPr marL="457200" indent="-457200">
              <a:buFont typeface="Arial Black" pitchFamily="34" charset="0"/>
              <a:buAutoNum type="arabicPeriod"/>
            </a:pPr>
            <a:endParaRPr lang="en-US" altLang="zh-CN" sz="2400" b="1" dirty="0">
              <a:latin typeface="Times New Roman" pitchFamily="18" charset="0"/>
              <a:ea typeface="楷体_GB2312" pitchFamily="49" charset="-122"/>
              <a:cs typeface="Times New Roman" pitchFamily="18" charset="0"/>
            </a:endParaRPr>
          </a:p>
          <a:p>
            <a:pPr marL="457200" indent="-457200">
              <a:buFont typeface="Arial Black" pitchFamily="34" charset="0"/>
              <a:buAutoNum type="arabicPeriod"/>
            </a:pPr>
            <a:r>
              <a:rPr lang="zh-CN" altLang="en-US" sz="2400" b="1" dirty="0">
                <a:latin typeface="Times New Roman" pitchFamily="18" charset="0"/>
                <a:ea typeface="楷体_GB2312" pitchFamily="49" charset="-122"/>
                <a:cs typeface="Times New Roman" pitchFamily="18" charset="0"/>
              </a:rPr>
              <a:t>双极型晶体管（</a:t>
            </a:r>
            <a:r>
              <a:rPr lang="en-US" altLang="zh-CN" sz="2400" b="1" dirty="0">
                <a:latin typeface="Times New Roman" pitchFamily="18" charset="0"/>
                <a:ea typeface="楷体_GB2312" pitchFamily="49" charset="-122"/>
                <a:cs typeface="Times New Roman" pitchFamily="18" charset="0"/>
              </a:rPr>
              <a:t>BJT</a:t>
            </a:r>
            <a:r>
              <a:rPr lang="zh-CN" altLang="en-US" sz="2400" b="1" dirty="0">
                <a:latin typeface="Times New Roman" pitchFamily="18" charset="0"/>
                <a:ea typeface="楷体_GB2312" pitchFamily="49" charset="-122"/>
                <a:cs typeface="Times New Roman" pitchFamily="18" charset="0"/>
              </a:rPr>
              <a:t>）</a:t>
            </a:r>
          </a:p>
        </p:txBody>
      </p:sp>
      <p:sp>
        <p:nvSpPr>
          <p:cNvPr id="631811"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9" name="Picture 13"/>
          <p:cNvPicPr>
            <a:picLocks noChangeAspect="1" noChangeArrowheads="1"/>
          </p:cNvPicPr>
          <p:nvPr/>
        </p:nvPicPr>
        <p:blipFill>
          <a:blip r:embed="rId4"/>
          <a:srcRect/>
          <a:stretch>
            <a:fillRect/>
          </a:stretch>
        </p:blipFill>
        <p:spPr bwMode="auto">
          <a:xfrm>
            <a:off x="4692651" y="1908175"/>
            <a:ext cx="1609725" cy="2114550"/>
          </a:xfrm>
          <a:prstGeom prst="rect">
            <a:avLst/>
          </a:prstGeom>
          <a:noFill/>
          <a:ln w="9525">
            <a:noFill/>
            <a:miter lim="800000"/>
            <a:headEnd/>
            <a:tailEnd/>
          </a:ln>
        </p:spPr>
      </p:pic>
      <p:pic>
        <p:nvPicPr>
          <p:cNvPr id="167948" name="Picture 12"/>
          <p:cNvPicPr>
            <a:picLocks noChangeAspect="1" noChangeArrowheads="1"/>
          </p:cNvPicPr>
          <p:nvPr/>
        </p:nvPicPr>
        <p:blipFill>
          <a:blip r:embed="rId5"/>
          <a:srcRect/>
          <a:stretch>
            <a:fillRect/>
          </a:stretch>
        </p:blipFill>
        <p:spPr bwMode="auto">
          <a:xfrm>
            <a:off x="4692651" y="1908175"/>
            <a:ext cx="1609725" cy="2114550"/>
          </a:xfrm>
          <a:prstGeom prst="rect">
            <a:avLst/>
          </a:prstGeom>
          <a:noFill/>
          <a:ln w="9525">
            <a:noFill/>
            <a:miter lim="800000"/>
            <a:headEnd/>
            <a:tailEnd/>
          </a:ln>
        </p:spPr>
      </p:pic>
      <p:pic>
        <p:nvPicPr>
          <p:cNvPr id="167953" name="Picture 17"/>
          <p:cNvPicPr>
            <a:picLocks noChangeAspect="1" noChangeArrowheads="1"/>
          </p:cNvPicPr>
          <p:nvPr/>
        </p:nvPicPr>
        <p:blipFill>
          <a:blip r:embed="rId6"/>
          <a:srcRect/>
          <a:stretch>
            <a:fillRect/>
          </a:stretch>
        </p:blipFill>
        <p:spPr bwMode="auto">
          <a:xfrm>
            <a:off x="7607301" y="1908175"/>
            <a:ext cx="2886075" cy="24384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a:latin typeface="Times New Roman" pitchFamily="18" charset="0"/>
                <a:ea typeface="+mn-ea"/>
                <a:cs typeface="Times New Roman" pitchFamily="18" charset="0"/>
              </a:rPr>
              <a:t>补充知识：场效应管原理（以</a:t>
            </a:r>
            <a:r>
              <a:rPr lang="en-US" altLang="zh-CN" kern="0" dirty="0">
                <a:latin typeface="Times New Roman" pitchFamily="18" charset="0"/>
                <a:ea typeface="+mn-ea"/>
                <a:cs typeface="Times New Roman" pitchFamily="18" charset="0"/>
              </a:rPr>
              <a:t>N</a:t>
            </a:r>
            <a:r>
              <a:rPr lang="zh-CN" altLang="en-US" kern="0" dirty="0">
                <a:latin typeface="Times New Roman" pitchFamily="18" charset="0"/>
                <a:ea typeface="+mn-ea"/>
                <a:cs typeface="Times New Roman" pitchFamily="18" charset="0"/>
              </a:rPr>
              <a:t>沟道为例）</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JFET</a:t>
            </a:r>
            <a:endParaRPr lang="zh-CN" altLang="en-US" sz="2400" b="1">
              <a:latin typeface="Times New Roman" pitchFamily="18" charset="0"/>
              <a:ea typeface="楷体_GB2312" pitchFamily="49" charset="-122"/>
              <a:cs typeface="Times New Roman" pitchFamily="18" charset="0"/>
            </a:endParaRPr>
          </a:p>
        </p:txBody>
      </p:sp>
      <p:sp>
        <p:nvSpPr>
          <p:cNvPr id="756742"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headEnd/>
            <a:tailEnd/>
          </a:ln>
        </p:spPr>
        <p:txBody>
          <a:bodyPr/>
          <a:lstStyle/>
          <a:p>
            <a:pPr eaLnBrk="0" hangingPunct="0"/>
            <a:endParaRPr lang="zh-CN" altLang="en-US"/>
          </a:p>
        </p:txBody>
      </p:sp>
      <p:sp>
        <p:nvSpPr>
          <p:cNvPr id="756743"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62</a:t>
            </a:r>
          </a:p>
        </p:txBody>
      </p:sp>
      <p:pic>
        <p:nvPicPr>
          <p:cNvPr id="167938" name="Picture 2"/>
          <p:cNvPicPr>
            <a:picLocks noChangeAspect="1" noChangeArrowheads="1"/>
          </p:cNvPicPr>
          <p:nvPr/>
        </p:nvPicPr>
        <p:blipFill>
          <a:blip r:embed="rId7"/>
          <a:srcRect/>
          <a:stretch>
            <a:fillRect/>
          </a:stretch>
        </p:blipFill>
        <p:spPr bwMode="auto">
          <a:xfrm>
            <a:off x="2424114" y="2052638"/>
            <a:ext cx="1189037" cy="1511300"/>
          </a:xfrm>
          <a:prstGeom prst="rect">
            <a:avLst/>
          </a:prstGeom>
          <a:noFill/>
          <a:ln w="9525">
            <a:noFill/>
            <a:miter lim="800000"/>
            <a:headEnd/>
            <a:tailEnd/>
          </a:ln>
        </p:spPr>
      </p:pic>
      <p:sp>
        <p:nvSpPr>
          <p:cNvPr id="18" name="AutoShape 9"/>
          <p:cNvSpPr>
            <a:spLocks/>
          </p:cNvSpPr>
          <p:nvPr/>
        </p:nvSpPr>
        <p:spPr bwMode="auto">
          <a:xfrm>
            <a:off x="4098925" y="2133600"/>
            <a:ext cx="958850" cy="400050"/>
          </a:xfrm>
          <a:prstGeom prst="borderCallout1">
            <a:avLst>
              <a:gd name="adj1" fmla="val 20218"/>
              <a:gd name="adj2" fmla="val 106699"/>
              <a:gd name="adj3" fmla="val 145588"/>
              <a:gd name="adj4" fmla="val 139963"/>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耗尽层</a:t>
            </a:r>
          </a:p>
        </p:txBody>
      </p:sp>
      <p:sp>
        <p:nvSpPr>
          <p:cNvPr id="19" name="AutoShape 9"/>
          <p:cNvSpPr>
            <a:spLocks/>
          </p:cNvSpPr>
          <p:nvPr/>
        </p:nvSpPr>
        <p:spPr bwMode="auto">
          <a:xfrm>
            <a:off x="4530726" y="3965575"/>
            <a:ext cx="701675" cy="400050"/>
          </a:xfrm>
          <a:prstGeom prst="borderCallout1">
            <a:avLst>
              <a:gd name="adj1" fmla="val 23727"/>
              <a:gd name="adj2" fmla="val 106565"/>
              <a:gd name="adj3" fmla="val -215060"/>
              <a:gd name="adj4" fmla="val 160551"/>
            </a:avLst>
          </a:prstGeom>
          <a:solidFill>
            <a:srgbClr val="00FFFF"/>
          </a:solidFill>
          <a:ln w="19050">
            <a:solidFill>
              <a:srgbClr val="FF0000"/>
            </a:solidFill>
            <a:miter lim="800000"/>
            <a:headEnd/>
            <a:tailEnd/>
          </a:ln>
        </p:spPr>
        <p:txBody>
          <a:bodyPr wrap="none">
            <a:spAutoFit/>
          </a:bodyPr>
          <a:lstStyle/>
          <a:p>
            <a:pPr algn="ctr" eaLnBrk="0" hangingPunct="0"/>
            <a:r>
              <a:rPr kumimoji="1" lang="zh-CN" altLang="en-US" sz="2000" b="1">
                <a:latin typeface="Times New Roman" pitchFamily="18" charset="0"/>
              </a:rPr>
              <a:t>沟道</a:t>
            </a:r>
          </a:p>
        </p:txBody>
      </p:sp>
      <p:sp>
        <p:nvSpPr>
          <p:cNvPr id="21" name="AutoShape 6"/>
          <p:cNvSpPr>
            <a:spLocks/>
          </p:cNvSpPr>
          <p:nvPr/>
        </p:nvSpPr>
        <p:spPr bwMode="auto">
          <a:xfrm>
            <a:off x="6592889" y="2046288"/>
            <a:ext cx="871537" cy="2462212"/>
          </a:xfrm>
          <a:prstGeom prst="borderCallout1">
            <a:avLst>
              <a:gd name="adj1" fmla="val 34255"/>
              <a:gd name="adj2" fmla="val 107278"/>
              <a:gd name="adj3" fmla="val 55630"/>
              <a:gd name="adj4" fmla="val 161644"/>
            </a:avLst>
          </a:prstGeom>
          <a:solidFill>
            <a:srgbClr val="00FFFF"/>
          </a:solidFill>
          <a:ln w="19050">
            <a:solidFill>
              <a:srgbClr val="FF0000"/>
            </a:solidFill>
            <a:miter lim="800000"/>
            <a:headEnd/>
            <a:tailEnd/>
          </a:ln>
        </p:spPr>
        <p:txBody>
          <a:bodyPr>
            <a:spAutoFit/>
          </a:bodyPr>
          <a:lstStyle/>
          <a:p>
            <a:pPr algn="ctr" eaLnBrk="0" hangingPunct="0">
              <a:lnSpc>
                <a:spcPct val="110000"/>
              </a:lnSpc>
            </a:pPr>
            <a:r>
              <a:rPr lang="zh-CN" altLang="en-US" sz="2000" b="1" i="1">
                <a:latin typeface="Times New Roman" pitchFamily="18" charset="0"/>
              </a:rPr>
              <a:t>　</a:t>
            </a:r>
            <a:r>
              <a:rPr lang="en-US" altLang="zh-CN" sz="2000" b="1" i="1">
                <a:latin typeface="Times New Roman" pitchFamily="18" charset="0"/>
              </a:rPr>
              <a:t>u</a:t>
            </a:r>
            <a:r>
              <a:rPr lang="en-US" altLang="zh-CN" sz="2000" b="1" baseline="-25000">
                <a:latin typeface="Times New Roman" pitchFamily="18" charset="0"/>
              </a:rPr>
              <a:t>GS</a:t>
            </a:r>
            <a:r>
              <a:rPr lang="zh-CN" altLang="en-US" sz="2000" b="1">
                <a:latin typeface="Times New Roman" pitchFamily="18" charset="0"/>
              </a:rPr>
              <a:t>负</a:t>
            </a:r>
            <a:r>
              <a:rPr lang="zh-CN" altLang="en-US" sz="2000" b="1"/>
              <a:t>到一定值时沟道才会夹断</a:t>
            </a:r>
          </a:p>
        </p:txBody>
      </p:sp>
      <p:sp>
        <p:nvSpPr>
          <p:cNvPr id="22" name="Text Box 3"/>
          <p:cNvSpPr txBox="1">
            <a:spLocks noChangeArrowheads="1"/>
          </p:cNvSpPr>
          <p:nvPr/>
        </p:nvSpPr>
        <p:spPr bwMode="auto">
          <a:xfrm>
            <a:off x="2424113" y="5013325"/>
            <a:ext cx="7924800" cy="769938"/>
          </a:xfrm>
          <a:prstGeom prst="rect">
            <a:avLst/>
          </a:prstGeom>
          <a:noFill/>
          <a:ln w="9525">
            <a:noFill/>
            <a:miter lim="800000"/>
            <a:headEnd/>
            <a:tailEnd/>
          </a:ln>
        </p:spPr>
        <p:txBody>
          <a:bodyPr>
            <a:spAutoFit/>
          </a:bodyPr>
          <a:lstStyle/>
          <a:p>
            <a:pPr eaLnBrk="0" hangingPunct="0">
              <a:lnSpc>
                <a:spcPct val="110000"/>
              </a:lnSpc>
            </a:pPr>
            <a:r>
              <a:rPr lang="en-US" altLang="zh-CN" sz="2000" b="1">
                <a:latin typeface="Times New Roman" pitchFamily="18" charset="0"/>
                <a:ea typeface="宋体" charset="-122"/>
                <a:cs typeface="Times New Roman" pitchFamily="18" charset="0"/>
              </a:rPr>
              <a:t>JFET</a:t>
            </a:r>
            <a:r>
              <a:rPr lang="zh-CN" altLang="en-US" sz="2000" b="1">
                <a:latin typeface="Times New Roman" pitchFamily="18" charset="0"/>
                <a:ea typeface="宋体" charset="-122"/>
                <a:cs typeface="Times New Roman" pitchFamily="18" charset="0"/>
              </a:rPr>
              <a:t>都是耗尽型的。</a:t>
            </a:r>
            <a:endParaRPr lang="en-US" altLang="zh-CN" sz="2000" b="1">
              <a:latin typeface="Times New Roman" pitchFamily="18" charset="0"/>
              <a:ea typeface="宋体" charset="-122"/>
              <a:cs typeface="Times New Roman" pitchFamily="18" charset="0"/>
            </a:endParaRPr>
          </a:p>
          <a:p>
            <a:pPr eaLnBrk="0" hangingPunct="0">
              <a:lnSpc>
                <a:spcPct val="110000"/>
              </a:lnSpc>
            </a:pPr>
            <a:r>
              <a:rPr lang="zh-CN" altLang="en-US" sz="2000" b="1">
                <a:latin typeface="Times New Roman" pitchFamily="18" charset="0"/>
                <a:ea typeface="宋体" charset="-122"/>
                <a:cs typeface="Times New Roman" pitchFamily="18" charset="0"/>
              </a:rPr>
              <a:t>与</a:t>
            </a:r>
            <a:r>
              <a:rPr lang="en-US" altLang="zh-CN" sz="2000" b="1">
                <a:latin typeface="Times New Roman" pitchFamily="18" charset="0"/>
                <a:ea typeface="宋体" charset="-122"/>
                <a:cs typeface="Times New Roman" pitchFamily="18" charset="0"/>
              </a:rPr>
              <a:t>MOS</a:t>
            </a:r>
            <a:r>
              <a:rPr lang="zh-CN" altLang="en-US" sz="2000" b="1">
                <a:latin typeface="Times New Roman" pitchFamily="18" charset="0"/>
                <a:ea typeface="宋体" charset="-122"/>
                <a:cs typeface="Times New Roman" pitchFamily="18" charset="0"/>
              </a:rPr>
              <a:t>管不同，结型管的</a:t>
            </a:r>
            <a:r>
              <a:rPr lang="en-US" altLang="zh-CN" sz="2000" b="1">
                <a:latin typeface="Times New Roman" pitchFamily="18" charset="0"/>
                <a:ea typeface="宋体" charset="-122"/>
                <a:cs typeface="Times New Roman" pitchFamily="18" charset="0"/>
              </a:rPr>
              <a:t>PN</a:t>
            </a:r>
            <a:r>
              <a:rPr lang="zh-CN" altLang="en-US" sz="2000" b="1">
                <a:latin typeface="Times New Roman" pitchFamily="18" charset="0"/>
                <a:ea typeface="宋体" charset="-122"/>
                <a:cs typeface="Times New Roman" pitchFamily="18" charset="0"/>
              </a:rPr>
              <a:t>结必须反偏，才能保证高的输入电阻。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741"/>
                            </p:stCondLst>
                            <p:childTnLst>
                              <p:par>
                                <p:cTn id="8" presetID="1" presetClass="entr" presetSubtype="0" fill="hold" nodeType="afterEffect">
                                  <p:stCondLst>
                                    <p:cond delay="500"/>
                                  </p:stCondLst>
                                  <p:childTnLst>
                                    <p:set>
                                      <p:cBhvr>
                                        <p:cTn id="9" dur="1" fill="hold">
                                          <p:stCondLst>
                                            <p:cond delay="0"/>
                                          </p:stCondLst>
                                        </p:cTn>
                                        <p:tgtEl>
                                          <p:spTgt spid="1679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67949"/>
                                        </p:tgtEl>
                                        <p:attrNameLst>
                                          <p:attrName>style.visibility</p:attrName>
                                        </p:attrNameLst>
                                      </p:cBhvr>
                                      <p:to>
                                        <p:strVal val="visible"/>
                                      </p:to>
                                    </p:set>
                                    <p:animEffect transition="in" filter="dissolve">
                                      <p:cBhvr>
                                        <p:cTn id="14" dur="500"/>
                                        <p:tgtEl>
                                          <p:spTgt spid="1679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7948"/>
                                        </p:tgtEl>
                                        <p:attrNameLst>
                                          <p:attrName>style.visibility</p:attrName>
                                        </p:attrNameLst>
                                      </p:cBhvr>
                                      <p:to>
                                        <p:strVal val="visible"/>
                                      </p:to>
                                    </p:set>
                                    <p:animEffect transition="in" filter="fade">
                                      <p:cBhvr>
                                        <p:cTn id="19" dur="500"/>
                                        <p:tgtEl>
                                          <p:spTgt spid="167948"/>
                                        </p:tgtEl>
                                      </p:cBhvr>
                                    </p:animEffect>
                                  </p:childTnLst>
                                  <p:subTnLst>
                                    <p:audio>
                                      <p:cMediaNode>
                                        <p:cTn display="0" masterRel="sameClick">
                                          <p:stCondLst>
                                            <p:cond evt="begin" delay="0">
                                              <p:tn val="17"/>
                                            </p:cond>
                                          </p:stCondLst>
                                          <p:endCondLst>
                                            <p:cond evt="onStopAudio" delay="0">
                                              <p:tgtEl>
                                                <p:sldTgt/>
                                              </p:tgtEl>
                                            </p:cond>
                                          </p:endCondLst>
                                        </p:cTn>
                                        <p:tgtEl>
                                          <p:sndTgt r:embed="rId3" name="camera.wav"/>
                                        </p:tgtEl>
                                      </p:cMediaNode>
                                    </p:audio>
                                  </p:sub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7953"/>
                                        </p:tgtEl>
                                        <p:attrNameLst>
                                          <p:attrName>style.visibility</p:attrName>
                                        </p:attrNameLst>
                                      </p:cBhvr>
                                      <p:to>
                                        <p:strVal val="visible"/>
                                      </p:to>
                                    </p:set>
                                    <p:animEffect transition="in" filter="dissolve">
                                      <p:cBhvr>
                                        <p:cTn id="32" dur="500"/>
                                        <p:tgtEl>
                                          <p:spTgt spid="1679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80"/>
                                  </p:iterate>
                                  <p:childTnLst>
                                    <p:set>
                                      <p:cBhvr>
                                        <p:cTn id="41"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lt">
                                    <p:tmAbs val="80"/>
                                  </p:iterate>
                                  <p:childTnLst>
                                    <p:set>
                                      <p:cBhvr>
                                        <p:cTn id="45"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4351077" y="2520767"/>
            <a:ext cx="2817813" cy="2622550"/>
          </a:xfrm>
          <a:prstGeom prst="rect">
            <a:avLst/>
          </a:prstGeom>
          <a:noFill/>
          <a:ln w="9525">
            <a:noFill/>
            <a:miter lim="800000"/>
            <a:headEnd/>
            <a:tailEnd/>
          </a:ln>
        </p:spPr>
      </p:pic>
      <p:sp>
        <p:nvSpPr>
          <p:cNvPr id="3" name="Text Box 10"/>
          <p:cNvSpPr txBox="1">
            <a:spLocks noChangeArrowheads="1"/>
          </p:cNvSpPr>
          <p:nvPr/>
        </p:nvSpPr>
        <p:spPr bwMode="auto">
          <a:xfrm>
            <a:off x="4695564" y="2773180"/>
            <a:ext cx="493712" cy="1476375"/>
          </a:xfrm>
          <a:prstGeom prst="rect">
            <a:avLst/>
          </a:prstGeom>
          <a:noFill/>
          <a:ln w="9525">
            <a:noFill/>
            <a:miter lim="800000"/>
            <a:headEnd/>
            <a:tailEnd/>
          </a:ln>
        </p:spPr>
        <p:txBody>
          <a:bodyPr>
            <a:spAutoFit/>
          </a:bodyPr>
          <a:lstStyle/>
          <a:p>
            <a:r>
              <a:rPr kumimoji="1" lang="zh-CN" altLang="en-US" b="1">
                <a:solidFill>
                  <a:srgbClr val="CC0066"/>
                </a:solidFill>
                <a:latin typeface="Times New Roman" pitchFamily="18" charset="0"/>
                <a:ea typeface="宋体" charset="-122"/>
              </a:rPr>
              <a:t>可变电阻区</a:t>
            </a:r>
          </a:p>
        </p:txBody>
      </p:sp>
      <p:sp>
        <p:nvSpPr>
          <p:cNvPr id="4" name="AutoShape 5"/>
          <p:cNvSpPr>
            <a:spLocks/>
          </p:cNvSpPr>
          <p:nvPr/>
        </p:nvSpPr>
        <p:spPr bwMode="auto">
          <a:xfrm>
            <a:off x="3550976" y="2954155"/>
            <a:ext cx="846138" cy="1755775"/>
          </a:xfrm>
          <a:prstGeom prst="borderCallout1">
            <a:avLst>
              <a:gd name="adj1" fmla="val 11537"/>
              <a:gd name="adj2" fmla="val 105264"/>
              <a:gd name="adj3" fmla="val 30616"/>
              <a:gd name="adj4" fmla="val 144977"/>
            </a:avLst>
          </a:prstGeom>
          <a:solidFill>
            <a:srgbClr val="FFFFCC"/>
          </a:solidFill>
          <a:ln w="19050">
            <a:solidFill>
              <a:srgbClr val="FF0000"/>
            </a:solidFill>
            <a:miter lim="800000"/>
            <a:headEnd/>
            <a:tailEnd/>
          </a:ln>
        </p:spPr>
        <p:txBody>
          <a:bodyPr>
            <a:spAutoFit/>
          </a:bodyPr>
          <a:lstStyle/>
          <a:p>
            <a:pPr algn="ctr" eaLnBrk="0" hangingPunct="0"/>
            <a:r>
              <a:rPr lang="en-US" altLang="zh-CN" b="1">
                <a:latin typeface="Times New Roman" pitchFamily="18" charset="0"/>
                <a:ea typeface="宋体" charset="-122"/>
                <a:cs typeface="Times New Roman" pitchFamily="18" charset="0"/>
              </a:rPr>
              <a:t>g-s</a:t>
            </a:r>
            <a:r>
              <a:rPr lang="zh-CN" altLang="en-US" b="1">
                <a:latin typeface="Times New Roman" pitchFamily="18" charset="0"/>
                <a:ea typeface="宋体" charset="-122"/>
                <a:cs typeface="Times New Roman" pitchFamily="18" charset="0"/>
              </a:rPr>
              <a:t>的电压控制</a:t>
            </a:r>
            <a:r>
              <a:rPr lang="en-US" altLang="zh-CN" b="1">
                <a:latin typeface="Times New Roman" pitchFamily="18" charset="0"/>
                <a:ea typeface="宋体" charset="-122"/>
                <a:cs typeface="Times New Roman" pitchFamily="18" charset="0"/>
              </a:rPr>
              <a:t>d-s</a:t>
            </a:r>
            <a:r>
              <a:rPr lang="zh-CN" altLang="en-US" b="1">
                <a:latin typeface="Times New Roman" pitchFamily="18" charset="0"/>
                <a:ea typeface="宋体" charset="-122"/>
                <a:cs typeface="Times New Roman" pitchFamily="18" charset="0"/>
              </a:rPr>
              <a:t>的等效电阻</a:t>
            </a:r>
          </a:p>
        </p:txBody>
      </p:sp>
      <p:sp>
        <p:nvSpPr>
          <p:cNvPr id="5" name="Text Box 11"/>
          <p:cNvSpPr txBox="1">
            <a:spLocks noChangeArrowheads="1"/>
          </p:cNvSpPr>
          <p:nvPr/>
        </p:nvSpPr>
        <p:spPr bwMode="auto">
          <a:xfrm>
            <a:off x="5873490" y="3365317"/>
            <a:ext cx="466725" cy="938212"/>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恒流区</a:t>
            </a:r>
          </a:p>
        </p:txBody>
      </p:sp>
      <p:grpSp>
        <p:nvGrpSpPr>
          <p:cNvPr id="6" name="组合 5"/>
          <p:cNvGrpSpPr>
            <a:grpSpLocks/>
          </p:cNvGrpSpPr>
          <p:nvPr/>
        </p:nvGrpSpPr>
        <p:grpSpPr bwMode="auto">
          <a:xfrm>
            <a:off x="4522526" y="4909955"/>
            <a:ext cx="2178050" cy="404813"/>
            <a:chOff x="1026000" y="5695200"/>
            <a:chExt cx="2177848" cy="404769"/>
          </a:xfrm>
        </p:grpSpPr>
        <p:sp>
          <p:nvSpPr>
            <p:cNvPr id="7" name="Text Box 14"/>
            <p:cNvSpPr txBox="1">
              <a:spLocks noChangeArrowheads="1"/>
            </p:cNvSpPr>
            <p:nvPr/>
          </p:nvSpPr>
          <p:spPr bwMode="auto">
            <a:xfrm>
              <a:off x="1146448" y="5733256"/>
              <a:ext cx="2057400" cy="3667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夹断区（截止区）</a:t>
              </a:r>
            </a:p>
          </p:txBody>
        </p:sp>
        <p:cxnSp>
          <p:nvCxnSpPr>
            <p:cNvPr id="8" name="直接连接符 7"/>
            <p:cNvCxnSpPr/>
            <p:nvPr/>
          </p:nvCxnSpPr>
          <p:spPr>
            <a:xfrm>
              <a:off x="1026000" y="5695200"/>
              <a:ext cx="2141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6665651" y="2752542"/>
            <a:ext cx="636588" cy="2163762"/>
            <a:chOff x="3168000" y="3913197"/>
            <a:chExt cx="637064" cy="2163636"/>
          </a:xfrm>
        </p:grpSpPr>
        <p:cxnSp>
          <p:nvCxnSpPr>
            <p:cNvPr id="10" name="直接连接符 9"/>
            <p:cNvCxnSpPr/>
            <p:nvPr/>
          </p:nvCxnSpPr>
          <p:spPr>
            <a:xfrm flipV="1">
              <a:off x="3168000" y="3913197"/>
              <a:ext cx="306617" cy="216363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 Box 13"/>
            <p:cNvSpPr txBox="1">
              <a:spLocks noChangeArrowheads="1"/>
            </p:cNvSpPr>
            <p:nvPr/>
          </p:nvSpPr>
          <p:spPr bwMode="auto">
            <a:xfrm>
              <a:off x="3347864" y="4521184"/>
              <a:ext cx="457200" cy="11922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击</a:t>
              </a:r>
            </a:p>
            <a:p>
              <a:pPr>
                <a:spcBef>
                  <a:spcPct val="50000"/>
                </a:spcBef>
              </a:pPr>
              <a:r>
                <a:rPr kumimoji="1" lang="zh-CN" altLang="en-US" b="1">
                  <a:solidFill>
                    <a:srgbClr val="CC0066"/>
                  </a:solidFill>
                  <a:latin typeface="Times New Roman" pitchFamily="18" charset="0"/>
                  <a:ea typeface="宋体" charset="-122"/>
                </a:rPr>
                <a:t>穿</a:t>
              </a:r>
            </a:p>
            <a:p>
              <a:pPr>
                <a:spcBef>
                  <a:spcPct val="50000"/>
                </a:spcBef>
              </a:pPr>
              <a:r>
                <a:rPr kumimoji="1" lang="zh-CN" altLang="en-US" b="1">
                  <a:solidFill>
                    <a:srgbClr val="CC0066"/>
                  </a:solidFill>
                  <a:latin typeface="Times New Roman" pitchFamily="18" charset="0"/>
                  <a:ea typeface="宋体" charset="-122"/>
                </a:rPr>
                <a:t>区</a:t>
              </a:r>
            </a:p>
          </p:txBody>
        </p:sp>
      </p:grpSp>
      <p:grpSp>
        <p:nvGrpSpPr>
          <p:cNvPr id="12" name="组合 11"/>
          <p:cNvGrpSpPr>
            <a:grpSpLocks/>
          </p:cNvGrpSpPr>
          <p:nvPr/>
        </p:nvGrpSpPr>
        <p:grpSpPr bwMode="auto">
          <a:xfrm>
            <a:off x="6789477" y="4473107"/>
            <a:ext cx="1231910" cy="374974"/>
            <a:chOff x="3292868" y="5270572"/>
            <a:chExt cx="1232490" cy="375122"/>
          </a:xfrm>
        </p:grpSpPr>
        <p:sp>
          <p:nvSpPr>
            <p:cNvPr id="13" name="文本框 1"/>
            <p:cNvSpPr txBox="1">
              <a:spLocks noChangeArrowheads="1"/>
            </p:cNvSpPr>
            <p:nvPr/>
          </p:nvSpPr>
          <p:spPr bwMode="auto">
            <a:xfrm>
              <a:off x="3618915" y="5270572"/>
              <a:ext cx="906443" cy="375122"/>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dirty="0" err="1" smtClean="0">
                  <a:latin typeface="Times New Roman" pitchFamily="18" charset="0"/>
                  <a:ea typeface="楷体_GB2312" pitchFamily="49" charset="-122"/>
                  <a:cs typeface="Times New Roman" pitchFamily="18" charset="0"/>
                </a:rPr>
                <a:t>u</a:t>
              </a:r>
              <a:r>
                <a:rPr lang="en-US" altLang="zh-CN" b="1" baseline="-25000" dirty="0" err="1" smtClean="0">
                  <a:latin typeface="Times New Roman" pitchFamily="18" charset="0"/>
                  <a:ea typeface="楷体_GB2312" pitchFamily="49" charset="-122"/>
                  <a:cs typeface="Times New Roman" pitchFamily="18" charset="0"/>
                </a:rPr>
                <a:t>GS</a:t>
              </a:r>
              <a:r>
                <a:rPr lang="en-US" altLang="zh-CN" b="1" dirty="0" smtClean="0">
                  <a:latin typeface="Times New Roman" pitchFamily="18" charset="0"/>
                  <a:ea typeface="楷体_GB2312" pitchFamily="49" charset="-122"/>
                  <a:cs typeface="Times New Roman" pitchFamily="18" charset="0"/>
                </a:rPr>
                <a:t>=</a:t>
              </a:r>
              <a:r>
                <a:rPr lang="en-US" altLang="zh-CN" b="1" i="1" dirty="0" smtClean="0">
                  <a:latin typeface="Times New Roman" pitchFamily="18" charset="0"/>
                  <a:ea typeface="楷体_GB2312" pitchFamily="49" charset="-122"/>
                  <a:cs typeface="Times New Roman" pitchFamily="18" charset="0"/>
                </a:rPr>
                <a:t>V</a:t>
              </a:r>
              <a:r>
                <a:rPr lang="en-US" altLang="zh-CN" b="1" baseline="-25000" dirty="0" smtClean="0">
                  <a:latin typeface="Times New Roman" pitchFamily="18" charset="0"/>
                  <a:ea typeface="楷体_GB2312" pitchFamily="49" charset="-122"/>
                  <a:cs typeface="Times New Roman" pitchFamily="18" charset="0"/>
                </a:rPr>
                <a:t>T</a:t>
              </a:r>
              <a:endParaRPr lang="zh-CN" altLang="en-US" b="1" dirty="0">
                <a:latin typeface="Times New Roman" pitchFamily="18" charset="0"/>
                <a:ea typeface="楷体_GB2312" pitchFamily="49" charset="-122"/>
                <a:cs typeface="Times New Roman" pitchFamily="18" charset="0"/>
              </a:endParaRPr>
            </a:p>
          </p:txBody>
        </p:sp>
        <p:cxnSp>
          <p:nvCxnSpPr>
            <p:cNvPr id="14" name="直接连接符 13"/>
            <p:cNvCxnSpPr/>
            <p:nvPr/>
          </p:nvCxnSpPr>
          <p:spPr>
            <a:xfrm flipV="1">
              <a:off x="3292868" y="5481878"/>
              <a:ext cx="306532" cy="130226"/>
            </a:xfrm>
            <a:prstGeom prst="line">
              <a:avLst/>
            </a:prstGeom>
            <a:ln w="158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5" name="AutoShape 5"/>
          <p:cNvSpPr>
            <a:spLocks/>
          </p:cNvSpPr>
          <p:nvPr/>
        </p:nvSpPr>
        <p:spPr bwMode="auto">
          <a:xfrm>
            <a:off x="7302239" y="2992254"/>
            <a:ext cx="755650" cy="1200150"/>
          </a:xfrm>
          <a:prstGeom prst="borderCallout1">
            <a:avLst>
              <a:gd name="adj1" fmla="val 10074"/>
              <a:gd name="adj2" fmla="val -11037"/>
              <a:gd name="adj3" fmla="val 39407"/>
              <a:gd name="adj4" fmla="val -143444"/>
            </a:avLst>
          </a:prstGeom>
          <a:solidFill>
            <a:srgbClr val="FFFFCC"/>
          </a:solidFill>
          <a:ln w="19050">
            <a:solidFill>
              <a:srgbClr val="FF0000"/>
            </a:solidFill>
            <a:miter lim="800000"/>
            <a:headEnd/>
            <a:tailEnd/>
          </a:ln>
        </p:spPr>
        <p:txBody>
          <a:bodyPr/>
          <a:lstStyle/>
          <a:p>
            <a:pPr algn="ctr" eaLnBrk="0" hangingPunct="0"/>
            <a:r>
              <a:rPr lang="en-US" altLang="zh-CN" b="1" i="1">
                <a:latin typeface="Times New Roman" pitchFamily="18" charset="0"/>
                <a:ea typeface="宋体" charset="-122"/>
                <a:cs typeface="Times New Roman" pitchFamily="18" charset="0"/>
              </a:rPr>
              <a:t>i</a:t>
            </a:r>
            <a:r>
              <a:rPr lang="en-US" altLang="zh-CN" b="1" baseline="-25000">
                <a:latin typeface="Times New Roman" pitchFamily="18" charset="0"/>
                <a:ea typeface="宋体" charset="-122"/>
                <a:cs typeface="Times New Roman" pitchFamily="18" charset="0"/>
              </a:rPr>
              <a:t>D</a:t>
            </a:r>
            <a:r>
              <a:rPr lang="zh-CN" altLang="en-US" b="1">
                <a:latin typeface="Times New Roman" pitchFamily="18" charset="0"/>
                <a:ea typeface="宋体" charset="-122"/>
                <a:cs typeface="Times New Roman" pitchFamily="18" charset="0"/>
              </a:rPr>
              <a:t>几乎仅决定于</a:t>
            </a:r>
            <a:r>
              <a:rPr lang="en-US" altLang="zh-CN" b="1" i="1">
                <a:latin typeface="Times New Roman" pitchFamily="18" charset="0"/>
                <a:ea typeface="宋体" charset="-122"/>
                <a:cs typeface="Times New Roman" pitchFamily="18" charset="0"/>
              </a:rPr>
              <a:t>u</a:t>
            </a:r>
            <a:r>
              <a:rPr lang="en-US" altLang="zh-CN" b="1" baseline="-25000">
                <a:latin typeface="Times New Roman" pitchFamily="18" charset="0"/>
                <a:ea typeface="宋体" charset="-122"/>
                <a:cs typeface="Times New Roman" pitchFamily="18" charset="0"/>
              </a:rPr>
              <a:t>GS</a:t>
            </a:r>
            <a:endParaRPr kumimoji="1" lang="en-US" altLang="zh-CN">
              <a:latin typeface="Times New Roman" pitchFamily="18" charset="0"/>
              <a:ea typeface="宋体" charset="-122"/>
              <a:cs typeface="Times New Roman" pitchFamily="18" charset="0"/>
            </a:endParaRPr>
          </a:p>
        </p:txBody>
      </p:sp>
      <p:grpSp>
        <p:nvGrpSpPr>
          <p:cNvPr id="16" name="组合 15"/>
          <p:cNvGrpSpPr>
            <a:grpSpLocks/>
          </p:cNvGrpSpPr>
          <p:nvPr/>
        </p:nvGrpSpPr>
        <p:grpSpPr bwMode="auto">
          <a:xfrm>
            <a:off x="4522527" y="2161992"/>
            <a:ext cx="2630709" cy="2754312"/>
            <a:chOff x="1026000" y="3322729"/>
            <a:chExt cx="2630898" cy="2754103"/>
          </a:xfrm>
        </p:grpSpPr>
        <p:sp>
          <p:nvSpPr>
            <p:cNvPr id="17" name="任意多边形 16"/>
            <p:cNvSpPr/>
            <p:nvPr/>
          </p:nvSpPr>
          <p:spPr>
            <a:xfrm>
              <a:off x="1026000" y="3913234"/>
              <a:ext cx="936692" cy="2163598"/>
            </a:xfrm>
            <a:custGeom>
              <a:avLst/>
              <a:gdLst>
                <a:gd name="connsiteX0" fmla="*/ 0 w 4312920"/>
                <a:gd name="connsiteY0" fmla="*/ 5181600 h 5181600"/>
                <a:gd name="connsiteX1" fmla="*/ 716280 w 4312920"/>
                <a:gd name="connsiteY1" fmla="*/ 5044440 h 5181600"/>
                <a:gd name="connsiteX2" fmla="*/ 1432560 w 4312920"/>
                <a:gd name="connsiteY2" fmla="*/ 4602480 h 5181600"/>
                <a:gd name="connsiteX3" fmla="*/ 2164080 w 4312920"/>
                <a:gd name="connsiteY3" fmla="*/ 3886200 h 5181600"/>
                <a:gd name="connsiteX4" fmla="*/ 2880360 w 4312920"/>
                <a:gd name="connsiteY4" fmla="*/ 2880360 h 5181600"/>
                <a:gd name="connsiteX5" fmla="*/ 3596640 w 4312920"/>
                <a:gd name="connsiteY5" fmla="*/ 1584960 h 5181600"/>
                <a:gd name="connsiteX6" fmla="*/ 4312920 w 4312920"/>
                <a:gd name="connsiteY6" fmla="*/ 0 h 51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920" h="5181600">
                  <a:moveTo>
                    <a:pt x="0" y="5181600"/>
                  </a:moveTo>
                  <a:cubicBezTo>
                    <a:pt x="238760" y="5161280"/>
                    <a:pt x="477520" y="5140960"/>
                    <a:pt x="716280" y="5044440"/>
                  </a:cubicBezTo>
                  <a:cubicBezTo>
                    <a:pt x="955040" y="4947920"/>
                    <a:pt x="1191260" y="4795520"/>
                    <a:pt x="1432560" y="4602480"/>
                  </a:cubicBezTo>
                  <a:cubicBezTo>
                    <a:pt x="1673860" y="4409440"/>
                    <a:pt x="1922780" y="4173220"/>
                    <a:pt x="2164080" y="3886200"/>
                  </a:cubicBezTo>
                  <a:cubicBezTo>
                    <a:pt x="2405380" y="3599180"/>
                    <a:pt x="2641600" y="3263900"/>
                    <a:pt x="2880360" y="2880360"/>
                  </a:cubicBezTo>
                  <a:cubicBezTo>
                    <a:pt x="3119120" y="2496820"/>
                    <a:pt x="3357880" y="2065020"/>
                    <a:pt x="3596640" y="1584960"/>
                  </a:cubicBezTo>
                  <a:cubicBezTo>
                    <a:pt x="3835400" y="1104900"/>
                    <a:pt x="4074160" y="552450"/>
                    <a:pt x="4312920" y="0"/>
                  </a:cubicBezTo>
                </a:path>
              </a:pathLst>
            </a:cu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sp>
          <p:nvSpPr>
            <p:cNvPr id="18" name="AutoShape 9"/>
            <p:cNvSpPr>
              <a:spLocks/>
            </p:cNvSpPr>
            <p:nvPr/>
          </p:nvSpPr>
          <p:spPr bwMode="auto">
            <a:xfrm>
              <a:off x="2234611" y="3322729"/>
              <a:ext cx="1422287" cy="646282"/>
            </a:xfrm>
            <a:prstGeom prst="borderCallout1">
              <a:avLst>
                <a:gd name="adj1" fmla="val 62014"/>
                <a:gd name="adj2" fmla="val -898"/>
                <a:gd name="adj3" fmla="val 94856"/>
                <a:gd name="adj4" fmla="val -19565"/>
              </a:avLst>
            </a:prstGeom>
            <a:solidFill>
              <a:srgbClr val="FFFFCC"/>
            </a:solidFill>
            <a:ln w="19050">
              <a:solidFill>
                <a:srgbClr val="FF0000"/>
              </a:solidFill>
              <a:miter lim="800000"/>
              <a:headEnd/>
              <a:tailEnd/>
            </a:ln>
          </p:spPr>
          <p:txBody>
            <a:bodyPr wrap="none">
              <a:spAutoFit/>
            </a:bodyPr>
            <a:lstStyle/>
            <a:p>
              <a:pPr algn="ctr" eaLnBrk="0" hangingPunct="0"/>
              <a:r>
                <a:rPr kumimoji="1" lang="zh-CN" altLang="en-US" b="1" dirty="0">
                  <a:latin typeface="Times New Roman" pitchFamily="18" charset="0"/>
                  <a:ea typeface="宋体" charset="-122"/>
                  <a:cs typeface="Times New Roman" pitchFamily="18" charset="0"/>
                </a:rPr>
                <a:t>预夹断轨迹</a:t>
              </a:r>
              <a:endParaRPr kumimoji="1" lang="en-US" altLang="zh-CN" b="1" dirty="0">
                <a:latin typeface="Times New Roman" pitchFamily="18" charset="0"/>
                <a:ea typeface="宋体" charset="-122"/>
                <a:cs typeface="Times New Roman" pitchFamily="18" charset="0"/>
              </a:endParaRPr>
            </a:p>
            <a:p>
              <a:pPr algn="ctr" eaLnBrk="0" hangingPunct="0"/>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i="1" dirty="0">
                  <a:latin typeface="Times New Roman" pitchFamily="18" charset="0"/>
                  <a:ea typeface="宋体" charset="-122"/>
                </a:rPr>
                <a:t>V</a:t>
              </a:r>
              <a:r>
                <a:rPr kumimoji="1" lang="en-US" altLang="zh-CN" b="1" baseline="-25000" dirty="0">
                  <a:latin typeface="Times New Roman" pitchFamily="18" charset="0"/>
                  <a:ea typeface="宋体" charset="-122"/>
                </a:rPr>
                <a:t>T</a:t>
              </a:r>
              <a:endParaRPr kumimoji="1" lang="zh-CN" altLang="en-US" b="1" dirty="0">
                <a:latin typeface="Times New Roman" pitchFamily="18" charset="0"/>
                <a:ea typeface="宋体" charset="-122"/>
                <a:cs typeface="Times New Roman" pitchFamily="18" charset="0"/>
              </a:endParaRPr>
            </a:p>
          </p:txBody>
        </p:sp>
      </p:grpSp>
      <p:sp>
        <p:nvSpPr>
          <p:cNvPr id="19" name="Line 4"/>
          <p:cNvSpPr>
            <a:spLocks noChangeShapeType="1"/>
          </p:cNvSpPr>
          <p:nvPr/>
        </p:nvSpPr>
        <p:spPr bwMode="auto">
          <a:xfrm flipV="1">
            <a:off x="5760776" y="2893830"/>
            <a:ext cx="0" cy="2016125"/>
          </a:xfrm>
          <a:prstGeom prst="line">
            <a:avLst/>
          </a:prstGeom>
          <a:noFill/>
          <a:ln w="15875">
            <a:solidFill>
              <a:srgbClr val="FF0000"/>
            </a:solidFill>
            <a:prstDash val="dash"/>
            <a:round/>
            <a:headEnd/>
            <a:tailEnd/>
          </a:ln>
        </p:spPr>
        <p:txBody>
          <a:bodyPr/>
          <a:lstStyle/>
          <a:p>
            <a:endParaRPr lang="zh-CN" altLang="en-US"/>
          </a:p>
        </p:txBody>
      </p:sp>
      <p:grpSp>
        <p:nvGrpSpPr>
          <p:cNvPr id="20" name="组合 19"/>
          <p:cNvGrpSpPr>
            <a:grpSpLocks/>
          </p:cNvGrpSpPr>
          <p:nvPr/>
        </p:nvGrpSpPr>
        <p:grpSpPr bwMode="auto">
          <a:xfrm>
            <a:off x="5292464" y="3708217"/>
            <a:ext cx="508000" cy="381000"/>
            <a:chOff x="1795275" y="4869160"/>
            <a:chExt cx="508473" cy="381398"/>
          </a:xfrm>
        </p:grpSpPr>
        <p:sp>
          <p:nvSpPr>
            <p:cNvPr id="21" name="Line 4"/>
            <p:cNvSpPr>
              <a:spLocks noChangeShapeType="1"/>
            </p:cNvSpPr>
            <p:nvPr/>
          </p:nvSpPr>
          <p:spPr bwMode="auto">
            <a:xfrm flipV="1">
              <a:off x="2263152" y="4915758"/>
              <a:ext cx="0" cy="334800"/>
            </a:xfrm>
            <a:prstGeom prst="line">
              <a:avLst/>
            </a:prstGeom>
            <a:noFill/>
            <a:ln w="15875">
              <a:solidFill>
                <a:srgbClr val="FF0000"/>
              </a:solidFill>
              <a:round/>
              <a:headEnd type="arrow" w="sm" len="med"/>
              <a:tailEnd type="arrow" w="sm" len="med"/>
            </a:ln>
          </p:spPr>
          <p:txBody>
            <a:bodyPr/>
            <a:lstStyle/>
            <a:p>
              <a:endParaRPr lang="zh-CN" altLang="en-US"/>
            </a:p>
          </p:txBody>
        </p:sp>
        <p:sp>
          <p:nvSpPr>
            <p:cNvPr id="22" name="Text Box 28"/>
            <p:cNvSpPr txBox="1">
              <a:spLocks noChangeArrowheads="1"/>
            </p:cNvSpPr>
            <p:nvPr/>
          </p:nvSpPr>
          <p:spPr bwMode="auto">
            <a:xfrm>
              <a:off x="1795275" y="4869160"/>
              <a:ext cx="508473" cy="369332"/>
            </a:xfrm>
            <a:prstGeom prst="rect">
              <a:avLst/>
            </a:prstGeom>
            <a:noFill/>
            <a:ln w="9525">
              <a:noFill/>
              <a:miter lim="800000"/>
              <a:headEnd/>
              <a:tailEnd/>
            </a:ln>
          </p:spPr>
          <p:txBody>
            <a:bodyPr wrap="none">
              <a:spAutoFit/>
            </a:bodyPr>
            <a:lstStyle/>
            <a:p>
              <a:pPr algn="r">
                <a:spcBef>
                  <a:spcPct val="50000"/>
                </a:spcBef>
              </a:pPr>
              <a:r>
                <a:rPr kumimoji="1" lang="en-US" altLang="zh-CN">
                  <a:latin typeface="Times New Roman" pitchFamily="18" charset="0"/>
                  <a:ea typeface="宋体" charset="-122"/>
                  <a:cs typeface="Times New Roman" pitchFamily="18" charset="0"/>
                </a:rPr>
                <a:t>Δ</a:t>
              </a:r>
              <a:r>
                <a:rPr kumimoji="1" lang="en-US" altLang="zh-CN" i="1">
                  <a:latin typeface="Times New Roman" pitchFamily="18" charset="0"/>
                  <a:ea typeface="宋体" charset="-122"/>
                  <a:cs typeface="Times New Roman" pitchFamily="18" charset="0"/>
                </a:rPr>
                <a:t>i</a:t>
              </a:r>
              <a:r>
                <a:rPr kumimoji="1" lang="en-US" altLang="zh-CN" baseline="-25000">
                  <a:latin typeface="Times New Roman" pitchFamily="18" charset="0"/>
                  <a:ea typeface="宋体" charset="-122"/>
                  <a:cs typeface="Times New Roman" pitchFamily="18" charset="0"/>
                </a:rPr>
                <a:t>D</a:t>
              </a:r>
              <a:endParaRPr kumimoji="1" lang="en-US" altLang="zh-CN">
                <a:latin typeface="Times New Roman" pitchFamily="18" charset="0"/>
                <a:ea typeface="宋体" charset="-122"/>
                <a:cs typeface="Times New Roman" pitchFamily="18" charset="0"/>
              </a:endParaRPr>
            </a:p>
          </p:txBody>
        </p:sp>
      </p:grpSp>
      <mc:AlternateContent xmlns:mc="http://schemas.openxmlformats.org/markup-compatibility/2006">
        <mc:Choice xmlns:a14="http://schemas.microsoft.com/office/drawing/2010/main" Requires="a14">
          <p:sp>
            <p:nvSpPr>
              <p:cNvPr id="23" name="文本框 22"/>
              <p:cNvSpPr txBox="1"/>
              <p:nvPr/>
            </p:nvSpPr>
            <p:spPr>
              <a:xfrm>
                <a:off x="8275266" y="3088318"/>
                <a:ext cx="18600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𝐺𝑆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8275266" y="3088318"/>
                <a:ext cx="1860060"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1458065" y="2161992"/>
                <a:ext cx="2844881" cy="430374"/>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𝐺𝑆</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𝑇</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𝐷𝑆</m:t>
                        </m:r>
                      </m:sub>
                    </m:sSub>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𝐷𝑆</m:t>
                                </m:r>
                              </m:sub>
                            </m:sSub>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a14:m>
                <a:r>
                  <a:rPr lang="en-US" altLang="zh-CN" dirty="0" smtClean="0"/>
                  <a:t>]</a:t>
                </a:r>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a:xfrm>
                <a:off x="1458065" y="2161992"/>
                <a:ext cx="2844881" cy="430374"/>
              </a:xfrm>
              <a:prstGeom prst="rect">
                <a:avLst/>
              </a:prstGeom>
              <a:blipFill>
                <a:blip r:embed="rId4"/>
                <a:stretch>
                  <a:fillRect r="-4283" b="-18571"/>
                </a:stretch>
              </a:blipFill>
            </p:spPr>
            <p:txBody>
              <a:bodyPr/>
              <a:lstStyle/>
              <a:p>
                <a:r>
                  <a:rPr lang="zh-CN" altLang="en-US">
                    <a:noFill/>
                  </a:rPr>
                  <a:t> </a:t>
                </a:r>
              </a:p>
            </p:txBody>
          </p:sp>
        </mc:Fallback>
      </mc:AlternateContent>
      <p:sp>
        <p:nvSpPr>
          <p:cNvPr id="25" name="Text Box 7"/>
          <p:cNvSpPr txBox="1">
            <a:spLocks noChangeArrowheads="1"/>
          </p:cNvSpPr>
          <p:nvPr/>
        </p:nvSpPr>
        <p:spPr bwMode="auto">
          <a:xfrm>
            <a:off x="8231496" y="2270004"/>
            <a:ext cx="2509020" cy="646331"/>
          </a:xfrm>
          <a:prstGeom prst="rect">
            <a:avLst/>
          </a:prstGeom>
          <a:solidFill>
            <a:srgbClr val="FFFFCC"/>
          </a:solidFill>
          <a:ln w="19050">
            <a:solidFill>
              <a:srgbClr val="FF0000"/>
            </a:solidFill>
            <a:miter lim="800000"/>
            <a:headEnd/>
            <a:tailEnd/>
          </a:ln>
        </p:spPr>
        <p:txBody>
          <a:bodyPr wrap="none">
            <a:spAutoFit/>
          </a:bodyPr>
          <a:lstStyle/>
          <a:p>
            <a:r>
              <a:rPr kumimoji="1" lang="zh-CN" altLang="en-US" b="1" dirty="0">
                <a:latin typeface="Times New Roman" pitchFamily="18" charset="0"/>
                <a:ea typeface="宋体" charset="-122"/>
              </a:rPr>
              <a:t>场效应管工作在恒流区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zh-CN" altLang="en-US" b="1" dirty="0" smtClean="0">
                <a:latin typeface="Times New Roman" pitchFamily="18" charset="0"/>
                <a:ea typeface="宋体" charset="-122"/>
                <a:sym typeface="Symbol" panose="05050102010706020507" pitchFamily="18" charset="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r>
              <a:rPr kumimoji="1" lang="zh-CN" altLang="en-US" b="1" dirty="0" smtClean="0">
                <a:latin typeface="Times New Roman" pitchFamily="18" charset="0"/>
                <a:ea typeface="宋体" charset="-122"/>
              </a:rPr>
              <a:t>且</a:t>
            </a:r>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&gt;</a:t>
            </a:r>
            <a:r>
              <a:rPr kumimoji="1" lang="en-US" altLang="zh-CN" b="1" i="1" dirty="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p:sp>
        <p:nvSpPr>
          <p:cNvPr id="26" name="Text Box 7"/>
          <p:cNvSpPr txBox="1">
            <a:spLocks noChangeArrowheads="1"/>
          </p:cNvSpPr>
          <p:nvPr/>
        </p:nvSpPr>
        <p:spPr bwMode="auto">
          <a:xfrm>
            <a:off x="1381983" y="1376772"/>
            <a:ext cx="3526111" cy="646331"/>
          </a:xfrm>
          <a:prstGeom prst="rect">
            <a:avLst/>
          </a:prstGeom>
          <a:solidFill>
            <a:srgbClr val="FFFFCC"/>
          </a:solidFill>
          <a:ln w="19050">
            <a:solidFill>
              <a:srgbClr val="FF0000"/>
            </a:solidFill>
            <a:miter lim="800000"/>
            <a:headEnd/>
            <a:tailEnd/>
          </a:ln>
        </p:spPr>
        <p:txBody>
          <a:bodyPr wrap="square">
            <a:spAutoFit/>
          </a:bodyPr>
          <a:lstStyle/>
          <a:p>
            <a:r>
              <a:rPr kumimoji="1" lang="zh-CN" altLang="en-US" b="1" dirty="0">
                <a:latin typeface="Times New Roman" pitchFamily="18" charset="0"/>
                <a:ea typeface="宋体" charset="-122"/>
              </a:rPr>
              <a:t>场效应管工作</a:t>
            </a:r>
            <a:r>
              <a:rPr kumimoji="1" lang="zh-CN" altLang="en-US" b="1" dirty="0" smtClean="0">
                <a:latin typeface="Times New Roman" pitchFamily="18" charset="0"/>
                <a:ea typeface="宋体" charset="-122"/>
              </a:rPr>
              <a:t>在可变电阻区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zh-CN" altLang="en-US" b="1" dirty="0">
                <a:latin typeface="Times New Roman" pitchFamily="18" charset="0"/>
                <a:ea typeface="宋体" charset="-122"/>
                <a:sym typeface="Symbol" panose="05050102010706020507" pitchFamily="18" charset="2"/>
              </a:rPr>
              <a:t>  </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r>
              <a:rPr kumimoji="1" lang="zh-CN" altLang="en-US" b="1" dirty="0" smtClean="0">
                <a:latin typeface="Times New Roman" pitchFamily="18" charset="0"/>
                <a:ea typeface="宋体" charset="-122"/>
              </a:rPr>
              <a:t>且</a:t>
            </a:r>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DS</a:t>
            </a:r>
            <a:r>
              <a:rPr kumimoji="1" lang="en-US" altLang="zh-CN" b="1" dirty="0" smtClean="0">
                <a:latin typeface="Times New Roman" pitchFamily="18" charset="0"/>
                <a:ea typeface="宋体" charset="-122"/>
              </a:rPr>
              <a:t>&lt;</a:t>
            </a:r>
            <a:r>
              <a:rPr kumimoji="1" lang="en-US" altLang="zh-CN" b="1" i="1" dirty="0" smtClean="0">
                <a:latin typeface="Times New Roman" pitchFamily="18" charset="0"/>
                <a:ea typeface="宋体" charset="-122"/>
              </a:rPr>
              <a:t> </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en-US" altLang="zh-CN" b="1" dirty="0">
                <a:latin typeface="Times New Roman" pitchFamily="18" charset="0"/>
                <a:ea typeface="宋体" charset="-122"/>
              </a:rPr>
              <a:t> </a:t>
            </a:r>
            <a:r>
              <a:rPr kumimoji="1" lang="en-US" altLang="zh-CN" b="1" dirty="0" smtClean="0">
                <a:latin typeface="Times New Roman" pitchFamily="18" charset="0"/>
                <a:ea typeface="宋体" charset="-122"/>
              </a:rPr>
              <a: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6144933" y="5640981"/>
                <a:ext cx="700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r>
                        <a:rPr lang="en-US" altLang="zh-CN" i="1">
                          <a:latin typeface="Cambria Math" panose="02040503050406030204" pitchFamily="18" charset="0"/>
                        </a:rPr>
                        <m:t>0</m:t>
                      </m:r>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6144933" y="5640981"/>
                <a:ext cx="700448" cy="276999"/>
              </a:xfrm>
              <a:prstGeom prst="rect">
                <a:avLst/>
              </a:prstGeom>
              <a:blipFill>
                <a:blip r:embed="rId5"/>
                <a:stretch>
                  <a:fillRect l="-6957" r="-6957" b="-17391"/>
                </a:stretch>
              </a:blipFill>
            </p:spPr>
            <p:txBody>
              <a:bodyPr/>
              <a:lstStyle/>
              <a:p>
                <a:r>
                  <a:rPr lang="zh-CN" altLang="en-US">
                    <a:noFill/>
                  </a:rPr>
                  <a:t> </a:t>
                </a:r>
              </a:p>
            </p:txBody>
          </p:sp>
        </mc:Fallback>
      </mc:AlternateContent>
      <p:sp>
        <p:nvSpPr>
          <p:cNvPr id="28" name="Text Box 7"/>
          <p:cNvSpPr txBox="1">
            <a:spLocks noChangeArrowheads="1"/>
          </p:cNvSpPr>
          <p:nvPr/>
        </p:nvSpPr>
        <p:spPr bwMode="auto">
          <a:xfrm>
            <a:off x="3364470" y="5437005"/>
            <a:ext cx="2533066" cy="646331"/>
          </a:xfrm>
          <a:prstGeom prst="rect">
            <a:avLst/>
          </a:prstGeom>
          <a:solidFill>
            <a:srgbClr val="FFFFCC"/>
          </a:solidFill>
          <a:ln w="19050">
            <a:solidFill>
              <a:srgbClr val="FF0000"/>
            </a:solidFill>
            <a:miter lim="800000"/>
            <a:headEnd/>
            <a:tailEnd/>
          </a:ln>
        </p:spPr>
        <p:txBody>
          <a:bodyPr wrap="none">
            <a:spAutoFit/>
          </a:bodyPr>
          <a:lstStyle/>
          <a:p>
            <a:r>
              <a:rPr kumimoji="1" lang="zh-CN" altLang="en-US" b="1" dirty="0">
                <a:latin typeface="Times New Roman" pitchFamily="18" charset="0"/>
                <a:ea typeface="宋体" charset="-122"/>
              </a:rPr>
              <a:t>场效应管工作</a:t>
            </a:r>
            <a:r>
              <a:rPr kumimoji="1" lang="zh-CN" altLang="en-US" b="1" dirty="0" smtClean="0">
                <a:latin typeface="Times New Roman" pitchFamily="18" charset="0"/>
                <a:ea typeface="宋体" charset="-122"/>
              </a:rPr>
              <a:t>在截止区</a:t>
            </a:r>
            <a:endParaRPr kumimoji="1" lang="en-US" altLang="zh-CN" b="1" dirty="0">
              <a:latin typeface="Times New Roman" pitchFamily="18" charset="0"/>
              <a:ea typeface="宋体" charset="-122"/>
            </a:endParaRPr>
          </a:p>
          <a:p>
            <a:r>
              <a:rPr kumimoji="1" lang="en-US" altLang="zh-CN" b="1" i="1" dirty="0" err="1" smtClean="0">
                <a:latin typeface="Times New Roman" pitchFamily="18" charset="0"/>
                <a:ea typeface="宋体" charset="-122"/>
              </a:rPr>
              <a:t>u</a:t>
            </a:r>
            <a:r>
              <a:rPr kumimoji="1" lang="en-US" altLang="zh-CN" b="1" baseline="-25000" dirty="0" err="1" smtClean="0">
                <a:latin typeface="Times New Roman" pitchFamily="18" charset="0"/>
                <a:ea typeface="宋体" charset="-122"/>
              </a:rPr>
              <a:t>GS</a:t>
            </a:r>
            <a:r>
              <a:rPr kumimoji="1" lang="en-US" altLang="zh-CN" b="1" dirty="0">
                <a:latin typeface="Times New Roman" pitchFamily="18" charset="0"/>
                <a:ea typeface="宋体" charset="-122"/>
              </a:rPr>
              <a:t>&lt;</a:t>
            </a:r>
            <a:r>
              <a:rPr kumimoji="1" lang="en-US" altLang="zh-CN" b="1" i="1" dirty="0" smtClean="0">
                <a:latin typeface="Times New Roman" pitchFamily="18" charset="0"/>
                <a:ea typeface="宋体" charset="-122"/>
              </a:rPr>
              <a:t>V</a:t>
            </a:r>
            <a:r>
              <a:rPr kumimoji="1" lang="en-US" altLang="zh-CN" b="1" baseline="-25000" dirty="0" smtClean="0">
                <a:latin typeface="Times New Roman" pitchFamily="18" charset="0"/>
                <a:ea typeface="宋体" charset="-122"/>
              </a:rPr>
              <a:t>T</a:t>
            </a:r>
            <a:endParaRPr kumimoji="1" lang="en-US" altLang="zh-CN" b="1" dirty="0">
              <a:latin typeface="Times New Roman" pitchFamily="18" charset="0"/>
              <a:ea typeface="宋体" charset="-122"/>
            </a:endParaRPr>
          </a:p>
        </p:txBody>
      </p:sp>
      <p:sp>
        <p:nvSpPr>
          <p:cNvPr id="29" name="标题 1"/>
          <p:cNvSpPr txBox="1">
            <a:spLocks/>
          </p:cNvSpPr>
          <p:nvPr/>
        </p:nvSpPr>
        <p:spPr>
          <a:xfrm>
            <a:off x="1981200" y="503238"/>
            <a:ext cx="9551404"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Times New Roman" pitchFamily="18" charset="0"/>
                <a:ea typeface="+mn-ea"/>
                <a:cs typeface="Times New Roman" pitchFamily="18" charset="0"/>
              </a:rPr>
              <a:t>1.4  MOSFET</a:t>
            </a:r>
            <a:r>
              <a:rPr lang="zh-CN" altLang="en-US" kern="0" dirty="0" smtClean="0">
                <a:latin typeface="+mn-ea"/>
                <a:ea typeface="+mn-ea"/>
              </a:rPr>
              <a:t>的开关统一（</a:t>
            </a:r>
            <a:r>
              <a:rPr lang="en-US" altLang="zh-CN" kern="0" dirty="0" smtClean="0">
                <a:latin typeface="+mn-ea"/>
                <a:ea typeface="+mn-ea"/>
              </a:rPr>
              <a:t>SU</a:t>
            </a:r>
            <a:r>
              <a:rPr lang="zh-CN" altLang="en-US" kern="0" dirty="0" smtClean="0">
                <a:latin typeface="+mn-ea"/>
                <a:ea typeface="+mn-ea"/>
              </a:rPr>
              <a:t>）模型（</a:t>
            </a:r>
            <a:r>
              <a:rPr lang="en-US" altLang="zh-CN" kern="0" dirty="0" smtClean="0">
                <a:latin typeface="+mn-ea"/>
                <a:ea typeface="+mn-ea"/>
              </a:rPr>
              <a:t>MIT</a:t>
            </a:r>
            <a:r>
              <a:rPr lang="zh-CN" altLang="en-US" kern="0" dirty="0" smtClean="0">
                <a:latin typeface="+mn-ea"/>
                <a:ea typeface="+mn-ea"/>
              </a:rPr>
              <a:t>教材</a:t>
            </a:r>
            <a:r>
              <a:rPr lang="en-US" altLang="zh-CN" kern="0" dirty="0" smtClean="0">
                <a:latin typeface="+mn-ea"/>
                <a:ea typeface="+mn-ea"/>
              </a:rPr>
              <a:t>7.8</a:t>
            </a:r>
            <a:r>
              <a:rPr lang="zh-CN" altLang="en-US" kern="0" dirty="0" smtClean="0">
                <a:latin typeface="+mn-ea"/>
                <a:ea typeface="+mn-ea"/>
              </a:rPr>
              <a:t>）</a:t>
            </a:r>
            <a:endParaRPr lang="zh-CN" altLang="en-US" kern="0" dirty="0">
              <a:latin typeface="+mn-ea"/>
              <a:ea typeface="+mn-ea"/>
            </a:endParaRPr>
          </a:p>
        </p:txBody>
      </p:sp>
    </p:spTree>
    <p:extLst>
      <p:ext uri="{BB962C8B-B14F-4D97-AF65-F5344CB8AC3E}">
        <p14:creationId xmlns:p14="http://schemas.microsoft.com/office/powerpoint/2010/main" val="3792656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3609" t="665" r="928" b="75380"/>
          <a:stretch/>
        </p:blipFill>
        <p:spPr>
          <a:xfrm>
            <a:off x="1698121" y="1402815"/>
            <a:ext cx="2380717" cy="1904575"/>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352" t="23300" r="184" b="44096"/>
          <a:stretch/>
        </p:blipFill>
        <p:spPr>
          <a:xfrm>
            <a:off x="515380" y="3465004"/>
            <a:ext cx="2392073" cy="2604703"/>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5194" t="59286" r="1240" b="10106"/>
          <a:stretch/>
        </p:blipFill>
        <p:spPr>
          <a:xfrm>
            <a:off x="2995425" y="3618625"/>
            <a:ext cx="2197569" cy="2297460"/>
          </a:xfrm>
          <a:prstGeom prst="rect">
            <a:avLst/>
          </a:prstGeom>
        </p:spPr>
      </p:pic>
      <p:sp>
        <p:nvSpPr>
          <p:cNvPr id="7"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Times New Roman" pitchFamily="18" charset="0"/>
                <a:ea typeface="+mn-ea"/>
                <a:cs typeface="Times New Roman" pitchFamily="18" charset="0"/>
              </a:rPr>
              <a:t>MOSFET</a:t>
            </a:r>
            <a:r>
              <a:rPr lang="zh-CN" altLang="en-US" kern="0" dirty="0" smtClean="0">
                <a:latin typeface="+mn-ea"/>
                <a:ea typeface="+mn-ea"/>
              </a:rPr>
              <a:t>的</a:t>
            </a:r>
            <a:r>
              <a:rPr lang="en-US" altLang="zh-CN" kern="0" dirty="0" smtClean="0">
                <a:latin typeface="+mn-ea"/>
                <a:ea typeface="+mn-ea"/>
              </a:rPr>
              <a:t>S(</a:t>
            </a:r>
            <a:r>
              <a:rPr lang="zh-CN" altLang="en-US" kern="0" dirty="0" smtClean="0">
                <a:latin typeface="+mn-ea"/>
                <a:ea typeface="+mn-ea"/>
              </a:rPr>
              <a:t>开关</a:t>
            </a:r>
            <a:r>
              <a:rPr lang="en-US" altLang="zh-CN" kern="0" dirty="0" smtClean="0">
                <a:latin typeface="+mn-ea"/>
                <a:ea typeface="+mn-ea"/>
              </a:rPr>
              <a:t>)</a:t>
            </a:r>
            <a:r>
              <a:rPr lang="zh-CN" altLang="en-US" kern="0" dirty="0" smtClean="0">
                <a:latin typeface="+mn-ea"/>
                <a:ea typeface="+mn-ea"/>
              </a:rPr>
              <a:t>模型（</a:t>
            </a:r>
            <a:r>
              <a:rPr lang="en-US" altLang="zh-CN" kern="0" dirty="0" smtClean="0">
                <a:latin typeface="+mn-ea"/>
                <a:ea typeface="+mn-ea"/>
              </a:rPr>
              <a:t>MIT</a:t>
            </a:r>
            <a:r>
              <a:rPr lang="zh-CN" altLang="en-US" kern="0" dirty="0" smtClean="0">
                <a:latin typeface="+mn-ea"/>
                <a:ea typeface="+mn-ea"/>
              </a:rPr>
              <a:t>教材</a:t>
            </a:r>
            <a:r>
              <a:rPr lang="en-US" altLang="zh-CN" kern="0" dirty="0" smtClean="0">
                <a:latin typeface="+mn-ea"/>
                <a:ea typeface="+mn-ea"/>
              </a:rPr>
              <a:t>6.3</a:t>
            </a:r>
            <a:r>
              <a:rPr lang="zh-CN" altLang="en-US" kern="0" dirty="0" smtClean="0">
                <a:latin typeface="+mn-ea"/>
                <a:ea typeface="+mn-ea"/>
              </a:rPr>
              <a:t>）</a:t>
            </a:r>
            <a:endParaRPr lang="zh-CN" altLang="en-US" kern="0" dirty="0">
              <a:latin typeface="+mn-ea"/>
              <a:ea typeface="+mn-ea"/>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99" y="1283593"/>
            <a:ext cx="5268175" cy="2645590"/>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r="3413" b="56559"/>
          <a:stretch/>
        </p:blipFill>
        <p:spPr>
          <a:xfrm>
            <a:off x="8652284" y="3956457"/>
            <a:ext cx="2434344" cy="2335721"/>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43707" r="3402" b="14501"/>
          <a:stretch/>
        </p:blipFill>
        <p:spPr>
          <a:xfrm>
            <a:off x="6119298" y="4005064"/>
            <a:ext cx="2425382" cy="2238509"/>
          </a:xfrm>
          <a:prstGeom prst="rect">
            <a:avLst/>
          </a:prstGeom>
        </p:spPr>
      </p:pic>
      <p:sp>
        <p:nvSpPr>
          <p:cNvPr id="11" name="文本框 1"/>
          <p:cNvSpPr txBox="1">
            <a:spLocks noChangeArrowheads="1"/>
          </p:cNvSpPr>
          <p:nvPr/>
        </p:nvSpPr>
        <p:spPr bwMode="auto">
          <a:xfrm>
            <a:off x="4492048" y="1322239"/>
            <a:ext cx="1856598" cy="369332"/>
          </a:xfrm>
          <a:prstGeom prst="rect">
            <a:avLst/>
          </a:prstGeom>
          <a:noFill/>
          <a:ln w="9525">
            <a:noFill/>
            <a:miter lim="800000"/>
            <a:headEnd/>
            <a:tailEnd/>
          </a:ln>
        </p:spPr>
        <p:txBody>
          <a:bodyPr wrap="none">
            <a:spAutoFit/>
          </a:bodyPr>
          <a:lstStyle/>
          <a:p>
            <a:r>
              <a:rPr lang="en-US" altLang="zh-CN" b="1" dirty="0" smtClean="0">
                <a:solidFill>
                  <a:srgbClr val="C00000"/>
                </a:solidFill>
                <a:latin typeface="Times New Roman" pitchFamily="18" charset="0"/>
                <a:ea typeface="楷体_GB2312" pitchFamily="49" charset="-122"/>
                <a:cs typeface="Times New Roman" pitchFamily="18" charset="0"/>
              </a:rPr>
              <a:t>MOSFET</a:t>
            </a:r>
            <a:r>
              <a:rPr lang="zh-CN" altLang="en-US" b="1" dirty="0" smtClean="0">
                <a:solidFill>
                  <a:srgbClr val="C00000"/>
                </a:solidFill>
                <a:latin typeface="Times New Roman" pitchFamily="18" charset="0"/>
                <a:ea typeface="楷体_GB2312" pitchFamily="49" charset="-122"/>
                <a:cs typeface="Times New Roman" pitchFamily="18" charset="0"/>
              </a:rPr>
              <a:t>反相器</a:t>
            </a:r>
            <a:endParaRPr lang="zh-CN" altLang="en-US" b="1" dirty="0">
              <a:solidFill>
                <a:srgbClr val="C00000"/>
              </a:solidFill>
              <a:latin typeface="Times New Roman" pitchFamily="18" charset="0"/>
              <a:ea typeface="楷体_GB2312" pitchFamily="49" charset="-122"/>
              <a:cs typeface="Times New Roman" pitchFamily="18" charset="0"/>
            </a:endParaRPr>
          </a:p>
        </p:txBody>
      </p:sp>
    </p:spTree>
    <p:extLst>
      <p:ext uri="{BB962C8B-B14F-4D97-AF65-F5344CB8AC3E}">
        <p14:creationId xmlns:p14="http://schemas.microsoft.com/office/powerpoint/2010/main" val="242549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8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3609" t="665" r="928" b="75380"/>
          <a:stretch/>
        </p:blipFill>
        <p:spPr>
          <a:xfrm>
            <a:off x="1698121" y="1402815"/>
            <a:ext cx="2380717" cy="1904575"/>
          </a:xfrm>
          <a:prstGeom prst="rect">
            <a:avLst/>
          </a:prstGeom>
        </p:spPr>
      </p:pic>
      <p:sp>
        <p:nvSpPr>
          <p:cNvPr id="7"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Times New Roman" pitchFamily="18" charset="0"/>
                <a:ea typeface="+mn-ea"/>
                <a:cs typeface="Times New Roman" pitchFamily="18" charset="0"/>
              </a:rPr>
              <a:t>MOSFET</a:t>
            </a:r>
            <a:r>
              <a:rPr lang="zh-CN" altLang="en-US" kern="0" dirty="0" smtClean="0">
                <a:latin typeface="+mn-ea"/>
                <a:ea typeface="+mn-ea"/>
              </a:rPr>
              <a:t>的</a:t>
            </a:r>
            <a:r>
              <a:rPr lang="en-US" altLang="zh-CN" kern="0" dirty="0" smtClean="0">
                <a:latin typeface="+mn-ea"/>
                <a:ea typeface="+mn-ea"/>
              </a:rPr>
              <a:t>SR(</a:t>
            </a:r>
            <a:r>
              <a:rPr lang="zh-CN" altLang="en-US" kern="0" dirty="0" smtClean="0">
                <a:latin typeface="+mn-ea"/>
                <a:ea typeface="+mn-ea"/>
              </a:rPr>
              <a:t>开关电阻</a:t>
            </a:r>
            <a:r>
              <a:rPr lang="en-US" altLang="zh-CN" kern="0" dirty="0" smtClean="0">
                <a:latin typeface="+mn-ea"/>
                <a:ea typeface="+mn-ea"/>
              </a:rPr>
              <a:t>)</a:t>
            </a:r>
            <a:r>
              <a:rPr lang="zh-CN" altLang="en-US" kern="0" dirty="0" smtClean="0">
                <a:latin typeface="+mn-ea"/>
                <a:ea typeface="+mn-ea"/>
              </a:rPr>
              <a:t>模型（</a:t>
            </a:r>
            <a:r>
              <a:rPr lang="en-US" altLang="zh-CN" kern="0" dirty="0" smtClean="0">
                <a:latin typeface="+mn-ea"/>
                <a:ea typeface="+mn-ea"/>
              </a:rPr>
              <a:t>MIT</a:t>
            </a:r>
            <a:r>
              <a:rPr lang="zh-CN" altLang="en-US" kern="0" dirty="0" smtClean="0">
                <a:latin typeface="+mn-ea"/>
                <a:ea typeface="+mn-ea"/>
              </a:rPr>
              <a:t>教材</a:t>
            </a:r>
            <a:r>
              <a:rPr lang="en-US" altLang="zh-CN" kern="0" dirty="0" smtClean="0">
                <a:latin typeface="+mn-ea"/>
                <a:ea typeface="+mn-ea"/>
              </a:rPr>
              <a:t>6.6</a:t>
            </a:r>
            <a:r>
              <a:rPr lang="zh-CN" altLang="en-US" kern="0" dirty="0" smtClean="0">
                <a:latin typeface="+mn-ea"/>
                <a:ea typeface="+mn-ea"/>
              </a:rPr>
              <a:t>）</a:t>
            </a:r>
            <a:endParaRPr lang="zh-CN" altLang="en-US" kern="0" dirty="0">
              <a:latin typeface="+mn-ea"/>
              <a:ea typeface="+mn-ea"/>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99" y="1283593"/>
            <a:ext cx="5268175" cy="2645590"/>
          </a:xfrm>
          <a:prstGeom prst="rect">
            <a:avLst/>
          </a:prstGeom>
        </p:spPr>
      </p:pic>
      <p:sp>
        <p:nvSpPr>
          <p:cNvPr id="11" name="文本框 1"/>
          <p:cNvSpPr txBox="1">
            <a:spLocks noChangeArrowheads="1"/>
          </p:cNvSpPr>
          <p:nvPr/>
        </p:nvSpPr>
        <p:spPr bwMode="auto">
          <a:xfrm>
            <a:off x="4492048" y="1322239"/>
            <a:ext cx="1856598" cy="369332"/>
          </a:xfrm>
          <a:prstGeom prst="rect">
            <a:avLst/>
          </a:prstGeom>
          <a:noFill/>
          <a:ln w="9525">
            <a:noFill/>
            <a:miter lim="800000"/>
            <a:headEnd/>
            <a:tailEnd/>
          </a:ln>
        </p:spPr>
        <p:txBody>
          <a:bodyPr wrap="none">
            <a:spAutoFit/>
          </a:bodyPr>
          <a:lstStyle/>
          <a:p>
            <a:r>
              <a:rPr lang="en-US" altLang="zh-CN" b="1" dirty="0" smtClean="0">
                <a:solidFill>
                  <a:srgbClr val="C00000"/>
                </a:solidFill>
                <a:latin typeface="Times New Roman" pitchFamily="18" charset="0"/>
                <a:ea typeface="楷体_GB2312" pitchFamily="49" charset="-122"/>
                <a:cs typeface="Times New Roman" pitchFamily="18" charset="0"/>
              </a:rPr>
              <a:t>MOSFET</a:t>
            </a:r>
            <a:r>
              <a:rPr lang="zh-CN" altLang="en-US" b="1" dirty="0" smtClean="0">
                <a:solidFill>
                  <a:srgbClr val="C00000"/>
                </a:solidFill>
                <a:latin typeface="Times New Roman" pitchFamily="18" charset="0"/>
                <a:ea typeface="楷体_GB2312" pitchFamily="49" charset="-122"/>
                <a:cs typeface="Times New Roman" pitchFamily="18" charset="0"/>
              </a:rPr>
              <a:t>反相器</a:t>
            </a:r>
            <a:endParaRPr lang="zh-CN" altLang="en-US" b="1" dirty="0">
              <a:solidFill>
                <a:srgbClr val="C00000"/>
              </a:solidFill>
              <a:latin typeface="Times New Roman" pitchFamily="18" charset="0"/>
              <a:ea typeface="楷体_GB2312" pitchFamily="49" charset="-122"/>
              <a:cs typeface="Times New Roman" pitchFamily="18" charset="0"/>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 r="-2906" b="55340"/>
          <a:stretch/>
        </p:blipFill>
        <p:spPr>
          <a:xfrm>
            <a:off x="479376" y="3397032"/>
            <a:ext cx="2160240" cy="2956473"/>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45798" r="466" b="10890"/>
          <a:stretch/>
        </p:blipFill>
        <p:spPr>
          <a:xfrm>
            <a:off x="2243572" y="3508400"/>
            <a:ext cx="2067961" cy="2837711"/>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r="-458" b="56153"/>
          <a:stretch/>
        </p:blipFill>
        <p:spPr>
          <a:xfrm>
            <a:off x="8388546" y="3869791"/>
            <a:ext cx="2292966" cy="2547541"/>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t="43686" r="2652" b="14320"/>
          <a:stretch/>
        </p:blipFill>
        <p:spPr>
          <a:xfrm>
            <a:off x="5880394" y="3886237"/>
            <a:ext cx="2240241" cy="2459874"/>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4374787" y="4529769"/>
                <a:ext cx="1316835" cy="518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𝑂𝑁</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𝑁</m:t>
                          </m:r>
                        </m:sub>
                      </m:sSub>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𝐿</m:t>
                          </m:r>
                        </m:num>
                        <m:den>
                          <m:r>
                            <a:rPr lang="en-US" altLang="zh-CN" b="0" i="1" smtClean="0">
                              <a:latin typeface="Cambria Math" panose="02040503050406030204" pitchFamily="18" charset="0"/>
                            </a:rPr>
                            <m:t>𝑊</m:t>
                          </m:r>
                        </m:den>
                      </m:f>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4374787" y="4529769"/>
                <a:ext cx="1316835" cy="51821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100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3609" t="665" r="928" b="75380"/>
          <a:stretch/>
        </p:blipFill>
        <p:spPr>
          <a:xfrm>
            <a:off x="1698121" y="1402815"/>
            <a:ext cx="2380717" cy="1904575"/>
          </a:xfrm>
          <a:prstGeom prst="rect">
            <a:avLst/>
          </a:prstGeom>
        </p:spPr>
      </p:pic>
      <p:sp>
        <p:nvSpPr>
          <p:cNvPr id="7"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Times New Roman" pitchFamily="18" charset="0"/>
                <a:ea typeface="+mn-ea"/>
                <a:cs typeface="Times New Roman" pitchFamily="18" charset="0"/>
              </a:rPr>
              <a:t>MOSFET</a:t>
            </a:r>
            <a:r>
              <a:rPr lang="zh-CN" altLang="en-US" kern="0" dirty="0" smtClean="0">
                <a:latin typeface="+mn-ea"/>
                <a:ea typeface="+mn-ea"/>
              </a:rPr>
              <a:t>的</a:t>
            </a:r>
            <a:r>
              <a:rPr lang="en-US" altLang="zh-CN" kern="0" dirty="0" smtClean="0">
                <a:latin typeface="+mn-ea"/>
                <a:ea typeface="+mn-ea"/>
              </a:rPr>
              <a:t>SCS(</a:t>
            </a:r>
            <a:r>
              <a:rPr lang="zh-CN" altLang="en-US" kern="0" dirty="0" smtClean="0">
                <a:latin typeface="+mn-ea"/>
                <a:ea typeface="+mn-ea"/>
              </a:rPr>
              <a:t>开关电流源</a:t>
            </a:r>
            <a:r>
              <a:rPr lang="en-US" altLang="zh-CN" kern="0" dirty="0" smtClean="0">
                <a:latin typeface="+mn-ea"/>
                <a:ea typeface="+mn-ea"/>
              </a:rPr>
              <a:t>)</a:t>
            </a:r>
            <a:r>
              <a:rPr lang="zh-CN" altLang="en-US" kern="0" dirty="0" smtClean="0">
                <a:latin typeface="+mn-ea"/>
                <a:ea typeface="+mn-ea"/>
              </a:rPr>
              <a:t>模型（</a:t>
            </a:r>
            <a:r>
              <a:rPr lang="en-US" altLang="zh-CN" kern="0" dirty="0" smtClean="0">
                <a:latin typeface="+mn-ea"/>
                <a:ea typeface="+mn-ea"/>
              </a:rPr>
              <a:t>MIT</a:t>
            </a:r>
            <a:r>
              <a:rPr lang="zh-CN" altLang="en-US" kern="0" dirty="0" smtClean="0">
                <a:latin typeface="+mn-ea"/>
                <a:ea typeface="+mn-ea"/>
              </a:rPr>
              <a:t>教材</a:t>
            </a:r>
            <a:r>
              <a:rPr lang="en-US" altLang="zh-CN" kern="0" dirty="0" smtClean="0">
                <a:latin typeface="+mn-ea"/>
                <a:ea typeface="+mn-ea"/>
              </a:rPr>
              <a:t>7.4</a:t>
            </a:r>
            <a:r>
              <a:rPr lang="zh-CN" altLang="en-US" kern="0" dirty="0" smtClean="0">
                <a:latin typeface="+mn-ea"/>
                <a:ea typeface="+mn-ea"/>
              </a:rPr>
              <a:t>）</a:t>
            </a:r>
            <a:endParaRPr lang="zh-CN" altLang="en-US" kern="0" dirty="0">
              <a:latin typeface="+mn-ea"/>
              <a:ea typeface="+mn-ea"/>
            </a:endParaRPr>
          </a:p>
        </p:txBody>
      </p:sp>
      <p:sp>
        <p:nvSpPr>
          <p:cNvPr id="11" name="文本框 1"/>
          <p:cNvSpPr txBox="1">
            <a:spLocks noChangeArrowheads="1"/>
          </p:cNvSpPr>
          <p:nvPr/>
        </p:nvSpPr>
        <p:spPr bwMode="auto">
          <a:xfrm>
            <a:off x="4492048" y="1322239"/>
            <a:ext cx="1856598" cy="369332"/>
          </a:xfrm>
          <a:prstGeom prst="rect">
            <a:avLst/>
          </a:prstGeom>
          <a:noFill/>
          <a:ln w="9525">
            <a:noFill/>
            <a:miter lim="800000"/>
            <a:headEnd/>
            <a:tailEnd/>
          </a:ln>
        </p:spPr>
        <p:txBody>
          <a:bodyPr wrap="none">
            <a:spAutoFit/>
          </a:bodyPr>
          <a:lstStyle/>
          <a:p>
            <a:r>
              <a:rPr lang="en-US" altLang="zh-CN" b="1" dirty="0" smtClean="0">
                <a:solidFill>
                  <a:srgbClr val="C00000"/>
                </a:solidFill>
                <a:latin typeface="Times New Roman" pitchFamily="18" charset="0"/>
                <a:ea typeface="楷体_GB2312" pitchFamily="49" charset="-122"/>
                <a:cs typeface="Times New Roman" pitchFamily="18" charset="0"/>
              </a:rPr>
              <a:t>MOSFET</a:t>
            </a:r>
            <a:r>
              <a:rPr lang="zh-CN" altLang="en-US" b="1" dirty="0" smtClean="0">
                <a:solidFill>
                  <a:srgbClr val="C00000"/>
                </a:solidFill>
                <a:latin typeface="Times New Roman" pitchFamily="18" charset="0"/>
                <a:ea typeface="楷体_GB2312" pitchFamily="49" charset="-122"/>
                <a:cs typeface="Times New Roman" pitchFamily="18" charset="0"/>
              </a:rPr>
              <a:t>放大器</a:t>
            </a:r>
            <a:endParaRPr lang="zh-CN" altLang="en-US" b="1" dirty="0">
              <a:solidFill>
                <a:srgbClr val="C00000"/>
              </a:solidFill>
              <a:latin typeface="Times New Roman" pitchFamily="18" charset="0"/>
              <a:ea typeface="楷体_GB2312" pitchFamily="49" charset="-122"/>
              <a:cs typeface="Times New Roman" pitchFamily="18" charset="0"/>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28977" r="7386"/>
          <a:stretch/>
        </p:blipFill>
        <p:spPr>
          <a:xfrm>
            <a:off x="792002" y="3229094"/>
            <a:ext cx="4572508" cy="303132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436" y="2456892"/>
            <a:ext cx="2484276" cy="2369617"/>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248" y="2132856"/>
            <a:ext cx="3029388" cy="2997160"/>
          </a:xfrm>
          <a:prstGeom prst="rect">
            <a:avLst/>
          </a:prstGeom>
        </p:spPr>
      </p:pic>
    </p:spTree>
    <p:extLst>
      <p:ext uri="{BB962C8B-B14F-4D97-AF65-F5344CB8AC3E}">
        <p14:creationId xmlns:p14="http://schemas.microsoft.com/office/powerpoint/2010/main" val="392500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标题 1"/>
          <p:cNvSpPr txBox="1">
            <a:spLocks/>
          </p:cNvSpPr>
          <p:nvPr/>
        </p:nvSpPr>
        <p:spPr bwMode="auto">
          <a:xfrm>
            <a:off x="1981200" y="503238"/>
            <a:ext cx="8153400" cy="563562"/>
          </a:xfrm>
          <a:prstGeom prst="rect">
            <a:avLst/>
          </a:prstGeom>
          <a:noFill/>
          <a:ln w="9525">
            <a:noFill/>
            <a:miter lim="800000"/>
            <a:headEnd/>
            <a:tailEnd/>
          </a:ln>
        </p:spPr>
        <p:txBody>
          <a:bodyPr/>
          <a:lstStyle/>
          <a:p>
            <a:pPr eaLnBrk="0" hangingPunct="0"/>
            <a:r>
              <a:rPr lang="en-US" altLang="zh-CN" sz="2800" b="1" dirty="0" smtClean="0">
                <a:latin typeface="黑体" pitchFamily="2" charset="-122"/>
              </a:rPr>
              <a:t>1.4 </a:t>
            </a:r>
            <a:r>
              <a:rPr lang="zh-CN" altLang="en-US" sz="2800" b="1" dirty="0">
                <a:latin typeface="Times New Roman" pitchFamily="18" charset="0"/>
                <a:cs typeface="Times New Roman" pitchFamily="18" charset="0"/>
              </a:rPr>
              <a:t>场效应管</a:t>
            </a:r>
            <a:r>
              <a:rPr lang="zh-CN" altLang="en-US" sz="2800" b="1" dirty="0">
                <a:latin typeface="黑体" pitchFamily="2" charset="-122"/>
              </a:rPr>
              <a:t>的等效模型</a:t>
            </a:r>
          </a:p>
        </p:txBody>
      </p:sp>
      <p:sp>
        <p:nvSpPr>
          <p:cNvPr id="760834"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dirty="0">
                <a:latin typeface="Times New Roman" pitchFamily="18" charset="0"/>
                <a:ea typeface="楷体_GB2312" pitchFamily="49" charset="-122"/>
                <a:cs typeface="Times New Roman" pitchFamily="18" charset="0"/>
              </a:rPr>
              <a:t>FET</a:t>
            </a:r>
            <a:r>
              <a:rPr lang="zh-CN" altLang="en-US" sz="2400" b="1" dirty="0">
                <a:latin typeface="Times New Roman" pitchFamily="18" charset="0"/>
                <a:ea typeface="楷体_GB2312" pitchFamily="49" charset="-122"/>
                <a:cs typeface="Times New Roman" pitchFamily="18" charset="0"/>
              </a:rPr>
              <a:t>的工作状态</a:t>
            </a:r>
          </a:p>
        </p:txBody>
      </p:sp>
      <p:sp>
        <p:nvSpPr>
          <p:cNvPr id="760835"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64</a:t>
            </a:r>
          </a:p>
        </p:txBody>
      </p:sp>
      <p:sp>
        <p:nvSpPr>
          <p:cNvPr id="6" name="文本框 1"/>
          <p:cNvSpPr txBox="1">
            <a:spLocks noChangeArrowheads="1"/>
          </p:cNvSpPr>
          <p:nvPr/>
        </p:nvSpPr>
        <p:spPr bwMode="auto">
          <a:xfrm>
            <a:off x="2351089" y="1763714"/>
            <a:ext cx="7158037" cy="369887"/>
          </a:xfrm>
          <a:prstGeom prst="rect">
            <a:avLst/>
          </a:prstGeom>
          <a:noFill/>
          <a:ln w="9525">
            <a:noFill/>
            <a:miter lim="800000"/>
            <a:headEnd/>
            <a:tailEnd/>
          </a:ln>
        </p:spPr>
        <p:txBody>
          <a:bodyPr wrap="none">
            <a:spAutoFit/>
          </a:bodyPr>
          <a:lstStyle/>
          <a:p>
            <a:pPr>
              <a:spcAft>
                <a:spcPts val="300"/>
              </a:spcAft>
            </a:pPr>
            <a:r>
              <a:rPr lang="zh-CN" altLang="en-US" b="1">
                <a:latin typeface="楷体_GB2312" pitchFamily="49" charset="-122"/>
                <a:ea typeface="楷体_GB2312" pitchFamily="49" charset="-122"/>
                <a:cs typeface="Times New Roman" pitchFamily="18" charset="0"/>
              </a:rPr>
              <a:t>分析非线性电路时，必须要正确判断电路中非线性元件的工作状态！</a:t>
            </a:r>
            <a:endParaRPr lang="en-US" altLang="zh-CN" b="1">
              <a:latin typeface="楷体_GB2312" pitchFamily="49" charset="-122"/>
              <a:ea typeface="楷体_GB2312" pitchFamily="49" charset="-122"/>
              <a:cs typeface="Times New Roman" pitchFamily="18" charset="0"/>
            </a:endParaRPr>
          </a:p>
        </p:txBody>
      </p:sp>
      <p:sp>
        <p:nvSpPr>
          <p:cNvPr id="7" name="文本框 1"/>
          <p:cNvSpPr txBox="1">
            <a:spLocks noChangeArrowheads="1"/>
          </p:cNvSpPr>
          <p:nvPr/>
        </p:nvSpPr>
        <p:spPr bwMode="auto">
          <a:xfrm>
            <a:off x="2351089" y="2124075"/>
            <a:ext cx="2725737" cy="368300"/>
          </a:xfrm>
          <a:prstGeom prst="rect">
            <a:avLst/>
          </a:prstGeom>
          <a:noFill/>
          <a:ln w="9525">
            <a:noFill/>
            <a:miter lim="800000"/>
            <a:headEnd/>
            <a:tailEnd/>
          </a:ln>
        </p:spPr>
        <p:txBody>
          <a:bodyPr wrap="none">
            <a:spAutoFit/>
          </a:bodyPr>
          <a:lstStyle/>
          <a:p>
            <a:r>
              <a:rPr lang="en-US" altLang="zh-CN" b="1" dirty="0">
                <a:solidFill>
                  <a:srgbClr val="C00000"/>
                </a:solidFill>
                <a:latin typeface="Times New Roman" pitchFamily="18" charset="0"/>
                <a:ea typeface="楷体_GB2312" pitchFamily="49" charset="-122"/>
                <a:cs typeface="Times New Roman" pitchFamily="18" charset="0"/>
              </a:rPr>
              <a:t>FET</a:t>
            </a:r>
            <a:r>
              <a:rPr lang="zh-CN" altLang="en-US" b="1" dirty="0">
                <a:solidFill>
                  <a:srgbClr val="C00000"/>
                </a:solidFill>
                <a:latin typeface="Times New Roman" pitchFamily="18" charset="0"/>
                <a:ea typeface="楷体_GB2312" pitchFamily="49" charset="-122"/>
                <a:cs typeface="Times New Roman" pitchFamily="18" charset="0"/>
              </a:rPr>
              <a:t>工作状态的分析判断</a:t>
            </a:r>
          </a:p>
        </p:txBody>
      </p:sp>
      <p:grpSp>
        <p:nvGrpSpPr>
          <p:cNvPr id="16384" name="组合 16383"/>
          <p:cNvGrpSpPr>
            <a:grpSpLocks/>
          </p:cNvGrpSpPr>
          <p:nvPr/>
        </p:nvGrpSpPr>
        <p:grpSpPr bwMode="auto">
          <a:xfrm>
            <a:off x="2351088" y="2708276"/>
            <a:ext cx="8043862" cy="2822575"/>
            <a:chOff x="827583" y="2708920"/>
            <a:chExt cx="8043512" cy="2821895"/>
          </a:xfrm>
        </p:grpSpPr>
        <p:sp>
          <p:nvSpPr>
            <p:cNvPr id="760839" name="TextBox 28"/>
            <p:cNvSpPr txBox="1">
              <a:spLocks noChangeArrowheads="1"/>
            </p:cNvSpPr>
            <p:nvPr/>
          </p:nvSpPr>
          <p:spPr bwMode="auto">
            <a:xfrm>
              <a:off x="5940152" y="2722503"/>
              <a:ext cx="561051" cy="369332"/>
            </a:xfrm>
            <a:prstGeom prst="rect">
              <a:avLst/>
            </a:prstGeom>
            <a:noFill/>
            <a:ln w="9525">
              <a:noFill/>
              <a:miter lim="800000"/>
              <a:headEnd/>
              <a:tailEnd/>
            </a:ln>
          </p:spPr>
          <p:txBody>
            <a:bodyPr wrap="none">
              <a:spAutoFit/>
            </a:bodyPr>
            <a:lstStyle/>
            <a:p>
              <a:pPr eaLnBrk="0" hangingPunct="0"/>
              <a:r>
                <a:rPr lang="en-US" altLang="zh-CN"/>
                <a:t>Yes</a:t>
              </a:r>
              <a:endParaRPr lang="zh-CN" altLang="en-US"/>
            </a:p>
          </p:txBody>
        </p:sp>
        <p:sp>
          <p:nvSpPr>
            <p:cNvPr id="760840" name="TextBox 30"/>
            <p:cNvSpPr txBox="1">
              <a:spLocks noChangeArrowheads="1"/>
            </p:cNvSpPr>
            <p:nvPr/>
          </p:nvSpPr>
          <p:spPr bwMode="auto">
            <a:xfrm>
              <a:off x="6001768" y="4810735"/>
              <a:ext cx="561051" cy="369332"/>
            </a:xfrm>
            <a:prstGeom prst="rect">
              <a:avLst/>
            </a:prstGeom>
            <a:noFill/>
            <a:ln w="9525">
              <a:noFill/>
              <a:miter lim="800000"/>
              <a:headEnd/>
              <a:tailEnd/>
            </a:ln>
          </p:spPr>
          <p:txBody>
            <a:bodyPr wrap="none">
              <a:spAutoFit/>
            </a:bodyPr>
            <a:lstStyle/>
            <a:p>
              <a:pPr eaLnBrk="0" hangingPunct="0"/>
              <a:r>
                <a:rPr lang="en-US" altLang="zh-CN"/>
                <a:t>Yes</a:t>
              </a:r>
              <a:endParaRPr lang="zh-CN" altLang="en-US"/>
            </a:p>
          </p:txBody>
        </p:sp>
        <p:sp>
          <p:nvSpPr>
            <p:cNvPr id="760841" name="TextBox 31"/>
            <p:cNvSpPr txBox="1">
              <a:spLocks noChangeArrowheads="1"/>
            </p:cNvSpPr>
            <p:nvPr/>
          </p:nvSpPr>
          <p:spPr bwMode="auto">
            <a:xfrm>
              <a:off x="4084232" y="3384000"/>
              <a:ext cx="479618" cy="369332"/>
            </a:xfrm>
            <a:prstGeom prst="rect">
              <a:avLst/>
            </a:prstGeom>
            <a:noFill/>
            <a:ln w="9525">
              <a:noFill/>
              <a:miter lim="800000"/>
              <a:headEnd/>
              <a:tailEnd/>
            </a:ln>
          </p:spPr>
          <p:txBody>
            <a:bodyPr wrap="none">
              <a:spAutoFit/>
            </a:bodyPr>
            <a:lstStyle/>
            <a:p>
              <a:pPr eaLnBrk="0" hangingPunct="0"/>
              <a:r>
                <a:rPr lang="en-US" altLang="zh-CN"/>
                <a:t>No</a:t>
              </a:r>
              <a:endParaRPr lang="zh-CN" altLang="en-US"/>
            </a:p>
          </p:txBody>
        </p:sp>
        <p:sp>
          <p:nvSpPr>
            <p:cNvPr id="760842" name="TextBox 32"/>
            <p:cNvSpPr txBox="1">
              <a:spLocks noChangeArrowheads="1"/>
            </p:cNvSpPr>
            <p:nvPr/>
          </p:nvSpPr>
          <p:spPr bwMode="auto">
            <a:xfrm>
              <a:off x="2627784" y="4810735"/>
              <a:ext cx="479618" cy="369332"/>
            </a:xfrm>
            <a:prstGeom prst="rect">
              <a:avLst/>
            </a:prstGeom>
            <a:noFill/>
            <a:ln w="9525">
              <a:noFill/>
              <a:miter lim="800000"/>
              <a:headEnd/>
              <a:tailEnd/>
            </a:ln>
          </p:spPr>
          <p:txBody>
            <a:bodyPr wrap="none">
              <a:spAutoFit/>
            </a:bodyPr>
            <a:lstStyle/>
            <a:p>
              <a:pPr eaLnBrk="0" hangingPunct="0"/>
              <a:r>
                <a:rPr lang="en-US" altLang="zh-CN"/>
                <a:t>No</a:t>
              </a:r>
              <a:endParaRPr lang="zh-CN" altLang="en-US"/>
            </a:p>
          </p:txBody>
        </p:sp>
        <p:sp>
          <p:nvSpPr>
            <p:cNvPr id="3" name="流程图: 决策 2"/>
            <p:cNvSpPr/>
            <p:nvPr/>
          </p:nvSpPr>
          <p:spPr>
            <a:xfrm>
              <a:off x="3284926" y="2708920"/>
              <a:ext cx="2557351" cy="7332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en-US" altLang="zh-CN" dirty="0">
                  <a:latin typeface="Times New Roman" pitchFamily="18" charset="0"/>
                  <a:cs typeface="Times New Roman" pitchFamily="18" charset="0"/>
                </a:rPr>
                <a:t>FET</a:t>
              </a:r>
              <a:r>
                <a:rPr lang="zh-CN" altLang="en-US" dirty="0">
                  <a:latin typeface="Times New Roman" pitchFamily="18" charset="0"/>
                  <a:cs typeface="Times New Roman" pitchFamily="18" charset="0"/>
                </a:rPr>
                <a:t>截止？</a:t>
              </a:r>
            </a:p>
          </p:txBody>
        </p:sp>
        <p:sp>
          <p:nvSpPr>
            <p:cNvPr id="8" name="流程图: 过程 7"/>
            <p:cNvSpPr/>
            <p:nvPr/>
          </p:nvSpPr>
          <p:spPr>
            <a:xfrm>
              <a:off x="3457956" y="3804031"/>
              <a:ext cx="2211292" cy="6459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zh-CN" altLang="en-US" dirty="0">
                  <a:latin typeface="Times New Roman" pitchFamily="18" charset="0"/>
                  <a:cs typeface="Times New Roman" pitchFamily="18" charset="0"/>
                </a:rPr>
                <a:t>假设</a:t>
              </a:r>
              <a:r>
                <a:rPr lang="en-US" altLang="zh-CN" dirty="0">
                  <a:latin typeface="Times New Roman" pitchFamily="18" charset="0"/>
                  <a:cs typeface="Times New Roman" pitchFamily="18" charset="0"/>
                </a:rPr>
                <a:t>FET</a:t>
              </a:r>
              <a:r>
                <a:rPr lang="zh-CN" altLang="en-US" dirty="0">
                  <a:latin typeface="Times New Roman" pitchFamily="18" charset="0"/>
                  <a:cs typeface="Times New Roman" pitchFamily="18" charset="0"/>
                </a:rPr>
                <a:t>处于恒流区</a:t>
              </a:r>
              <a:endParaRPr lang="en-US" altLang="zh-CN" dirty="0">
                <a:latin typeface="Times New Roman" pitchFamily="18" charset="0"/>
                <a:cs typeface="Times New Roman" pitchFamily="18" charset="0"/>
              </a:endParaRPr>
            </a:p>
            <a:p>
              <a:pPr algn="ctr" eaLnBrk="0" hangingPunct="0">
                <a:defRPr/>
              </a:pPr>
              <a:r>
                <a:rPr lang="zh-CN" altLang="en-US" dirty="0">
                  <a:latin typeface="Times New Roman" pitchFamily="18" charset="0"/>
                  <a:cs typeface="Times New Roman" pitchFamily="18" charset="0"/>
                </a:rPr>
                <a:t>按公式计算</a:t>
              </a:r>
              <a:r>
                <a:rPr lang="en-US" altLang="zh-CN" i="1" dirty="0" err="1">
                  <a:latin typeface="Times New Roman" pitchFamily="18" charset="0"/>
                  <a:cs typeface="Times New Roman" pitchFamily="18" charset="0"/>
                </a:rPr>
                <a:t>i</a:t>
              </a:r>
              <a:r>
                <a:rPr lang="en-US" altLang="zh-CN" baseline="-25000" dirty="0" err="1">
                  <a:latin typeface="Times New Roman" pitchFamily="18" charset="0"/>
                  <a:cs typeface="Times New Roman" pitchFamily="18" charset="0"/>
                </a:rPr>
                <a:t>D</a:t>
              </a:r>
              <a:r>
                <a:rPr lang="zh-CN" altLang="en-US" dirty="0">
                  <a:latin typeface="Times New Roman" pitchFamily="18" charset="0"/>
                  <a:cs typeface="Times New Roman" pitchFamily="18" charset="0"/>
                </a:rPr>
                <a:t>及</a:t>
              </a:r>
              <a:r>
                <a:rPr lang="en-US" altLang="zh-CN" i="1" dirty="0" err="1">
                  <a:latin typeface="Times New Roman" pitchFamily="18" charset="0"/>
                  <a:cs typeface="Times New Roman" pitchFamily="18" charset="0"/>
                </a:rPr>
                <a:t>u</a:t>
              </a:r>
              <a:r>
                <a:rPr lang="en-US" altLang="zh-CN" baseline="-25000" dirty="0" err="1">
                  <a:latin typeface="Times New Roman" pitchFamily="18" charset="0"/>
                  <a:cs typeface="Times New Roman" pitchFamily="18" charset="0"/>
                </a:rPr>
                <a:t>DS</a:t>
              </a:r>
              <a:endParaRPr lang="zh-CN" altLang="en-US" dirty="0">
                <a:latin typeface="Times New Roman" pitchFamily="18" charset="0"/>
                <a:cs typeface="Times New Roman" pitchFamily="18" charset="0"/>
              </a:endParaRPr>
            </a:p>
          </p:txBody>
        </p:sp>
        <p:sp>
          <p:nvSpPr>
            <p:cNvPr id="11" name="流程图: 决策 10"/>
            <p:cNvSpPr/>
            <p:nvPr/>
          </p:nvSpPr>
          <p:spPr>
            <a:xfrm>
              <a:off x="3013475" y="4797567"/>
              <a:ext cx="3117714" cy="7332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zh-CN" altLang="en-US" dirty="0">
                  <a:latin typeface="Times New Roman" pitchFamily="18" charset="0"/>
                  <a:cs typeface="Times New Roman" pitchFamily="18" charset="0"/>
                </a:rPr>
                <a:t>与假设矛盾？</a:t>
              </a:r>
            </a:p>
          </p:txBody>
        </p:sp>
        <p:cxnSp>
          <p:nvCxnSpPr>
            <p:cNvPr id="13" name="直接箭头连接符 12"/>
            <p:cNvCxnSpPr>
              <a:stCxn id="3" idx="2"/>
              <a:endCxn id="8" idx="0"/>
            </p:cNvCxnSpPr>
            <p:nvPr/>
          </p:nvCxnSpPr>
          <p:spPr>
            <a:xfrm flipH="1">
              <a:off x="4564395" y="3442168"/>
              <a:ext cx="0" cy="3618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8" idx="2"/>
              <a:endCxn id="11" idx="0"/>
            </p:cNvCxnSpPr>
            <p:nvPr/>
          </p:nvCxnSpPr>
          <p:spPr>
            <a:xfrm>
              <a:off x="4564395" y="4449988"/>
              <a:ext cx="7937" cy="34757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流程图: 过程 16"/>
            <p:cNvSpPr/>
            <p:nvPr/>
          </p:nvSpPr>
          <p:spPr>
            <a:xfrm>
              <a:off x="6659804" y="2891439"/>
              <a:ext cx="1806496" cy="3682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en-US" altLang="zh-CN" dirty="0">
                  <a:latin typeface="Times New Roman" pitchFamily="18" charset="0"/>
                  <a:cs typeface="Times New Roman" pitchFamily="18" charset="0"/>
                </a:rPr>
                <a:t>FET</a:t>
              </a:r>
              <a:r>
                <a:rPr lang="zh-CN" altLang="en-US" dirty="0">
                  <a:latin typeface="Times New Roman" pitchFamily="18" charset="0"/>
                  <a:cs typeface="Times New Roman" pitchFamily="18" charset="0"/>
                </a:rPr>
                <a:t>处于截止区</a:t>
              </a:r>
            </a:p>
          </p:txBody>
        </p:sp>
        <p:cxnSp>
          <p:nvCxnSpPr>
            <p:cNvPr id="19" name="直接箭头连接符 18"/>
            <p:cNvCxnSpPr>
              <a:stCxn id="3" idx="3"/>
              <a:endCxn id="17" idx="1"/>
            </p:cNvCxnSpPr>
            <p:nvPr/>
          </p:nvCxnSpPr>
          <p:spPr>
            <a:xfrm flipV="1">
              <a:off x="5842277" y="3075545"/>
              <a:ext cx="81752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3"/>
              <a:endCxn id="23" idx="1"/>
            </p:cNvCxnSpPr>
            <p:nvPr/>
          </p:nvCxnSpPr>
          <p:spPr>
            <a:xfrm>
              <a:off x="6131189" y="5164191"/>
              <a:ext cx="528615" cy="1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流程图: 过程 22"/>
            <p:cNvSpPr/>
            <p:nvPr/>
          </p:nvSpPr>
          <p:spPr>
            <a:xfrm>
              <a:off x="6659804" y="4981672"/>
              <a:ext cx="2211291" cy="3697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en-US" altLang="zh-CN" dirty="0">
                  <a:latin typeface="Times New Roman" pitchFamily="18" charset="0"/>
                  <a:cs typeface="Times New Roman" pitchFamily="18" charset="0"/>
                </a:rPr>
                <a:t>FET</a:t>
              </a:r>
              <a:r>
                <a:rPr lang="zh-CN" altLang="en-US" dirty="0">
                  <a:latin typeface="Times New Roman" pitchFamily="18" charset="0"/>
                  <a:cs typeface="Times New Roman" pitchFamily="18" charset="0"/>
                </a:rPr>
                <a:t>处于可变电阻区</a:t>
              </a:r>
            </a:p>
          </p:txBody>
        </p:sp>
        <p:sp>
          <p:nvSpPr>
            <p:cNvPr id="26" name="流程图: 过程 25"/>
            <p:cNvSpPr/>
            <p:nvPr/>
          </p:nvSpPr>
          <p:spPr>
            <a:xfrm>
              <a:off x="827583" y="4981672"/>
              <a:ext cx="1749349" cy="3697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0" hangingPunct="0">
                <a:defRPr/>
              </a:pPr>
              <a:r>
                <a:rPr lang="en-US" altLang="zh-CN" dirty="0">
                  <a:latin typeface="Times New Roman" pitchFamily="18" charset="0"/>
                  <a:cs typeface="Times New Roman" pitchFamily="18" charset="0"/>
                </a:rPr>
                <a:t>FET</a:t>
              </a:r>
              <a:r>
                <a:rPr lang="zh-CN" altLang="en-US" dirty="0">
                  <a:latin typeface="Times New Roman" pitchFamily="18" charset="0"/>
                  <a:cs typeface="Times New Roman" pitchFamily="18" charset="0"/>
                </a:rPr>
                <a:t>处于恒流区</a:t>
              </a:r>
            </a:p>
          </p:txBody>
        </p:sp>
        <p:cxnSp>
          <p:nvCxnSpPr>
            <p:cNvPr id="27" name="直接箭头连接符 26"/>
            <p:cNvCxnSpPr>
              <a:stCxn id="11" idx="1"/>
              <a:endCxn id="26" idx="3"/>
            </p:cNvCxnSpPr>
            <p:nvPr/>
          </p:nvCxnSpPr>
          <p:spPr>
            <a:xfrm flipH="1">
              <a:off x="2576932" y="5164191"/>
              <a:ext cx="436543" cy="1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881"/>
                            </p:stCondLst>
                            <p:childTnLst>
                              <p:par>
                                <p:cTn id="12" presetID="22" presetClass="entr" presetSubtype="1" fill="hold" nodeType="afterEffect">
                                  <p:stCondLst>
                                    <p:cond delay="500"/>
                                  </p:stCondLst>
                                  <p:childTnLst>
                                    <p:set>
                                      <p:cBhvr>
                                        <p:cTn id="13" dur="1" fill="hold">
                                          <p:stCondLst>
                                            <p:cond delay="0"/>
                                          </p:stCondLst>
                                        </p:cTn>
                                        <p:tgtEl>
                                          <p:spTgt spid="16384"/>
                                        </p:tgtEl>
                                        <p:attrNameLst>
                                          <p:attrName>style.visibility</p:attrName>
                                        </p:attrNameLst>
                                      </p:cBhvr>
                                      <p:to>
                                        <p:strVal val="visible"/>
                                      </p:to>
                                    </p:set>
                                    <p:animEffect transition="in" filter="wipe(up)">
                                      <p:cBhvr>
                                        <p:cTn id="14" dur="1000"/>
                                        <p:tgtEl>
                                          <p:spTgt spid="16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079" name="Picture 119"/>
          <p:cNvPicPr>
            <a:picLocks noChangeAspect="1" noChangeArrowheads="1"/>
          </p:cNvPicPr>
          <p:nvPr/>
        </p:nvPicPr>
        <p:blipFill>
          <a:blip r:embed="rId4"/>
          <a:srcRect/>
          <a:stretch>
            <a:fillRect/>
          </a:stretch>
        </p:blipFill>
        <p:spPr bwMode="auto">
          <a:xfrm>
            <a:off x="6096001" y="3067051"/>
            <a:ext cx="3922713" cy="1585913"/>
          </a:xfrm>
          <a:prstGeom prst="rect">
            <a:avLst/>
          </a:prstGeom>
          <a:noFill/>
          <a:ln w="9525">
            <a:noFill/>
            <a:miter lim="800000"/>
            <a:headEnd/>
            <a:tailEnd/>
          </a:ln>
        </p:spPr>
      </p:pic>
      <p:pic>
        <p:nvPicPr>
          <p:cNvPr id="169078" name="Picture 118"/>
          <p:cNvPicPr>
            <a:picLocks noChangeAspect="1" noChangeArrowheads="1"/>
          </p:cNvPicPr>
          <p:nvPr/>
        </p:nvPicPr>
        <p:blipFill>
          <a:blip r:embed="rId5"/>
          <a:srcRect/>
          <a:stretch>
            <a:fillRect/>
          </a:stretch>
        </p:blipFill>
        <p:spPr bwMode="auto">
          <a:xfrm>
            <a:off x="6096001" y="3067051"/>
            <a:ext cx="3922713" cy="1585913"/>
          </a:xfrm>
          <a:prstGeom prst="rect">
            <a:avLst/>
          </a:prstGeom>
          <a:noFill/>
          <a:ln w="9525">
            <a:noFill/>
            <a:miter lim="800000"/>
            <a:headEnd/>
            <a:tailEnd/>
          </a:ln>
        </p:spPr>
      </p:pic>
      <p:sp>
        <p:nvSpPr>
          <p:cNvPr id="169084" name="标题 1"/>
          <p:cNvSpPr txBox="1">
            <a:spLocks/>
          </p:cNvSpPr>
          <p:nvPr/>
        </p:nvSpPr>
        <p:spPr bwMode="auto">
          <a:xfrm>
            <a:off x="1981200" y="503238"/>
            <a:ext cx="8153400" cy="563562"/>
          </a:xfrm>
          <a:prstGeom prst="rect">
            <a:avLst/>
          </a:prstGeom>
          <a:noFill/>
          <a:ln w="9525">
            <a:noFill/>
            <a:miter lim="800000"/>
            <a:headEnd/>
            <a:tailEnd/>
          </a:ln>
        </p:spPr>
        <p:txBody>
          <a:bodyPr/>
          <a:lstStyle/>
          <a:p>
            <a:pPr eaLnBrk="0" hangingPunct="0"/>
            <a:r>
              <a:rPr lang="en-US" altLang="zh-CN" sz="2800" b="1" dirty="0" smtClean="0">
                <a:latin typeface="黑体" pitchFamily="2" charset="-122"/>
              </a:rPr>
              <a:t>1.4 </a:t>
            </a:r>
            <a:r>
              <a:rPr lang="zh-CN" altLang="en-US" sz="2800" b="1" dirty="0">
                <a:latin typeface="Times New Roman" pitchFamily="18" charset="0"/>
                <a:cs typeface="Times New Roman" pitchFamily="18" charset="0"/>
              </a:rPr>
              <a:t>场效应管</a:t>
            </a:r>
            <a:r>
              <a:rPr lang="zh-CN" altLang="en-US" sz="2800" b="1" dirty="0">
                <a:latin typeface="黑体" pitchFamily="2" charset="-122"/>
              </a:rPr>
              <a:t>的等效模型</a:t>
            </a:r>
          </a:p>
        </p:txBody>
      </p:sp>
      <p:sp>
        <p:nvSpPr>
          <p:cNvPr id="16387" name="文本框 1"/>
          <p:cNvSpPr txBox="1">
            <a:spLocks noChangeArrowheads="1"/>
          </p:cNvSpPr>
          <p:nvPr/>
        </p:nvSpPr>
        <p:spPr bwMode="auto">
          <a:xfrm>
            <a:off x="1981200" y="1311275"/>
            <a:ext cx="7056438" cy="457200"/>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FET</a:t>
            </a:r>
            <a:r>
              <a:rPr lang="zh-CN" altLang="en-US" sz="2400" b="1">
                <a:latin typeface="Times New Roman" pitchFamily="18" charset="0"/>
                <a:ea typeface="楷体_GB2312" pitchFamily="49" charset="-122"/>
                <a:cs typeface="Times New Roman" pitchFamily="18" charset="0"/>
              </a:rPr>
              <a:t>工作在放大状态时的</a:t>
            </a:r>
            <a:r>
              <a:rPr lang="zh-CN" altLang="en-US" sz="2400" b="1">
                <a:solidFill>
                  <a:srgbClr val="A80808"/>
                </a:solidFill>
                <a:latin typeface="Times New Roman" pitchFamily="18" charset="0"/>
                <a:ea typeface="楷体_GB2312" pitchFamily="49" charset="-122"/>
                <a:cs typeface="Times New Roman" pitchFamily="18" charset="0"/>
              </a:rPr>
              <a:t>低频</a:t>
            </a:r>
            <a:r>
              <a:rPr lang="zh-CN" altLang="en-US" sz="2400" b="1">
                <a:latin typeface="Times New Roman" pitchFamily="18" charset="0"/>
                <a:ea typeface="楷体_GB2312" pitchFamily="49" charset="-122"/>
                <a:cs typeface="Times New Roman" pitchFamily="18" charset="0"/>
              </a:rPr>
              <a:t>小信号模型</a:t>
            </a:r>
          </a:p>
        </p:txBody>
      </p:sp>
      <p:sp>
        <p:nvSpPr>
          <p:cNvPr id="169086"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66</a:t>
            </a:r>
          </a:p>
        </p:txBody>
      </p:sp>
      <p:sp>
        <p:nvSpPr>
          <p:cNvPr id="8" name="Text Box 6"/>
          <p:cNvSpPr txBox="1">
            <a:spLocks noChangeArrowheads="1"/>
          </p:cNvSpPr>
          <p:nvPr/>
        </p:nvSpPr>
        <p:spPr bwMode="auto">
          <a:xfrm>
            <a:off x="2063750" y="1738313"/>
            <a:ext cx="8382000" cy="1092200"/>
          </a:xfrm>
          <a:prstGeom prst="rect">
            <a:avLst/>
          </a:prstGeom>
          <a:noFill/>
          <a:ln w="9525">
            <a:noFill/>
            <a:miter lim="800000"/>
            <a:headEnd/>
            <a:tailEnd/>
          </a:ln>
        </p:spPr>
        <p:txBody>
          <a:bodyPr>
            <a:spAutoFit/>
          </a:bodyPr>
          <a:lstStyle/>
          <a:p>
            <a:pPr>
              <a:spcBef>
                <a:spcPts val="600"/>
              </a:spcBef>
            </a:pPr>
            <a:r>
              <a:rPr kumimoji="1" lang="en-US" altLang="zh-CN" sz="2000">
                <a:latin typeface="Times New Roman" pitchFamily="18" charset="0"/>
                <a:ea typeface="宋体" charset="-122"/>
              </a:rPr>
              <a:t>    </a:t>
            </a:r>
            <a:r>
              <a:rPr kumimoji="1" lang="zh-CN" altLang="en-US" sz="2000" b="1">
                <a:latin typeface="Times New Roman" pitchFamily="18" charset="0"/>
                <a:ea typeface="宋体" charset="-122"/>
              </a:rPr>
              <a:t>当</a:t>
            </a:r>
            <a:r>
              <a:rPr kumimoji="1" lang="en-US" altLang="zh-CN" sz="2000" b="1">
                <a:latin typeface="Times New Roman" pitchFamily="18" charset="0"/>
                <a:ea typeface="宋体" charset="-122"/>
              </a:rPr>
              <a:t>FET</a:t>
            </a:r>
            <a:r>
              <a:rPr kumimoji="1" lang="zh-CN" altLang="en-US" sz="2000" b="1">
                <a:latin typeface="Times New Roman" pitchFamily="18" charset="0"/>
                <a:ea typeface="宋体" charset="-122"/>
              </a:rPr>
              <a:t>工作于恒流区时，如果</a:t>
            </a:r>
            <a:r>
              <a:rPr kumimoji="1" lang="en-US" altLang="zh-CN" sz="2000" b="1" i="1">
                <a:latin typeface="Times New Roman" pitchFamily="18" charset="0"/>
                <a:ea typeface="宋体" charset="-122"/>
              </a:rPr>
              <a:t>u</a:t>
            </a:r>
            <a:r>
              <a:rPr kumimoji="1" lang="en-US" altLang="zh-CN" sz="2000" b="1" baseline="-25000">
                <a:latin typeface="Times New Roman" pitchFamily="18" charset="0"/>
                <a:ea typeface="宋体" charset="-122"/>
              </a:rPr>
              <a:t>GS</a:t>
            </a:r>
            <a:r>
              <a:rPr kumimoji="1" lang="zh-CN" altLang="en-US" sz="2000" b="1">
                <a:latin typeface="Times New Roman" pitchFamily="18" charset="0"/>
                <a:ea typeface="宋体" charset="-122"/>
              </a:rPr>
              <a:t>在静态基础上叠加有一动态的小信号，其漏极电流</a:t>
            </a:r>
            <a:r>
              <a:rPr kumimoji="1" lang="en-US" altLang="zh-CN" sz="2000" b="1" i="1">
                <a:latin typeface="Times New Roman" pitchFamily="18" charset="0"/>
                <a:ea typeface="宋体" charset="-122"/>
              </a:rPr>
              <a:t>i</a:t>
            </a:r>
            <a:r>
              <a:rPr kumimoji="1" lang="en-US" altLang="zh-CN" sz="2000" b="1" baseline="-25000">
                <a:latin typeface="Times New Roman" pitchFamily="18" charset="0"/>
                <a:ea typeface="宋体" charset="-122"/>
              </a:rPr>
              <a:t>D</a:t>
            </a:r>
            <a:r>
              <a:rPr kumimoji="1" lang="zh-CN" altLang="en-US" sz="2000" b="1">
                <a:latin typeface="Times New Roman" pitchFamily="18" charset="0"/>
                <a:ea typeface="宋体" charset="-122"/>
              </a:rPr>
              <a:t>也就会在静态基础上产生相应的变化。</a:t>
            </a:r>
            <a:endParaRPr kumimoji="1" lang="en-US" altLang="zh-CN" sz="2000" b="1">
              <a:latin typeface="Times New Roman" pitchFamily="18" charset="0"/>
              <a:ea typeface="宋体" charset="-122"/>
            </a:endParaRPr>
          </a:p>
          <a:p>
            <a:pPr>
              <a:spcBef>
                <a:spcPts val="600"/>
              </a:spcBef>
            </a:pPr>
            <a:r>
              <a:rPr kumimoji="1" lang="zh-CN" altLang="en-US" sz="2000" b="1">
                <a:latin typeface="Times New Roman" pitchFamily="18" charset="0"/>
                <a:ea typeface="宋体" charset="-122"/>
              </a:rPr>
              <a:t>　对</a:t>
            </a:r>
            <a:r>
              <a:rPr kumimoji="1" lang="zh-CN" altLang="en-US" sz="2000" b="1">
                <a:solidFill>
                  <a:srgbClr val="FF0000"/>
                </a:solidFill>
                <a:latin typeface="Times New Roman" pitchFamily="18" charset="0"/>
                <a:ea typeface="宋体" charset="-122"/>
              </a:rPr>
              <a:t>小信号</a:t>
            </a:r>
            <a:r>
              <a:rPr kumimoji="1" lang="zh-CN" altLang="en-US" sz="2000" b="1">
                <a:latin typeface="Times New Roman" pitchFamily="18" charset="0"/>
                <a:ea typeface="宋体" charset="-122"/>
              </a:rPr>
              <a:t>而言，</a:t>
            </a:r>
            <a:r>
              <a:rPr kumimoji="1" lang="en-US" altLang="zh-CN" sz="2000" b="1">
                <a:latin typeface="Times New Roman" pitchFamily="18" charset="0"/>
                <a:ea typeface="宋体" charset="-122"/>
              </a:rPr>
              <a:t>FET</a:t>
            </a:r>
            <a:r>
              <a:rPr kumimoji="1" lang="zh-CN" altLang="en-US" sz="2000" b="1">
                <a:latin typeface="Times New Roman" pitchFamily="18" charset="0"/>
                <a:ea typeface="宋体" charset="-122"/>
              </a:rPr>
              <a:t>近似等效为一个电压控制电流源。</a:t>
            </a:r>
          </a:p>
        </p:txBody>
      </p:sp>
      <p:pic>
        <p:nvPicPr>
          <p:cNvPr id="168968" name="Picture 8"/>
          <p:cNvPicPr>
            <a:picLocks noChangeAspect="1" noChangeArrowheads="1"/>
          </p:cNvPicPr>
          <p:nvPr/>
        </p:nvPicPr>
        <p:blipFill>
          <a:blip r:embed="rId6"/>
          <a:srcRect/>
          <a:stretch>
            <a:fillRect/>
          </a:stretch>
        </p:blipFill>
        <p:spPr bwMode="auto">
          <a:xfrm>
            <a:off x="2803526" y="2889251"/>
            <a:ext cx="2428875" cy="2486025"/>
          </a:xfrm>
          <a:prstGeom prst="rect">
            <a:avLst/>
          </a:prstGeom>
          <a:noFill/>
          <a:ln w="9525">
            <a:noFill/>
            <a:miter lim="800000"/>
            <a:headEnd/>
            <a:tailEnd/>
          </a:ln>
        </p:spPr>
      </p:pic>
      <p:graphicFrame>
        <p:nvGraphicFramePr>
          <p:cNvPr id="6" name="Object 121"/>
          <p:cNvGraphicFramePr>
            <a:graphicFrameLocks noChangeAspect="1"/>
          </p:cNvGraphicFramePr>
          <p:nvPr/>
        </p:nvGraphicFramePr>
        <p:xfrm>
          <a:off x="2803526" y="5481639"/>
          <a:ext cx="1465263" cy="904875"/>
        </p:xfrm>
        <a:graphic>
          <a:graphicData uri="http://schemas.openxmlformats.org/presentationml/2006/ole">
            <mc:AlternateContent xmlns:mc="http://schemas.openxmlformats.org/markup-compatibility/2006">
              <mc:Choice xmlns:v="urn:schemas-microsoft-com:vml" Requires="v">
                <p:oleObj spid="_x0000_s169106" name="Equation" r:id="rId7" imgW="698197" imgH="431613" progId="Equation.DSMT4">
                  <p:embed/>
                </p:oleObj>
              </mc:Choice>
              <mc:Fallback>
                <p:oleObj name="Equation" r:id="rId7" imgW="698197" imgH="431613" progId="Equation.DSMT4">
                  <p:embed/>
                  <p:pic>
                    <p:nvPicPr>
                      <p:cNvPr id="0" name="Picture 1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3526" y="5481639"/>
                        <a:ext cx="1465263" cy="904875"/>
                      </a:xfrm>
                      <a:prstGeom prst="rect">
                        <a:avLst/>
                      </a:prstGeom>
                      <a:solidFill>
                        <a:srgbClr val="00FFFF"/>
                      </a:solidFill>
                      <a:ln w="19050">
                        <a:solidFill>
                          <a:srgbClr val="FF3300"/>
                        </a:solidFill>
                        <a:miter lim="800000"/>
                        <a:headEnd/>
                        <a:tailEnd/>
                      </a:ln>
                    </p:spPr>
                  </p:pic>
                </p:oleObj>
              </mc:Fallback>
            </mc:AlternateContent>
          </a:graphicData>
        </a:graphic>
      </p:graphicFrame>
      <p:sp>
        <p:nvSpPr>
          <p:cNvPr id="169089" name="矩形 1"/>
          <p:cNvSpPr>
            <a:spLocks noChangeArrowheads="1"/>
          </p:cNvSpPr>
          <p:nvPr/>
        </p:nvSpPr>
        <p:spPr bwMode="auto">
          <a:xfrm>
            <a:off x="7104064" y="4895851"/>
            <a:ext cx="2484437" cy="646113"/>
          </a:xfrm>
          <a:prstGeom prst="rect">
            <a:avLst/>
          </a:prstGeom>
          <a:noFill/>
          <a:ln w="9525">
            <a:noFill/>
            <a:miter lim="800000"/>
            <a:headEnd/>
            <a:tailEnd/>
          </a:ln>
        </p:spPr>
        <p:txBody>
          <a:bodyPr>
            <a:spAutoFit/>
          </a:bodyPr>
          <a:lstStyle/>
          <a:p>
            <a:pPr algn="ctr" eaLnBrk="0" hangingPunct="0"/>
            <a:r>
              <a:rPr lang="zh-CN" altLang="en-US"/>
              <a:t>考虑</a:t>
            </a:r>
            <a:r>
              <a:rPr lang="en-US" altLang="zh-CN" i="1"/>
              <a:t>u</a:t>
            </a:r>
            <a:r>
              <a:rPr lang="en-US" altLang="zh-CN" baseline="-25000"/>
              <a:t>ds</a:t>
            </a:r>
            <a:r>
              <a:rPr lang="zh-CN" altLang="en-US"/>
              <a:t>对</a:t>
            </a:r>
            <a:r>
              <a:rPr lang="en-US" altLang="zh-CN" i="1"/>
              <a:t>i</a:t>
            </a:r>
            <a:r>
              <a:rPr lang="en-US" altLang="zh-CN" baseline="-25000"/>
              <a:t>d</a:t>
            </a:r>
            <a:r>
              <a:rPr lang="zh-CN" altLang="en-US"/>
              <a:t>的影响</a:t>
            </a:r>
            <a:endParaRPr lang="en-US" altLang="zh-CN"/>
          </a:p>
          <a:p>
            <a:pPr algn="ctr" eaLnBrk="0" hangingPunct="0"/>
            <a:r>
              <a:rPr lang="zh-CN" altLang="en-US"/>
              <a:t>（沟道长度调制效应）</a:t>
            </a:r>
          </a:p>
        </p:txBody>
      </p:sp>
      <p:sp>
        <p:nvSpPr>
          <p:cNvPr id="169090" name="矩形 2"/>
          <p:cNvSpPr>
            <a:spLocks noChangeArrowheads="1"/>
          </p:cNvSpPr>
          <p:nvPr/>
        </p:nvSpPr>
        <p:spPr bwMode="auto">
          <a:xfrm>
            <a:off x="7335838" y="5541963"/>
            <a:ext cx="2019300" cy="646112"/>
          </a:xfrm>
          <a:prstGeom prst="rect">
            <a:avLst/>
          </a:prstGeom>
          <a:noFill/>
          <a:ln w="9525">
            <a:noFill/>
            <a:miter lim="800000"/>
            <a:headEnd/>
            <a:tailEnd/>
          </a:ln>
        </p:spPr>
        <p:txBody>
          <a:bodyPr>
            <a:spAutoFit/>
          </a:bodyPr>
          <a:lstStyle/>
          <a:p>
            <a:pPr algn="ctr" eaLnBrk="0" hangingPunct="0"/>
            <a:r>
              <a:rPr lang="zh-CN" altLang="en-US"/>
              <a:t>近似分析时可认为</a:t>
            </a:r>
            <a:r>
              <a:rPr lang="en-US" altLang="zh-CN" i="1"/>
              <a:t>r</a:t>
            </a:r>
            <a:r>
              <a:rPr lang="en-US" altLang="zh-CN" baseline="-25000"/>
              <a:t>ds</a:t>
            </a:r>
            <a:r>
              <a:rPr lang="zh-CN" altLang="en-US"/>
              <a:t>为无穷大</a:t>
            </a:r>
          </a:p>
        </p:txBody>
      </p:sp>
      <p:sp>
        <p:nvSpPr>
          <p:cNvPr id="169092" name="Line 132"/>
          <p:cNvSpPr>
            <a:spLocks noChangeShapeType="1"/>
          </p:cNvSpPr>
          <p:nvPr/>
        </p:nvSpPr>
        <p:spPr bwMode="auto">
          <a:xfrm flipV="1">
            <a:off x="8509000" y="4113214"/>
            <a:ext cx="528638" cy="782637"/>
          </a:xfrm>
          <a:prstGeom prst="line">
            <a:avLst/>
          </a:prstGeom>
          <a:noFill/>
          <a:ln w="19050">
            <a:solidFill>
              <a:srgbClr val="FF0000"/>
            </a:solidFill>
            <a:round/>
            <a:headEnd/>
            <a:tailEnd/>
          </a:ln>
        </p:spPr>
        <p:txBody>
          <a:bodyPr/>
          <a:lstStyle/>
          <a:p>
            <a:endParaRPr lang="zh-CN" altLang="en-US"/>
          </a:p>
        </p:txBody>
      </p:sp>
      <p:sp>
        <p:nvSpPr>
          <p:cNvPr id="2" name="Text Box 6"/>
          <p:cNvSpPr txBox="1">
            <a:spLocks noChangeArrowheads="1"/>
          </p:cNvSpPr>
          <p:nvPr/>
        </p:nvSpPr>
        <p:spPr bwMode="auto">
          <a:xfrm>
            <a:off x="4268788" y="5589588"/>
            <a:ext cx="1395412" cy="641350"/>
          </a:xfrm>
          <a:prstGeom prst="rect">
            <a:avLst/>
          </a:prstGeom>
          <a:noFill/>
          <a:ln w="9525">
            <a:noFill/>
            <a:miter lim="800000"/>
            <a:headEnd/>
            <a:tailEnd/>
          </a:ln>
        </p:spPr>
        <p:txBody>
          <a:bodyPr>
            <a:spAutoFit/>
          </a:bodyPr>
          <a:lstStyle/>
          <a:p>
            <a:pPr>
              <a:spcBef>
                <a:spcPts val="600"/>
              </a:spcBef>
            </a:pPr>
            <a:r>
              <a:rPr kumimoji="1" lang="zh-CN" altLang="en-US" b="1">
                <a:latin typeface="Times New Roman" pitchFamily="18" charset="0"/>
                <a:ea typeface="宋体" charset="-122"/>
              </a:rPr>
              <a:t>可根据微分学知识求得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par>
                          <p:cTn id="15" fill="hold">
                            <p:stCondLst>
                              <p:cond delay="1921"/>
                            </p:stCondLst>
                            <p:childTnLst>
                              <p:par>
                                <p:cTn id="16" presetID="9" presetClass="entr" presetSubtype="0" fill="hold" nodeType="afterEffect">
                                  <p:stCondLst>
                                    <p:cond delay="500"/>
                                  </p:stCondLst>
                                  <p:childTnLst>
                                    <p:set>
                                      <p:cBhvr>
                                        <p:cTn id="17" dur="1" fill="hold">
                                          <p:stCondLst>
                                            <p:cond delay="0"/>
                                          </p:stCondLst>
                                        </p:cTn>
                                        <p:tgtEl>
                                          <p:spTgt spid="169079"/>
                                        </p:tgtEl>
                                        <p:attrNameLst>
                                          <p:attrName>style.visibility</p:attrName>
                                        </p:attrNameLst>
                                      </p:cBhvr>
                                      <p:to>
                                        <p:strVal val="visible"/>
                                      </p:to>
                                    </p:set>
                                    <p:animEffect transition="in" filter="dissolve">
                                      <p:cBhvr>
                                        <p:cTn id="18" dur="500"/>
                                        <p:tgtEl>
                                          <p:spTgt spid="16907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8968"/>
                                        </p:tgtEl>
                                        <p:attrNameLst>
                                          <p:attrName>style.visibility</p:attrName>
                                        </p:attrNameLst>
                                      </p:cBhvr>
                                      <p:to>
                                        <p:strVal val="visible"/>
                                      </p:to>
                                    </p:set>
                                    <p:animEffect transition="in" filter="dissolve">
                                      <p:cBhvr>
                                        <p:cTn id="23" dur="500"/>
                                        <p:tgtEl>
                                          <p:spTgt spid="16896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wipe(left)">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80"/>
                                  </p:iterate>
                                  <p:childTnLst>
                                    <p:set>
                                      <p:cBhvr>
                                        <p:cTn id="36" dur="1" fill="hold">
                                          <p:stCondLst>
                                            <p:cond delay="0"/>
                                          </p:stCondLst>
                                        </p:cTn>
                                        <p:tgtEl>
                                          <p:spTgt spid="169089"/>
                                        </p:tgtEl>
                                        <p:attrNameLst>
                                          <p:attrName>style.visibility</p:attrName>
                                        </p:attrNameLst>
                                      </p:cBhvr>
                                      <p:to>
                                        <p:strVal val="visible"/>
                                      </p:to>
                                    </p:set>
                                  </p:childTnLst>
                                </p:cTn>
                              </p:par>
                            </p:childTnLst>
                          </p:cTn>
                        </p:par>
                        <p:par>
                          <p:cTn id="37" fill="hold">
                            <p:stCondLst>
                              <p:cond delay="1601"/>
                            </p:stCondLst>
                            <p:childTnLst>
                              <p:par>
                                <p:cTn id="38" presetID="22" presetClass="entr" presetSubtype="4" fill="hold" grpId="0" nodeType="afterEffect">
                                  <p:stCondLst>
                                    <p:cond delay="500"/>
                                  </p:stCondLst>
                                  <p:childTnLst>
                                    <p:set>
                                      <p:cBhvr>
                                        <p:cTn id="39" dur="1" fill="hold">
                                          <p:stCondLst>
                                            <p:cond delay="0"/>
                                          </p:stCondLst>
                                        </p:cTn>
                                        <p:tgtEl>
                                          <p:spTgt spid="169092"/>
                                        </p:tgtEl>
                                        <p:attrNameLst>
                                          <p:attrName>style.visibility</p:attrName>
                                        </p:attrNameLst>
                                      </p:cBhvr>
                                      <p:to>
                                        <p:strVal val="visible"/>
                                      </p:to>
                                    </p:set>
                                    <p:animEffect transition="in" filter="wipe(down)">
                                      <p:cBhvr>
                                        <p:cTn id="40" dur="500"/>
                                        <p:tgtEl>
                                          <p:spTgt spid="169092"/>
                                        </p:tgtEl>
                                      </p:cBhvr>
                                    </p:animEffect>
                                  </p:childTnLst>
                                </p:cTn>
                              </p:par>
                            </p:childTnLst>
                          </p:cTn>
                        </p:par>
                        <p:par>
                          <p:cTn id="41" fill="hold">
                            <p:stCondLst>
                              <p:cond delay="2601"/>
                            </p:stCondLst>
                            <p:childTnLst>
                              <p:par>
                                <p:cTn id="42" presetID="22" presetClass="entr" presetSubtype="1" fill="hold" nodeType="afterEffect">
                                  <p:stCondLst>
                                    <p:cond delay="500"/>
                                  </p:stCondLst>
                                  <p:childTnLst>
                                    <p:set>
                                      <p:cBhvr>
                                        <p:cTn id="43" dur="1" fill="hold">
                                          <p:stCondLst>
                                            <p:cond delay="0"/>
                                          </p:stCondLst>
                                        </p:cTn>
                                        <p:tgtEl>
                                          <p:spTgt spid="169078"/>
                                        </p:tgtEl>
                                        <p:attrNameLst>
                                          <p:attrName>style.visibility</p:attrName>
                                        </p:attrNameLst>
                                      </p:cBhvr>
                                      <p:to>
                                        <p:strVal val="visible"/>
                                      </p:to>
                                    </p:set>
                                    <p:animEffect transition="in" filter="wipe(up)">
                                      <p:cBhvr>
                                        <p:cTn id="44" dur="500"/>
                                        <p:tgtEl>
                                          <p:spTgt spid="16907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80"/>
                                  </p:iterate>
                                  <p:childTnLst>
                                    <p:set>
                                      <p:cBhvr>
                                        <p:cTn id="48" dur="1" fill="hold">
                                          <p:stCondLst>
                                            <p:cond delay="0"/>
                                          </p:stCondLst>
                                        </p:cTn>
                                        <p:tgtEl>
                                          <p:spTgt spid="16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9089" grpId="0"/>
      <p:bldP spid="169090" grpId="0"/>
      <p:bldP spid="16909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标题 1"/>
          <p:cNvSpPr txBox="1">
            <a:spLocks/>
          </p:cNvSpPr>
          <p:nvPr/>
        </p:nvSpPr>
        <p:spPr bwMode="auto">
          <a:xfrm>
            <a:off x="1981200" y="503238"/>
            <a:ext cx="8153400" cy="563562"/>
          </a:xfrm>
          <a:prstGeom prst="rect">
            <a:avLst/>
          </a:prstGeom>
          <a:noFill/>
          <a:ln w="9525">
            <a:noFill/>
            <a:miter lim="800000"/>
            <a:headEnd/>
            <a:tailEnd/>
          </a:ln>
        </p:spPr>
        <p:txBody>
          <a:bodyPr/>
          <a:lstStyle/>
          <a:p>
            <a:pPr eaLnBrk="0" hangingPunct="0"/>
            <a:r>
              <a:rPr lang="en-US" altLang="zh-CN" sz="2800" b="1" dirty="0" smtClean="0">
                <a:latin typeface="黑体" pitchFamily="2" charset="-122"/>
              </a:rPr>
              <a:t>1.4 </a:t>
            </a:r>
            <a:r>
              <a:rPr lang="zh-CN" altLang="en-US" sz="2800" b="1" dirty="0">
                <a:latin typeface="Times New Roman" pitchFamily="18" charset="0"/>
                <a:cs typeface="Times New Roman" pitchFamily="18" charset="0"/>
              </a:rPr>
              <a:t>场效应管</a:t>
            </a:r>
            <a:r>
              <a:rPr lang="zh-CN" altLang="en-US" sz="2800" b="1" dirty="0">
                <a:latin typeface="黑体" pitchFamily="2" charset="-122"/>
              </a:rPr>
              <a:t>的等效模型</a:t>
            </a:r>
          </a:p>
        </p:txBody>
      </p:sp>
      <p:sp>
        <p:nvSpPr>
          <p:cNvPr id="16387" name="文本框 1"/>
          <p:cNvSpPr txBox="1">
            <a:spLocks noChangeArrowheads="1"/>
          </p:cNvSpPr>
          <p:nvPr/>
        </p:nvSpPr>
        <p:spPr bwMode="auto">
          <a:xfrm>
            <a:off x="1981200" y="1311275"/>
            <a:ext cx="7056438" cy="457200"/>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FET</a:t>
            </a:r>
            <a:r>
              <a:rPr lang="zh-CN" altLang="en-US" sz="2400" b="1">
                <a:latin typeface="Times New Roman" pitchFamily="18" charset="0"/>
                <a:ea typeface="楷体_GB2312" pitchFamily="49" charset="-122"/>
                <a:cs typeface="Times New Roman" pitchFamily="18" charset="0"/>
              </a:rPr>
              <a:t>工作在放大状态时的</a:t>
            </a:r>
            <a:r>
              <a:rPr lang="zh-CN" altLang="en-US" sz="2400" b="1">
                <a:solidFill>
                  <a:srgbClr val="A80808"/>
                </a:solidFill>
                <a:latin typeface="Times New Roman" pitchFamily="18" charset="0"/>
                <a:ea typeface="楷体_GB2312" pitchFamily="49" charset="-122"/>
                <a:cs typeface="Times New Roman" pitchFamily="18" charset="0"/>
              </a:rPr>
              <a:t>高频</a:t>
            </a:r>
            <a:r>
              <a:rPr lang="zh-CN" altLang="en-US" sz="2400" b="1">
                <a:latin typeface="Times New Roman" pitchFamily="18" charset="0"/>
                <a:ea typeface="楷体_GB2312" pitchFamily="49" charset="-122"/>
                <a:cs typeface="Times New Roman" pitchFamily="18" charset="0"/>
              </a:rPr>
              <a:t>小信号模型</a:t>
            </a:r>
          </a:p>
        </p:txBody>
      </p:sp>
      <p:sp>
        <p:nvSpPr>
          <p:cNvPr id="766979" name="灯片编号占位符 7"/>
          <p:cNvSpPr txBox="1">
            <a:spLocks noGrp="1"/>
          </p:cNvSpPr>
          <p:nvPr/>
        </p:nvSpPr>
        <p:spPr bwMode="gray">
          <a:xfrm>
            <a:off x="5016500" y="6551613"/>
            <a:ext cx="2133600" cy="228600"/>
          </a:xfrm>
          <a:prstGeom prst="rect">
            <a:avLst/>
          </a:prstGeom>
          <a:noFill/>
          <a:ln w="9525">
            <a:noFill/>
            <a:miter lim="800000"/>
            <a:headEnd/>
            <a:tailEnd/>
          </a:ln>
        </p:spPr>
        <p:txBody>
          <a:bodyPr/>
          <a:lstStyle/>
          <a:p>
            <a:pPr algn="ctr"/>
            <a:r>
              <a:rPr lang="en-US" altLang="zh-CN" sz="1200">
                <a:solidFill>
                  <a:schemeClr val="bg1"/>
                </a:solidFill>
                <a:ea typeface="宋体" charset="-122"/>
              </a:rPr>
              <a:t>67</a:t>
            </a:r>
          </a:p>
        </p:txBody>
      </p:sp>
      <p:sp>
        <p:nvSpPr>
          <p:cNvPr id="8" name="Text Box 6"/>
          <p:cNvSpPr txBox="1">
            <a:spLocks noChangeArrowheads="1"/>
          </p:cNvSpPr>
          <p:nvPr/>
        </p:nvSpPr>
        <p:spPr bwMode="auto">
          <a:xfrm>
            <a:off x="2063750" y="1773239"/>
            <a:ext cx="8382000" cy="396875"/>
          </a:xfrm>
          <a:prstGeom prst="rect">
            <a:avLst/>
          </a:prstGeom>
          <a:noFill/>
          <a:ln w="9525">
            <a:noFill/>
            <a:miter lim="800000"/>
            <a:headEnd/>
            <a:tailEnd/>
          </a:ln>
        </p:spPr>
        <p:txBody>
          <a:bodyPr>
            <a:spAutoFit/>
          </a:bodyPr>
          <a:lstStyle/>
          <a:p>
            <a:pPr>
              <a:spcBef>
                <a:spcPts val="600"/>
              </a:spcBef>
            </a:pPr>
            <a:r>
              <a:rPr kumimoji="1" lang="en-US" altLang="zh-CN" sz="2000">
                <a:latin typeface="Times New Roman" pitchFamily="18" charset="0"/>
                <a:ea typeface="宋体" charset="-122"/>
              </a:rPr>
              <a:t>    </a:t>
            </a:r>
            <a:r>
              <a:rPr kumimoji="1" lang="zh-CN" altLang="en-US" sz="2000" b="1">
                <a:latin typeface="Times New Roman" pitchFamily="18" charset="0"/>
                <a:ea typeface="宋体" charset="-122"/>
              </a:rPr>
              <a:t>考虑</a:t>
            </a:r>
            <a:r>
              <a:rPr kumimoji="1" lang="en-US" altLang="zh-CN" sz="2000" b="1">
                <a:latin typeface="Times New Roman" pitchFamily="18" charset="0"/>
                <a:ea typeface="宋体" charset="-122"/>
              </a:rPr>
              <a:t>MOS</a:t>
            </a:r>
            <a:r>
              <a:rPr kumimoji="1" lang="zh-CN" altLang="en-US" sz="2000" b="1">
                <a:latin typeface="Times New Roman" pitchFamily="18" charset="0"/>
                <a:ea typeface="宋体" charset="-122"/>
              </a:rPr>
              <a:t>电容和结电容。</a:t>
            </a:r>
          </a:p>
        </p:txBody>
      </p:sp>
      <p:pic>
        <p:nvPicPr>
          <p:cNvPr id="394254" name="Picture 14"/>
          <p:cNvPicPr>
            <a:picLocks noChangeAspect="1" noChangeArrowheads="1"/>
          </p:cNvPicPr>
          <p:nvPr/>
        </p:nvPicPr>
        <p:blipFill>
          <a:blip r:embed="rId3"/>
          <a:srcRect/>
          <a:stretch>
            <a:fillRect/>
          </a:stretch>
        </p:blipFill>
        <p:spPr bwMode="auto">
          <a:xfrm>
            <a:off x="3792538" y="2652713"/>
            <a:ext cx="4502150" cy="1820862"/>
          </a:xfrm>
          <a:prstGeom prst="rect">
            <a:avLst/>
          </a:prstGeom>
          <a:noFill/>
          <a:ln w="9525">
            <a:noFill/>
            <a:miter lim="800000"/>
            <a:headEnd/>
            <a:tailEnd/>
          </a:ln>
        </p:spPr>
      </p:pic>
      <p:sp>
        <p:nvSpPr>
          <p:cNvPr id="2" name="Text Box 6"/>
          <p:cNvSpPr txBox="1">
            <a:spLocks noChangeArrowheads="1"/>
          </p:cNvSpPr>
          <p:nvPr/>
        </p:nvSpPr>
        <p:spPr bwMode="auto">
          <a:xfrm>
            <a:off x="2070100" y="4616451"/>
            <a:ext cx="8382000" cy="396875"/>
          </a:xfrm>
          <a:prstGeom prst="rect">
            <a:avLst/>
          </a:prstGeom>
          <a:noFill/>
          <a:ln w="9525">
            <a:noFill/>
            <a:miter lim="800000"/>
            <a:headEnd/>
            <a:tailEnd/>
          </a:ln>
        </p:spPr>
        <p:txBody>
          <a:bodyPr>
            <a:spAutoFit/>
          </a:bodyPr>
          <a:lstStyle/>
          <a:p>
            <a:pPr>
              <a:spcBef>
                <a:spcPts val="600"/>
              </a:spcBef>
            </a:pPr>
            <a:r>
              <a:rPr kumimoji="1" lang="en-US" altLang="zh-CN" sz="2000">
                <a:latin typeface="Times New Roman" pitchFamily="18" charset="0"/>
                <a:ea typeface="宋体" charset="-122"/>
              </a:rPr>
              <a:t>    </a:t>
            </a:r>
            <a:r>
              <a:rPr kumimoji="1" lang="zh-CN" altLang="en-US" sz="2000" b="1">
                <a:latin typeface="Times New Roman" pitchFamily="18" charset="0"/>
                <a:ea typeface="宋体" charset="-122"/>
              </a:rPr>
              <a:t>由于</a:t>
            </a:r>
            <a:r>
              <a:rPr kumimoji="1" lang="en-US" altLang="zh-CN" sz="2000" b="1">
                <a:latin typeface="Times New Roman" pitchFamily="18" charset="0"/>
                <a:ea typeface="宋体" charset="-122"/>
              </a:rPr>
              <a:t>MOS</a:t>
            </a:r>
            <a:r>
              <a:rPr kumimoji="1" lang="zh-CN" altLang="en-US" sz="2000" b="1">
                <a:latin typeface="Times New Roman" pitchFamily="18" charset="0"/>
                <a:ea typeface="宋体" charset="-122"/>
              </a:rPr>
              <a:t>电容和结电容的影响，高频时</a:t>
            </a:r>
            <a:r>
              <a:rPr kumimoji="1" lang="en-US" altLang="zh-CN" sz="2000" b="1">
                <a:latin typeface="Times New Roman" pitchFamily="18" charset="0"/>
                <a:ea typeface="宋体" charset="-122"/>
              </a:rPr>
              <a:t>FET</a:t>
            </a:r>
            <a:r>
              <a:rPr kumimoji="1" lang="zh-CN" altLang="en-US" sz="2000" b="1">
                <a:latin typeface="Times New Roman" pitchFamily="18" charset="0"/>
                <a:ea typeface="宋体" charset="-122"/>
              </a:rPr>
              <a:t>的放大能力下降。</a:t>
            </a:r>
          </a:p>
        </p:txBody>
      </p:sp>
      <p:sp>
        <p:nvSpPr>
          <p:cNvPr id="29" name="AutoShape 22"/>
          <p:cNvSpPr>
            <a:spLocks/>
          </p:cNvSpPr>
          <p:nvPr/>
        </p:nvSpPr>
        <p:spPr bwMode="auto">
          <a:xfrm>
            <a:off x="6230939" y="1939925"/>
            <a:ext cx="1836737" cy="660400"/>
          </a:xfrm>
          <a:prstGeom prst="borderCallout1">
            <a:avLst>
              <a:gd name="adj1" fmla="val 17306"/>
              <a:gd name="adj2" fmla="val -4148"/>
              <a:gd name="adj3" fmla="val 98319"/>
              <a:gd name="adj4" fmla="val -40708"/>
            </a:avLst>
          </a:prstGeom>
          <a:solidFill>
            <a:srgbClr val="66FFFF"/>
          </a:solidFill>
          <a:ln w="19050">
            <a:solidFill>
              <a:srgbClr val="CC0000"/>
            </a:solidFill>
            <a:miter lim="800000"/>
            <a:headEnd/>
            <a:tailEnd/>
          </a:ln>
        </p:spPr>
        <p:txBody>
          <a:bodyPr>
            <a:spAutoFit/>
          </a:bodyPr>
          <a:lstStyle/>
          <a:p>
            <a:pPr algn="ctr" eaLnBrk="0" hangingPunct="0"/>
            <a:r>
              <a:rPr kumimoji="1" lang="zh-CN" altLang="en-US">
                <a:latin typeface="黑体" pitchFamily="2" charset="-122"/>
              </a:rPr>
              <a:t>连接了输入回路和输出回路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par>
                          <p:cTn id="11" fill="hold">
                            <p:stCondLst>
                              <p:cond delay="881"/>
                            </p:stCondLst>
                            <p:childTnLst>
                              <p:par>
                                <p:cTn id="12" presetID="9" presetClass="entr" presetSubtype="0" fill="hold" nodeType="afterEffect">
                                  <p:stCondLst>
                                    <p:cond delay="500"/>
                                  </p:stCondLst>
                                  <p:childTnLst>
                                    <p:set>
                                      <p:cBhvr>
                                        <p:cTn id="13" dur="1" fill="hold">
                                          <p:stCondLst>
                                            <p:cond delay="0"/>
                                          </p:stCondLst>
                                        </p:cTn>
                                        <p:tgtEl>
                                          <p:spTgt spid="394254"/>
                                        </p:tgtEl>
                                        <p:attrNameLst>
                                          <p:attrName>style.visibility</p:attrName>
                                        </p:attrNameLst>
                                      </p:cBhvr>
                                      <p:to>
                                        <p:strVal val="visible"/>
                                      </p:to>
                                    </p:set>
                                    <p:animEffect transition="in" filter="dissolve">
                                      <p:cBhvr>
                                        <p:cTn id="14" dur="500"/>
                                        <p:tgtEl>
                                          <p:spTgt spid="3942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iterate type="lt">
                                    <p:tmAbs val="80"/>
                                  </p:iterate>
                                  <p:childTnLst>
                                    <p:set>
                                      <p:cBhvr>
                                        <p:cTn id="23"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1.5 </a:t>
            </a:r>
            <a:r>
              <a:rPr lang="zh-CN" altLang="en-US" kern="0" dirty="0">
                <a:latin typeface="Times New Roman" pitchFamily="18" charset="0"/>
                <a:ea typeface="+mn-ea"/>
                <a:cs typeface="Times New Roman" pitchFamily="18" charset="0"/>
              </a:rPr>
              <a:t>场效应管</a:t>
            </a:r>
            <a:r>
              <a:rPr lang="zh-CN" altLang="en-US" kern="0" dirty="0">
                <a:latin typeface="+mn-ea"/>
                <a:ea typeface="+mn-ea"/>
              </a:rPr>
              <a:t>的主要参数</a:t>
            </a:r>
          </a:p>
        </p:txBody>
      </p:sp>
      <p:sp>
        <p:nvSpPr>
          <p:cNvPr id="769026"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68</a:t>
            </a:r>
          </a:p>
        </p:txBody>
      </p:sp>
      <p:sp>
        <p:nvSpPr>
          <p:cNvPr id="5" name="文本框 1"/>
          <p:cNvSpPr txBox="1">
            <a:spLocks noChangeArrowheads="1"/>
          </p:cNvSpPr>
          <p:nvPr/>
        </p:nvSpPr>
        <p:spPr bwMode="auto">
          <a:xfrm>
            <a:off x="1981201" y="1311275"/>
            <a:ext cx="8435975" cy="4891088"/>
          </a:xfrm>
          <a:prstGeom prst="rect">
            <a:avLst/>
          </a:prstGeom>
          <a:noFill/>
          <a:ln w="9525">
            <a:noFill/>
            <a:miter lim="800000"/>
            <a:headEnd/>
            <a:tailEnd/>
          </a:ln>
        </p:spPr>
        <p:txBody>
          <a:bodyPr>
            <a:spAutoFit/>
          </a:bodyPr>
          <a:lstStyle/>
          <a:p>
            <a:pPr>
              <a:lnSpc>
                <a:spcPct val="110000"/>
              </a:lnSpc>
            </a:pPr>
            <a:r>
              <a:rPr lang="zh-CN" altLang="en-US" sz="2400" b="1">
                <a:latin typeface="Times New Roman" pitchFamily="18" charset="0"/>
                <a:ea typeface="楷体_GB2312" pitchFamily="49" charset="-122"/>
                <a:cs typeface="Times New Roman" pitchFamily="18" charset="0"/>
              </a:rPr>
              <a:t>直流参数</a:t>
            </a:r>
            <a:endParaRPr lang="en-US" altLang="zh-CN" sz="2400" b="1">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开启电压</a:t>
            </a:r>
            <a:r>
              <a:rPr lang="en-US" altLang="zh-CN" sz="2000" b="1" i="1">
                <a:solidFill>
                  <a:srgbClr val="C00000"/>
                </a:solidFill>
                <a:latin typeface="Times New Roman" pitchFamily="18" charset="0"/>
                <a:ea typeface="楷体_GB2312" pitchFamily="49" charset="-122"/>
                <a:cs typeface="Times New Roman" pitchFamily="18" charset="0"/>
              </a:rPr>
              <a:t>U</a:t>
            </a:r>
            <a:r>
              <a:rPr lang="en-US" altLang="zh-CN" sz="2000" b="1" baseline="-25000">
                <a:solidFill>
                  <a:srgbClr val="C00000"/>
                </a:solidFill>
                <a:latin typeface="Times New Roman" pitchFamily="18" charset="0"/>
                <a:ea typeface="楷体_GB2312" pitchFamily="49" charset="-122"/>
                <a:cs typeface="Times New Roman" pitchFamily="18" charset="0"/>
              </a:rPr>
              <a:t>GS(th)</a:t>
            </a:r>
            <a:endParaRPr lang="en-US" altLang="zh-CN" sz="2000" b="1">
              <a:solidFill>
                <a:srgbClr val="C00000"/>
              </a:solidFill>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夹断电压</a:t>
            </a:r>
            <a:r>
              <a:rPr lang="en-US" altLang="zh-CN" sz="2000" b="1" i="1">
                <a:solidFill>
                  <a:srgbClr val="C00000"/>
                </a:solidFill>
                <a:latin typeface="Times New Roman" pitchFamily="18" charset="0"/>
                <a:ea typeface="楷体_GB2312" pitchFamily="49" charset="-122"/>
                <a:cs typeface="Times New Roman" pitchFamily="18" charset="0"/>
              </a:rPr>
              <a:t>U</a:t>
            </a:r>
            <a:r>
              <a:rPr lang="en-US" altLang="zh-CN" sz="2000" b="1" baseline="-25000">
                <a:solidFill>
                  <a:srgbClr val="C00000"/>
                </a:solidFill>
                <a:latin typeface="Times New Roman" pitchFamily="18" charset="0"/>
                <a:ea typeface="楷体_GB2312" pitchFamily="49" charset="-122"/>
                <a:cs typeface="Times New Roman" pitchFamily="18" charset="0"/>
              </a:rPr>
              <a:t>GS(off)</a:t>
            </a:r>
            <a:endParaRPr lang="en-US" altLang="zh-CN" sz="2000" b="1">
              <a:solidFill>
                <a:srgbClr val="C00000"/>
              </a:solidFill>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漏极饱和电流</a:t>
            </a:r>
            <a:r>
              <a:rPr lang="en-US" altLang="zh-CN" sz="2000" b="1" i="1">
                <a:solidFill>
                  <a:srgbClr val="C00000"/>
                </a:solidFill>
                <a:latin typeface="Times New Roman" pitchFamily="18" charset="0"/>
                <a:ea typeface="楷体_GB2312" pitchFamily="49" charset="-122"/>
                <a:cs typeface="Times New Roman" pitchFamily="18" charset="0"/>
              </a:rPr>
              <a:t>I</a:t>
            </a:r>
            <a:r>
              <a:rPr lang="en-US" altLang="zh-CN" sz="2000" b="1" baseline="-25000">
                <a:solidFill>
                  <a:srgbClr val="C00000"/>
                </a:solidFill>
                <a:latin typeface="Times New Roman" pitchFamily="18" charset="0"/>
                <a:ea typeface="楷体_GB2312" pitchFamily="49" charset="-122"/>
                <a:cs typeface="Times New Roman" pitchFamily="18" charset="0"/>
              </a:rPr>
              <a:t>DSS</a:t>
            </a:r>
            <a:endParaRPr lang="en-US" altLang="zh-CN" sz="2000" b="1">
              <a:solidFill>
                <a:srgbClr val="C00000"/>
              </a:solidFill>
              <a:latin typeface="Times New Roman" pitchFamily="18" charset="0"/>
              <a:ea typeface="楷体_GB2312" pitchFamily="49" charset="-122"/>
              <a:cs typeface="Times New Roman" pitchFamily="18" charset="0"/>
            </a:endParaRPr>
          </a:p>
          <a:p>
            <a:pPr>
              <a:lnSpc>
                <a:spcPct val="110000"/>
              </a:lnSpc>
            </a:pPr>
            <a:r>
              <a:rPr lang="zh-CN" altLang="en-US" sz="2400" b="1">
                <a:latin typeface="Times New Roman" pitchFamily="18" charset="0"/>
                <a:ea typeface="楷体_GB2312" pitchFamily="49" charset="-122"/>
                <a:cs typeface="Times New Roman" pitchFamily="18" charset="0"/>
              </a:rPr>
              <a:t>交流参数</a:t>
            </a:r>
            <a:endParaRPr lang="en-US" altLang="zh-CN" sz="2400" b="1">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低频跨导</a:t>
            </a:r>
            <a:r>
              <a:rPr lang="en-US" altLang="zh-CN" sz="2000" b="1" i="1">
                <a:solidFill>
                  <a:srgbClr val="C00000"/>
                </a:solidFill>
                <a:latin typeface="Times New Roman" pitchFamily="18" charset="0"/>
                <a:ea typeface="楷体_GB2312" pitchFamily="49" charset="-122"/>
                <a:cs typeface="Times New Roman" pitchFamily="18" charset="0"/>
              </a:rPr>
              <a:t>g</a:t>
            </a:r>
            <a:r>
              <a:rPr lang="en-US" altLang="zh-CN" sz="2000" b="1" baseline="-25000">
                <a:solidFill>
                  <a:srgbClr val="C00000"/>
                </a:solidFill>
                <a:latin typeface="Times New Roman" pitchFamily="18" charset="0"/>
                <a:ea typeface="楷体_GB2312" pitchFamily="49" charset="-122"/>
                <a:cs typeface="Times New Roman" pitchFamily="18" charset="0"/>
              </a:rPr>
              <a:t>m</a:t>
            </a:r>
            <a:endParaRPr lang="en-US" altLang="zh-CN" sz="2000" b="1">
              <a:solidFill>
                <a:srgbClr val="C00000"/>
              </a:solidFill>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极间电容</a:t>
            </a:r>
            <a:endParaRPr lang="en-US" altLang="zh-CN" sz="2000" b="1">
              <a:solidFill>
                <a:srgbClr val="C00000"/>
              </a:solidFill>
              <a:latin typeface="Times New Roman" pitchFamily="18" charset="0"/>
              <a:ea typeface="楷体_GB2312" pitchFamily="49" charset="-122"/>
              <a:cs typeface="Times New Roman" pitchFamily="18" charset="0"/>
            </a:endParaRPr>
          </a:p>
          <a:p>
            <a:pPr>
              <a:lnSpc>
                <a:spcPct val="110000"/>
              </a:lnSpc>
            </a:pPr>
            <a:r>
              <a:rPr lang="zh-CN" altLang="en-US" sz="2400" b="1">
                <a:latin typeface="Times New Roman" pitchFamily="18" charset="0"/>
                <a:ea typeface="楷体_GB2312" pitchFamily="49" charset="-122"/>
                <a:cs typeface="Times New Roman" pitchFamily="18" charset="0"/>
              </a:rPr>
              <a:t>极限参数</a:t>
            </a:r>
            <a:endParaRPr lang="en-US" altLang="zh-CN" sz="2400" b="1">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击穿电压</a:t>
            </a:r>
            <a:r>
              <a:rPr lang="zh-CN" altLang="en-US" sz="2000" b="1">
                <a:latin typeface="Times New Roman" pitchFamily="18" charset="0"/>
                <a:ea typeface="楷体_GB2312" pitchFamily="49" charset="-122"/>
                <a:cs typeface="Times New Roman" pitchFamily="18" charset="0"/>
              </a:rPr>
              <a:t>：</a:t>
            </a:r>
            <a:endParaRPr lang="en-US" altLang="zh-CN" sz="2000" b="1">
              <a:latin typeface="Times New Roman" pitchFamily="18" charset="0"/>
              <a:ea typeface="楷体_GB2312" pitchFamily="49" charset="-122"/>
              <a:cs typeface="Times New Roman" pitchFamily="18" charset="0"/>
            </a:endParaRPr>
          </a:p>
          <a:p>
            <a:pPr marL="801688" lvl="1" indent="3175"/>
            <a:r>
              <a:rPr lang="zh-CN" altLang="en-US" sz="2000" b="1">
                <a:latin typeface="Times New Roman" pitchFamily="18" charset="0"/>
                <a:ea typeface="楷体_GB2312" pitchFamily="49" charset="-122"/>
                <a:cs typeface="Times New Roman" pitchFamily="18" charset="0"/>
              </a:rPr>
              <a:t>漏</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源间击穿电压</a:t>
            </a:r>
            <a:r>
              <a:rPr lang="en-US" altLang="zh-CN" sz="2000" b="1" i="1">
                <a:latin typeface="Times New Roman" pitchFamily="18" charset="0"/>
                <a:ea typeface="楷体_GB2312" pitchFamily="49" charset="-122"/>
                <a:cs typeface="Times New Roman" pitchFamily="18" charset="0"/>
              </a:rPr>
              <a:t>U</a:t>
            </a:r>
            <a:r>
              <a:rPr lang="en-US" altLang="zh-CN" sz="2000" b="1" baseline="-25000">
                <a:latin typeface="Times New Roman" pitchFamily="18" charset="0"/>
                <a:ea typeface="楷体_GB2312" pitchFamily="49" charset="-122"/>
                <a:cs typeface="Times New Roman" pitchFamily="18" charset="0"/>
              </a:rPr>
              <a:t>(BR)DS</a:t>
            </a:r>
            <a:endParaRPr lang="en-US" altLang="zh-CN" sz="2000" b="1">
              <a:latin typeface="Times New Roman" pitchFamily="18" charset="0"/>
              <a:ea typeface="楷体_GB2312" pitchFamily="49" charset="-122"/>
              <a:cs typeface="Times New Roman" pitchFamily="18" charset="0"/>
            </a:endParaRPr>
          </a:p>
          <a:p>
            <a:pPr marL="801688" lvl="1" indent="3175"/>
            <a:r>
              <a:rPr lang="en-US" altLang="zh-CN" sz="2000" b="1">
                <a:latin typeface="Times New Roman" pitchFamily="18" charset="0"/>
                <a:ea typeface="楷体_GB2312" pitchFamily="49" charset="-122"/>
                <a:cs typeface="Times New Roman" pitchFamily="18" charset="0"/>
              </a:rPr>
              <a:t>MOSFET</a:t>
            </a:r>
            <a:r>
              <a:rPr lang="zh-CN" altLang="en-US" sz="2000" b="1">
                <a:latin typeface="Times New Roman" pitchFamily="18" charset="0"/>
                <a:ea typeface="楷体_GB2312" pitchFamily="49" charset="-122"/>
                <a:cs typeface="Times New Roman" pitchFamily="18" charset="0"/>
              </a:rPr>
              <a:t>绝缘层的击穿电压</a:t>
            </a:r>
            <a:r>
              <a:rPr lang="en-US" altLang="zh-CN" sz="2000" b="1" i="1">
                <a:latin typeface="Times New Roman" pitchFamily="18" charset="0"/>
                <a:ea typeface="楷体_GB2312" pitchFamily="49" charset="-122"/>
                <a:cs typeface="Times New Roman" pitchFamily="18" charset="0"/>
              </a:rPr>
              <a:t>U</a:t>
            </a:r>
            <a:r>
              <a:rPr lang="en-US" altLang="zh-CN" sz="2000" b="1" baseline="-25000">
                <a:latin typeface="Times New Roman" pitchFamily="18" charset="0"/>
                <a:ea typeface="楷体_GB2312" pitchFamily="49" charset="-122"/>
                <a:cs typeface="Times New Roman" pitchFamily="18" charset="0"/>
              </a:rPr>
              <a:t>(BR)GS </a:t>
            </a:r>
            <a:endParaRPr lang="en-US" altLang="zh-CN" sz="2000" b="1">
              <a:latin typeface="Times New Roman" pitchFamily="18" charset="0"/>
              <a:ea typeface="楷体_GB2312" pitchFamily="49" charset="-122"/>
              <a:cs typeface="Times New Roman" pitchFamily="18" charset="0"/>
            </a:endParaRPr>
          </a:p>
          <a:p>
            <a:pPr marL="801688" lvl="1" indent="3175"/>
            <a:r>
              <a:rPr lang="en-US" altLang="zh-CN" sz="2000" b="1">
                <a:latin typeface="Times New Roman" pitchFamily="18" charset="0"/>
                <a:ea typeface="楷体_GB2312" pitchFamily="49" charset="-122"/>
                <a:cs typeface="Times New Roman" pitchFamily="18" charset="0"/>
              </a:rPr>
              <a:t>JFET</a:t>
            </a:r>
            <a:r>
              <a:rPr lang="zh-CN" altLang="en-US" sz="2000" b="1">
                <a:latin typeface="Times New Roman" pitchFamily="18" charset="0"/>
                <a:ea typeface="楷体_GB2312" pitchFamily="49" charset="-122"/>
                <a:cs typeface="Times New Roman" pitchFamily="18" charset="0"/>
              </a:rPr>
              <a:t>栅极与沟道间</a:t>
            </a:r>
            <a:r>
              <a:rPr lang="en-US" altLang="zh-CN" sz="2000" b="1">
                <a:latin typeface="Times New Roman" pitchFamily="18" charset="0"/>
                <a:ea typeface="楷体_GB2312" pitchFamily="49" charset="-122"/>
                <a:cs typeface="Times New Roman" pitchFamily="18" charset="0"/>
              </a:rPr>
              <a:t>PN</a:t>
            </a:r>
            <a:r>
              <a:rPr lang="zh-CN" altLang="en-US" sz="2000" b="1">
                <a:latin typeface="Times New Roman" pitchFamily="18" charset="0"/>
                <a:ea typeface="楷体_GB2312" pitchFamily="49" charset="-122"/>
                <a:cs typeface="Times New Roman" pitchFamily="18" charset="0"/>
              </a:rPr>
              <a:t>的结击穿电压</a:t>
            </a:r>
            <a:endParaRPr lang="en-US" altLang="zh-CN" sz="2000" b="1">
              <a:latin typeface="Times New Roman" pitchFamily="18" charset="0"/>
              <a:ea typeface="楷体_GB2312" pitchFamily="49" charset="-122"/>
              <a:cs typeface="Times New Roman" pitchFamily="18" charset="0"/>
            </a:endParaRP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最大漏极电流</a:t>
            </a:r>
            <a:r>
              <a:rPr lang="en-US" altLang="zh-CN" sz="2000" b="1" i="1">
                <a:solidFill>
                  <a:srgbClr val="C00000"/>
                </a:solidFill>
                <a:latin typeface="Times New Roman" pitchFamily="18" charset="0"/>
                <a:ea typeface="楷体_GB2312" pitchFamily="49" charset="-122"/>
                <a:cs typeface="Times New Roman" pitchFamily="18" charset="0"/>
              </a:rPr>
              <a:t>I</a:t>
            </a:r>
            <a:r>
              <a:rPr lang="en-US" altLang="zh-CN" sz="2000" b="1" baseline="-25000">
                <a:solidFill>
                  <a:srgbClr val="C00000"/>
                </a:solidFill>
                <a:latin typeface="Times New Roman" pitchFamily="18" charset="0"/>
                <a:ea typeface="楷体_GB2312" pitchFamily="49" charset="-122"/>
                <a:cs typeface="Times New Roman" pitchFamily="18" charset="0"/>
              </a:rPr>
              <a:t>DM</a:t>
            </a:r>
          </a:p>
          <a:p>
            <a:pPr>
              <a:lnSpc>
                <a:spcPct val="110000"/>
              </a:lnSpc>
            </a:pPr>
            <a:r>
              <a:rPr lang="zh-CN" altLang="en-US" sz="2000" b="1">
                <a:solidFill>
                  <a:srgbClr val="C00000"/>
                </a:solidFill>
                <a:latin typeface="Times New Roman" pitchFamily="18" charset="0"/>
                <a:ea typeface="楷体_GB2312" pitchFamily="49" charset="-122"/>
                <a:cs typeface="Times New Roman" pitchFamily="18" charset="0"/>
              </a:rPr>
              <a:t>　　最大耗散功率</a:t>
            </a:r>
            <a:r>
              <a:rPr lang="en-US" altLang="zh-CN" sz="2000" b="1" i="1">
                <a:solidFill>
                  <a:srgbClr val="C00000"/>
                </a:solidFill>
                <a:latin typeface="Times New Roman" pitchFamily="18" charset="0"/>
                <a:ea typeface="楷体_GB2312" pitchFamily="49" charset="-122"/>
                <a:cs typeface="Times New Roman" pitchFamily="18" charset="0"/>
              </a:rPr>
              <a:t>P</a:t>
            </a:r>
            <a:r>
              <a:rPr lang="en-US" altLang="zh-CN" sz="2000" b="1" baseline="-25000">
                <a:solidFill>
                  <a:srgbClr val="C00000"/>
                </a:solidFill>
                <a:latin typeface="Times New Roman" pitchFamily="18" charset="0"/>
                <a:ea typeface="楷体_GB2312" pitchFamily="49" charset="-122"/>
                <a:cs typeface="Times New Roman" pitchFamily="18" charset="0"/>
              </a:rPr>
              <a:t>DM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50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500"/>
                                  </p:stCondLst>
                                  <p:childTnLst>
                                    <p:set>
                                      <p:cBhvr>
                                        <p:cTn id="2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50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500"/>
                                  </p:stCondLst>
                                  <p:childTnLst>
                                    <p:set>
                                      <p:cBhvr>
                                        <p:cTn id="35" dur="1" fill="hold">
                                          <p:stCondLst>
                                            <p:cond delay="0"/>
                                          </p:stCondLst>
                                        </p:cTn>
                                        <p:tgtEl>
                                          <p:spTgt spid="5">
                                            <p:txEl>
                                              <p:pRg st="9" end="9"/>
                                            </p:txEl>
                                          </p:spTgt>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nodeType="afterEffect">
                                  <p:stCondLst>
                                    <p:cond delay="50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par>
                          <p:cTn id="39" fill="hold">
                            <p:stCondLst>
                              <p:cond delay="1500"/>
                            </p:stCondLst>
                            <p:childTnLst>
                              <p:par>
                                <p:cTn id="40" presetID="1" presetClass="entr" presetSubtype="0" fill="hold" nodeType="afterEffect">
                                  <p:stCondLst>
                                    <p:cond delay="500"/>
                                  </p:stCondLst>
                                  <p:childTnLst>
                                    <p:set>
                                      <p:cBhvr>
                                        <p:cTn id="41" dur="1" fill="hold">
                                          <p:stCondLst>
                                            <p:cond delay="0"/>
                                          </p:stCondLst>
                                        </p:cTn>
                                        <p:tgtEl>
                                          <p:spTgt spid="5">
                                            <p:txEl>
                                              <p:pRg st="11" end="11"/>
                                            </p:txEl>
                                          </p:spTgt>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500"/>
                                  </p:stCondLst>
                                  <p:childTnLst>
                                    <p:set>
                                      <p:cBhvr>
                                        <p:cTn id="44" dur="1" fill="hold">
                                          <p:stCondLst>
                                            <p:cond delay="0"/>
                                          </p:stCondLst>
                                        </p:cTn>
                                        <p:tgtEl>
                                          <p:spTgt spid="5">
                                            <p:txEl>
                                              <p:pRg st="12" end="12"/>
                                            </p:txEl>
                                          </p:spTgt>
                                        </p:tgtEl>
                                        <p:attrNameLst>
                                          <p:attrName>style.visibility</p:attrName>
                                        </p:attrNameLst>
                                      </p:cBhvr>
                                      <p:to>
                                        <p:strVal val="visible"/>
                                      </p:to>
                                    </p:set>
                                  </p:childTnLst>
                                </p:cTn>
                              </p:par>
                            </p:childTnLst>
                          </p:cTn>
                        </p:par>
                        <p:par>
                          <p:cTn id="45" fill="hold">
                            <p:stCondLst>
                              <p:cond delay="2500"/>
                            </p:stCondLst>
                            <p:childTnLst>
                              <p:par>
                                <p:cTn id="46" presetID="1" presetClass="entr" presetSubtype="0" fill="hold" nodeType="afterEffect">
                                  <p:stCondLst>
                                    <p:cond delay="500"/>
                                  </p:stCondLst>
                                  <p:childTnLst>
                                    <p:set>
                                      <p:cBhvr>
                                        <p:cTn id="47"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2.</a:t>
            </a:r>
            <a:r>
              <a:rPr lang="zh-CN" altLang="en-US" kern="0" dirty="0" smtClean="0">
                <a:latin typeface="+mn-ea"/>
                <a:ea typeface="+mn-ea"/>
              </a:rPr>
              <a:t> </a:t>
            </a:r>
            <a:r>
              <a:rPr lang="zh-CN" altLang="en-US" kern="0" dirty="0">
                <a:latin typeface="+mn-ea"/>
                <a:ea typeface="+mn-ea"/>
              </a:rPr>
              <a:t>双极型晶体管（</a:t>
            </a:r>
            <a:r>
              <a:rPr lang="en-US" altLang="zh-CN" kern="0" dirty="0">
                <a:latin typeface="+mn-ea"/>
                <a:ea typeface="+mn-ea"/>
              </a:rPr>
              <a:t>BJT</a:t>
            </a:r>
            <a:r>
              <a:rPr lang="zh-CN" altLang="en-US" kern="0" dirty="0">
                <a:latin typeface="+mn-ea"/>
                <a:ea typeface="+mn-ea"/>
              </a:rPr>
              <a:t>）</a:t>
            </a:r>
          </a:p>
        </p:txBody>
      </p:sp>
      <p:sp>
        <p:nvSpPr>
          <p:cNvPr id="16387" name="文本框 1"/>
          <p:cNvSpPr txBox="1">
            <a:spLocks noChangeArrowheads="1"/>
          </p:cNvSpPr>
          <p:nvPr/>
        </p:nvSpPr>
        <p:spPr bwMode="auto">
          <a:xfrm>
            <a:off x="2640014" y="1628776"/>
            <a:ext cx="7056437" cy="2308225"/>
          </a:xfrm>
          <a:prstGeom prst="rect">
            <a:avLst/>
          </a:prstGeom>
          <a:noFill/>
          <a:ln w="9525">
            <a:noFill/>
            <a:miter lim="800000"/>
            <a:headEnd/>
            <a:tailEnd/>
          </a:ln>
        </p:spPr>
        <p:txBody>
          <a:bodyPr>
            <a:spAutoFit/>
          </a:bodyPr>
          <a:lstStyle/>
          <a:p>
            <a:r>
              <a:rPr lang="en-US" altLang="zh-CN" sz="2400" b="1" dirty="0" smtClean="0">
                <a:latin typeface="Times New Roman" pitchFamily="18" charset="0"/>
                <a:ea typeface="楷体_GB2312" pitchFamily="49" charset="-122"/>
                <a:cs typeface="Times New Roman" pitchFamily="18" charset="0"/>
              </a:rPr>
              <a:t>2.1</a:t>
            </a:r>
            <a:r>
              <a:rPr lang="zh-CN" altLang="en-US" sz="2400" b="1" dirty="0">
                <a:latin typeface="Times New Roman" pitchFamily="18" charset="0"/>
                <a:ea typeface="楷体_GB2312" pitchFamily="49" charset="-122"/>
                <a:cs typeface="Times New Roman" pitchFamily="18" charset="0"/>
              </a:rPr>
              <a:t>　双极型晶体管简介</a:t>
            </a:r>
            <a:endParaRPr lang="en-US" altLang="zh-CN" sz="2400" b="1" dirty="0">
              <a:latin typeface="Times New Roman" pitchFamily="18" charset="0"/>
              <a:ea typeface="楷体_GB2312" pitchFamily="49" charset="-122"/>
              <a:cs typeface="Times New Roman" pitchFamily="18" charset="0"/>
            </a:endParaRPr>
          </a:p>
          <a:p>
            <a:r>
              <a:rPr lang="en-US" altLang="zh-CN" sz="2400" b="1" dirty="0" smtClean="0">
                <a:latin typeface="Times New Roman" pitchFamily="18" charset="0"/>
                <a:ea typeface="楷体_GB2312" pitchFamily="49" charset="-122"/>
                <a:cs typeface="Times New Roman" pitchFamily="18" charset="0"/>
              </a:rPr>
              <a:t>2.2</a:t>
            </a:r>
            <a:r>
              <a:rPr lang="zh-CN" altLang="en-US" sz="2400" b="1" dirty="0">
                <a:latin typeface="Times New Roman" pitchFamily="18" charset="0"/>
                <a:ea typeface="楷体_GB2312" pitchFamily="49" charset="-122"/>
                <a:cs typeface="Times New Roman" pitchFamily="18" charset="0"/>
              </a:rPr>
              <a:t>　共射输入特性和输出特性</a:t>
            </a:r>
            <a:endParaRPr lang="en-US" altLang="zh-CN" sz="2400" b="1" dirty="0">
              <a:latin typeface="Times New Roman" pitchFamily="18" charset="0"/>
              <a:ea typeface="楷体_GB2312" pitchFamily="49" charset="-122"/>
              <a:cs typeface="Times New Roman" pitchFamily="18" charset="0"/>
            </a:endParaRPr>
          </a:p>
          <a:p>
            <a:r>
              <a:rPr lang="en-US" altLang="zh-CN" sz="2400" b="1" dirty="0" smtClean="0">
                <a:latin typeface="Times New Roman" pitchFamily="18" charset="0"/>
                <a:ea typeface="楷体_GB2312" pitchFamily="49" charset="-122"/>
                <a:cs typeface="Times New Roman" pitchFamily="18" charset="0"/>
              </a:rPr>
              <a:t>2.3</a:t>
            </a:r>
            <a:r>
              <a:rPr lang="zh-CN" altLang="en-US" sz="2400" b="1" dirty="0">
                <a:latin typeface="Times New Roman" pitchFamily="18" charset="0"/>
                <a:ea typeface="楷体_GB2312" pitchFamily="49" charset="-122"/>
                <a:cs typeface="Times New Roman" pitchFamily="18" charset="0"/>
              </a:rPr>
              <a:t>　温度对晶体管特性的影响</a:t>
            </a:r>
            <a:endParaRPr lang="en-US" altLang="zh-CN" sz="2400" b="1" dirty="0">
              <a:latin typeface="Times New Roman" pitchFamily="18" charset="0"/>
              <a:ea typeface="楷体_GB2312" pitchFamily="49" charset="-122"/>
              <a:cs typeface="Times New Roman" pitchFamily="18" charset="0"/>
            </a:endParaRPr>
          </a:p>
          <a:p>
            <a:r>
              <a:rPr lang="en-US" altLang="zh-CN" sz="2400" b="1" dirty="0" smtClean="0">
                <a:latin typeface="Times New Roman" pitchFamily="18" charset="0"/>
                <a:ea typeface="楷体_GB2312" pitchFamily="49" charset="-122"/>
                <a:cs typeface="Times New Roman" pitchFamily="18" charset="0"/>
              </a:rPr>
              <a:t>2.4</a:t>
            </a:r>
            <a:r>
              <a:rPr lang="zh-CN" altLang="en-US" sz="2400" b="1" dirty="0">
                <a:latin typeface="Times New Roman" pitchFamily="18" charset="0"/>
                <a:ea typeface="楷体_GB2312" pitchFamily="49" charset="-122"/>
                <a:cs typeface="Times New Roman" pitchFamily="18" charset="0"/>
              </a:rPr>
              <a:t>　</a:t>
            </a:r>
            <a:r>
              <a:rPr lang="en-US" altLang="zh-CN" sz="2400" b="1" dirty="0">
                <a:latin typeface="Times New Roman" pitchFamily="18" charset="0"/>
                <a:ea typeface="楷体_GB2312" pitchFamily="49" charset="-122"/>
                <a:cs typeface="Times New Roman" pitchFamily="18" charset="0"/>
              </a:rPr>
              <a:t>BJT</a:t>
            </a:r>
            <a:r>
              <a:rPr lang="zh-CN" altLang="en-US" sz="2400" b="1" dirty="0">
                <a:latin typeface="Times New Roman" pitchFamily="18" charset="0"/>
                <a:ea typeface="楷体_GB2312" pitchFamily="49" charset="-122"/>
                <a:cs typeface="Times New Roman" pitchFamily="18" charset="0"/>
              </a:rPr>
              <a:t>的工作状态与折线等效</a:t>
            </a:r>
            <a:endParaRPr lang="en-US" altLang="zh-CN" sz="2400" b="1" dirty="0">
              <a:latin typeface="Times New Roman" pitchFamily="18" charset="0"/>
              <a:ea typeface="楷体_GB2312" pitchFamily="49" charset="-122"/>
              <a:cs typeface="Times New Roman" pitchFamily="18" charset="0"/>
            </a:endParaRPr>
          </a:p>
          <a:p>
            <a:r>
              <a:rPr lang="en-US" altLang="zh-CN" sz="2400" b="1" dirty="0" smtClean="0">
                <a:latin typeface="Times New Roman" pitchFamily="18" charset="0"/>
                <a:ea typeface="楷体_GB2312" pitchFamily="49" charset="-122"/>
                <a:cs typeface="Times New Roman" pitchFamily="18" charset="0"/>
              </a:rPr>
              <a:t>2.5</a:t>
            </a:r>
            <a:r>
              <a:rPr lang="zh-CN" altLang="en-US" sz="2400" b="1" dirty="0">
                <a:latin typeface="Times New Roman" pitchFamily="18" charset="0"/>
                <a:ea typeface="楷体_GB2312" pitchFamily="49" charset="-122"/>
                <a:cs typeface="Times New Roman" pitchFamily="18" charset="0"/>
              </a:rPr>
              <a:t>　放大状态</a:t>
            </a:r>
            <a:r>
              <a:rPr lang="en-US" altLang="zh-CN" sz="2400" b="1" dirty="0">
                <a:latin typeface="Times New Roman" pitchFamily="18" charset="0"/>
                <a:ea typeface="楷体_GB2312" pitchFamily="49" charset="-122"/>
                <a:cs typeface="Times New Roman" pitchFamily="18" charset="0"/>
              </a:rPr>
              <a:t>BJT</a:t>
            </a:r>
            <a:r>
              <a:rPr lang="zh-CN" altLang="en-US" sz="2400" b="1" dirty="0">
                <a:latin typeface="Times New Roman" pitchFamily="18" charset="0"/>
                <a:ea typeface="楷体_GB2312" pitchFamily="49" charset="-122"/>
                <a:cs typeface="Times New Roman" pitchFamily="18" charset="0"/>
              </a:rPr>
              <a:t>的小信号模型</a:t>
            </a:r>
            <a:endParaRPr lang="en-US" altLang="zh-CN" sz="2400" b="1" dirty="0">
              <a:latin typeface="Times New Roman" pitchFamily="18" charset="0"/>
              <a:ea typeface="楷体_GB2312" pitchFamily="49" charset="-122"/>
              <a:cs typeface="Times New Roman" pitchFamily="18" charset="0"/>
            </a:endParaRPr>
          </a:p>
          <a:p>
            <a:r>
              <a:rPr lang="en-US" altLang="zh-CN" sz="2400" b="1" dirty="0" smtClean="0">
                <a:latin typeface="Times New Roman" pitchFamily="18" charset="0"/>
                <a:ea typeface="楷体_GB2312" pitchFamily="49" charset="-122"/>
                <a:cs typeface="Times New Roman" pitchFamily="18" charset="0"/>
              </a:rPr>
              <a:t>2.6</a:t>
            </a:r>
            <a:r>
              <a:rPr lang="zh-CN" altLang="en-US" sz="2400" b="1" dirty="0">
                <a:latin typeface="Times New Roman" pitchFamily="18" charset="0"/>
                <a:ea typeface="楷体_GB2312" pitchFamily="49" charset="-122"/>
                <a:cs typeface="Times New Roman" pitchFamily="18" charset="0"/>
              </a:rPr>
              <a:t>　</a:t>
            </a:r>
            <a:r>
              <a:rPr lang="en-US" altLang="zh-CN" sz="2400" b="1" dirty="0">
                <a:latin typeface="Times New Roman" pitchFamily="18" charset="0"/>
                <a:ea typeface="楷体_GB2312" pitchFamily="49" charset="-122"/>
                <a:cs typeface="Times New Roman" pitchFamily="18" charset="0"/>
              </a:rPr>
              <a:t>BJT</a:t>
            </a:r>
            <a:r>
              <a:rPr lang="zh-CN" altLang="en-US" sz="2400" b="1" dirty="0">
                <a:latin typeface="Times New Roman" pitchFamily="18" charset="0"/>
                <a:ea typeface="楷体_GB2312" pitchFamily="49" charset="-122"/>
                <a:cs typeface="Times New Roman" pitchFamily="18" charset="0"/>
              </a:rPr>
              <a:t>主要参数</a:t>
            </a:r>
            <a:endParaRPr lang="en-US" altLang="zh-CN" sz="2400" b="1" dirty="0">
              <a:latin typeface="Times New Roman" pitchFamily="18" charset="0"/>
              <a:ea typeface="楷体_GB2312" pitchFamily="49" charset="-122"/>
              <a:cs typeface="Times New Roman" pitchFamily="18" charset="0"/>
            </a:endParaRPr>
          </a:p>
        </p:txBody>
      </p:sp>
      <p:sp>
        <p:nvSpPr>
          <p:cNvPr id="771075"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69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387">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6387">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6387">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6387">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
          <p:cNvSpPr txBox="1">
            <a:spLocks noChangeArrowheads="1"/>
          </p:cNvSpPr>
          <p:nvPr/>
        </p:nvSpPr>
        <p:spPr bwMode="auto">
          <a:xfrm>
            <a:off x="1981201" y="3716338"/>
            <a:ext cx="8442325" cy="2201862"/>
          </a:xfrm>
          <a:prstGeom prst="rect">
            <a:avLst/>
          </a:prstGeom>
          <a:noFill/>
          <a:ln w="9525">
            <a:noFill/>
            <a:miter lim="800000"/>
            <a:headEnd/>
            <a:tailEnd/>
          </a:ln>
        </p:spPr>
        <p:txBody>
          <a:bodyPr>
            <a:spAutoFit/>
          </a:bodyPr>
          <a:lstStyle/>
          <a:p>
            <a:pPr>
              <a:spcAft>
                <a:spcPts val="300"/>
              </a:spcAft>
            </a:pPr>
            <a:r>
              <a:rPr lang="zh-CN" altLang="en-US" sz="2200" b="1">
                <a:latin typeface="Times New Roman" pitchFamily="18" charset="0"/>
                <a:ea typeface="楷体_GB2312" pitchFamily="49" charset="-122"/>
                <a:cs typeface="Times New Roman" pitchFamily="18" charset="0"/>
              </a:rPr>
              <a:t>　　　　　　　　　　　　　　　　　　　场效应管依靠半导体中某种类型载流子的沟道导电，它通过电场去控制导电沟道的形状，从而控制其导电性。</a:t>
            </a:r>
            <a:endParaRPr lang="en-US" altLang="zh-CN" sz="2200" b="1">
              <a:latin typeface="Times New Roman" pitchFamily="18" charset="0"/>
              <a:ea typeface="楷体_GB2312" pitchFamily="49" charset="-122"/>
              <a:cs typeface="Times New Roman" pitchFamily="18" charset="0"/>
            </a:endParaRPr>
          </a:p>
          <a:p>
            <a:pPr>
              <a:spcAft>
                <a:spcPts val="300"/>
              </a:spcAft>
            </a:pPr>
            <a:r>
              <a:rPr lang="zh-CN" altLang="en-US" sz="2200" b="1">
                <a:latin typeface="Times New Roman" pitchFamily="18" charset="0"/>
                <a:ea typeface="楷体_GB2312" pitchFamily="49" charset="-122"/>
                <a:cs typeface="Times New Roman" pitchFamily="18" charset="0"/>
              </a:rPr>
              <a:t>　　场效应管是单极型晶体管，具有输入电阻高、噪声小、抗辐射能力强、可低电压工作、功耗低、动态范围大、易于集成、没有二次击穿现象、安全工作区域宽等优点。</a:t>
            </a:r>
          </a:p>
        </p:txBody>
      </p:sp>
      <p:sp>
        <p:nvSpPr>
          <p:cNvPr id="5" name="文本框 1"/>
          <p:cNvSpPr txBox="1">
            <a:spLocks noChangeArrowheads="1"/>
          </p:cNvSpPr>
          <p:nvPr/>
        </p:nvSpPr>
        <p:spPr bwMode="auto">
          <a:xfrm>
            <a:off x="1981201" y="1304925"/>
            <a:ext cx="8442325" cy="2954338"/>
          </a:xfrm>
          <a:prstGeom prst="rect">
            <a:avLst/>
          </a:prstGeom>
          <a:noFill/>
          <a:ln w="9525">
            <a:noFill/>
            <a:miter lim="800000"/>
            <a:headEnd/>
            <a:tailEnd/>
          </a:ln>
        </p:spPr>
        <p:txBody>
          <a:bodyPr>
            <a:spAutoFit/>
          </a:bodyPr>
          <a:lstStyle/>
          <a:p>
            <a:pPr>
              <a:spcAft>
                <a:spcPts val="300"/>
              </a:spcAft>
            </a:pPr>
            <a:r>
              <a:rPr lang="zh-CN" altLang="en-US" sz="2200" b="1">
                <a:latin typeface="Times New Roman" pitchFamily="18" charset="0"/>
                <a:ea typeface="楷体_GB2312" pitchFamily="49" charset="-122"/>
                <a:cs typeface="Times New Roman" pitchFamily="18" charset="0"/>
              </a:rPr>
              <a:t>　　模拟电路是对模拟信号进行处理的电路。最基本的处理是对信号的放大，有功能和性能各异的放大电路。其它模拟电路多以放大电路为基础。</a:t>
            </a:r>
            <a:endParaRPr lang="en-US" altLang="zh-CN" sz="2200" b="1">
              <a:latin typeface="Times New Roman" pitchFamily="18" charset="0"/>
              <a:ea typeface="楷体_GB2312" pitchFamily="49" charset="-122"/>
              <a:cs typeface="Times New Roman" pitchFamily="18" charset="0"/>
            </a:endParaRPr>
          </a:p>
          <a:p>
            <a:pPr>
              <a:spcAft>
                <a:spcPts val="300"/>
              </a:spcAft>
            </a:pPr>
            <a:r>
              <a:rPr lang="zh-CN" altLang="en-US" sz="2200" b="1">
                <a:latin typeface="Times New Roman" pitchFamily="18" charset="0"/>
                <a:ea typeface="楷体_GB2312" pitchFamily="49" charset="-122"/>
                <a:cs typeface="Times New Roman" pitchFamily="18" charset="0"/>
              </a:rPr>
              <a:t>　　放大的本质是能量的控制与转换，放大电路由具有能量控制与转换能力的有源器件构成。最基本的有源器件是晶体管，包括场效应晶体管和双极型晶体管。</a:t>
            </a:r>
            <a:endParaRPr lang="en-US" altLang="zh-CN" sz="2200" b="1">
              <a:latin typeface="Times New Roman" pitchFamily="18" charset="0"/>
              <a:ea typeface="楷体_GB2312" pitchFamily="49" charset="-122"/>
              <a:cs typeface="Times New Roman" pitchFamily="18" charset="0"/>
            </a:endParaRPr>
          </a:p>
          <a:p>
            <a:pPr>
              <a:spcAft>
                <a:spcPts val="300"/>
              </a:spcAft>
            </a:pPr>
            <a:r>
              <a:rPr lang="zh-CN" altLang="en-US" sz="2200" b="1">
                <a:latin typeface="Times New Roman" pitchFamily="18" charset="0"/>
                <a:ea typeface="楷体_GB2312" pitchFamily="49" charset="-122"/>
                <a:cs typeface="Times New Roman" pitchFamily="18" charset="0"/>
              </a:rPr>
              <a:t>　　场效应晶体管（英语：</a:t>
            </a:r>
            <a:r>
              <a:rPr lang="en-US" altLang="zh-CN" sz="2200" b="1">
                <a:latin typeface="Times New Roman" pitchFamily="18" charset="0"/>
                <a:ea typeface="楷体_GB2312" pitchFamily="49" charset="-122"/>
                <a:cs typeface="Times New Roman" pitchFamily="18" charset="0"/>
              </a:rPr>
              <a:t>Field-Effect Transistor</a:t>
            </a:r>
            <a:r>
              <a:rPr lang="zh-CN" altLang="en-US" sz="2200" b="1">
                <a:latin typeface="Times New Roman" pitchFamily="18" charset="0"/>
                <a:ea typeface="楷体_GB2312" pitchFamily="49" charset="-122"/>
                <a:cs typeface="Times New Roman" pitchFamily="18" charset="0"/>
              </a:rPr>
              <a:t>，缩写：</a:t>
            </a:r>
            <a:r>
              <a:rPr lang="en-US" altLang="zh-CN" sz="2200" b="1">
                <a:latin typeface="Times New Roman" pitchFamily="18" charset="0"/>
                <a:ea typeface="楷体_GB2312" pitchFamily="49" charset="-122"/>
                <a:cs typeface="Times New Roman" pitchFamily="18" charset="0"/>
              </a:rPr>
              <a:t>FET</a:t>
            </a:r>
            <a:r>
              <a:rPr lang="zh-CN" altLang="en-US" sz="2200" b="1">
                <a:latin typeface="Times New Roman" pitchFamily="18" charset="0"/>
                <a:ea typeface="楷体_GB2312" pitchFamily="49" charset="-122"/>
                <a:cs typeface="Times New Roman" pitchFamily="18" charset="0"/>
              </a:rPr>
              <a:t>）是一种通过电场效应控制电流的电子元件。</a:t>
            </a:r>
            <a:endParaRPr lang="en-US" altLang="zh-CN" sz="2200" b="1">
              <a:latin typeface="Times New Roman" pitchFamily="18" charset="0"/>
              <a:ea typeface="楷体_GB2312" pitchFamily="49" charset="-122"/>
              <a:cs typeface="Times New Roman" pitchFamily="18" charset="0"/>
            </a:endParaRP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zh-CN" altLang="en-US" kern="0" dirty="0" smtClean="0">
                <a:latin typeface="+mn-ea"/>
                <a:ea typeface="+mn-ea"/>
              </a:rPr>
              <a:t>一 </a:t>
            </a:r>
            <a:r>
              <a:rPr lang="zh-CN" altLang="en-US" kern="0" dirty="0">
                <a:latin typeface="+mn-ea"/>
                <a:ea typeface="+mn-ea"/>
              </a:rPr>
              <a:t>场效应管简介</a:t>
            </a:r>
          </a:p>
        </p:txBody>
      </p:sp>
      <p:sp>
        <p:nvSpPr>
          <p:cNvPr id="72397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46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45466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2.1 </a:t>
            </a:r>
            <a:r>
              <a:rPr lang="zh-CN" altLang="en-US" kern="0" dirty="0">
                <a:latin typeface="+mn-ea"/>
                <a:ea typeface="+mn-ea"/>
              </a:rPr>
              <a:t>双极型</a:t>
            </a:r>
            <a:r>
              <a:rPr lang="zh-CN" altLang="en-US" kern="0" dirty="0">
                <a:latin typeface="Times New Roman" pitchFamily="18" charset="0"/>
                <a:ea typeface="+mn-ea"/>
                <a:cs typeface="Times New Roman" pitchFamily="18" charset="0"/>
              </a:rPr>
              <a:t>晶体管简介</a:t>
            </a:r>
            <a:endParaRPr lang="zh-CN" altLang="en-US" kern="0" dirty="0">
              <a:latin typeface="+mn-ea"/>
              <a:ea typeface="+mn-ea"/>
            </a:endParaRPr>
          </a:p>
        </p:txBody>
      </p:sp>
      <p:sp>
        <p:nvSpPr>
          <p:cNvPr id="77312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70</a:t>
            </a:r>
          </a:p>
        </p:txBody>
      </p:sp>
      <p:sp>
        <p:nvSpPr>
          <p:cNvPr id="23" name="文本框 1"/>
          <p:cNvSpPr txBox="1">
            <a:spLocks noChangeArrowheads="1"/>
          </p:cNvSpPr>
          <p:nvPr/>
        </p:nvSpPr>
        <p:spPr bwMode="auto">
          <a:xfrm>
            <a:off x="1981200" y="2895601"/>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的结构与符号</a:t>
            </a:r>
          </a:p>
        </p:txBody>
      </p:sp>
      <p:sp>
        <p:nvSpPr>
          <p:cNvPr id="24" name="文本框 1"/>
          <p:cNvSpPr txBox="1">
            <a:spLocks noChangeArrowheads="1"/>
          </p:cNvSpPr>
          <p:nvPr/>
        </p:nvSpPr>
        <p:spPr bwMode="auto">
          <a:xfrm>
            <a:off x="1919289" y="3295651"/>
            <a:ext cx="8389937" cy="646113"/>
          </a:xfrm>
          <a:prstGeom prst="rect">
            <a:avLst/>
          </a:prstGeom>
          <a:noFill/>
          <a:ln w="9525">
            <a:noFill/>
            <a:miter lim="800000"/>
            <a:headEnd/>
            <a:tailEnd/>
          </a:ln>
        </p:spPr>
        <p:txBody>
          <a:bodyPr>
            <a:spAutoFit/>
          </a:bodyPr>
          <a:lstStyle/>
          <a:p>
            <a:pPr>
              <a:spcAft>
                <a:spcPts val="300"/>
              </a:spcAft>
            </a:pPr>
            <a:r>
              <a:rPr lang="zh-CN" altLang="en-US" b="1">
                <a:latin typeface="Times New Roman" pitchFamily="18" charset="0"/>
                <a:ea typeface="楷体_GB2312" pitchFamily="49" charset="-122"/>
                <a:cs typeface="Times New Roman" pitchFamily="18" charset="0"/>
              </a:rPr>
              <a:t>　　在同一片半导体晶体基片上，按类似夹心饼干的样式做出</a:t>
            </a:r>
            <a:r>
              <a:rPr lang="en-US" altLang="zh-CN" b="1">
                <a:latin typeface="Times New Roman" pitchFamily="18" charset="0"/>
                <a:ea typeface="楷体_GB2312" pitchFamily="49" charset="-122"/>
                <a:cs typeface="Times New Roman" pitchFamily="18" charset="0"/>
              </a:rPr>
              <a:t>P</a:t>
            </a:r>
            <a:r>
              <a:rPr lang="zh-CN" altLang="en-US" b="1">
                <a:latin typeface="Times New Roman" pitchFamily="18" charset="0"/>
                <a:ea typeface="楷体_GB2312" pitchFamily="49" charset="-122"/>
                <a:cs typeface="Times New Roman" pitchFamily="18" charset="0"/>
              </a:rPr>
              <a:t>型半导体和</a:t>
            </a:r>
            <a:r>
              <a:rPr lang="en-US" altLang="zh-CN" b="1">
                <a:latin typeface="Times New Roman" pitchFamily="18" charset="0"/>
                <a:ea typeface="楷体_GB2312" pitchFamily="49" charset="-122"/>
                <a:cs typeface="Times New Roman" pitchFamily="18" charset="0"/>
              </a:rPr>
              <a:t>N</a:t>
            </a:r>
            <a:r>
              <a:rPr lang="zh-CN" altLang="en-US" b="1">
                <a:latin typeface="Times New Roman" pitchFamily="18" charset="0"/>
                <a:ea typeface="楷体_GB2312" pitchFamily="49" charset="-122"/>
                <a:cs typeface="Times New Roman" pitchFamily="18" charset="0"/>
              </a:rPr>
              <a:t>型半导体，并且在结构和工艺上满足一定的要求，就可以制作出双极型晶体管。</a:t>
            </a:r>
            <a:endParaRPr lang="en-US" altLang="zh-CN" b="1">
              <a:latin typeface="Times New Roman" pitchFamily="18" charset="0"/>
              <a:ea typeface="楷体_GB2312" pitchFamily="49" charset="-122"/>
              <a:cs typeface="Times New Roman" pitchFamily="18" charset="0"/>
            </a:endParaRPr>
          </a:p>
        </p:txBody>
      </p:sp>
      <p:pic>
        <p:nvPicPr>
          <p:cNvPr id="25" name="Picture 8" descr="Dz010301"/>
          <p:cNvPicPr>
            <a:picLocks noChangeAspect="1" noChangeArrowheads="1"/>
          </p:cNvPicPr>
          <p:nvPr/>
        </p:nvPicPr>
        <p:blipFill>
          <a:blip r:embed="rId3">
            <a:clrChange>
              <a:clrFrom>
                <a:srgbClr val="FFFFFF"/>
              </a:clrFrom>
              <a:clrTo>
                <a:srgbClr val="FFFFFF">
                  <a:alpha val="0"/>
                </a:srgbClr>
              </a:clrTo>
            </a:clrChange>
          </a:blip>
          <a:srcRect t="-4370" r="-1219" b="18414"/>
          <a:stretch>
            <a:fillRect/>
          </a:stretch>
        </p:blipFill>
        <p:spPr bwMode="auto">
          <a:xfrm>
            <a:off x="3827464" y="1304925"/>
            <a:ext cx="4537075" cy="1049338"/>
          </a:xfrm>
          <a:prstGeom prst="rect">
            <a:avLst/>
          </a:prstGeom>
          <a:solidFill>
            <a:srgbClr val="FFFFFF"/>
          </a:solidFill>
          <a:ln w="9525">
            <a:noFill/>
            <a:miter lim="800000"/>
            <a:headEnd/>
            <a:tailEnd/>
          </a:ln>
        </p:spPr>
      </p:pic>
      <p:grpSp>
        <p:nvGrpSpPr>
          <p:cNvPr id="7" name="组合 6"/>
          <p:cNvGrpSpPr>
            <a:grpSpLocks/>
          </p:cNvGrpSpPr>
          <p:nvPr/>
        </p:nvGrpSpPr>
        <p:grpSpPr bwMode="auto">
          <a:xfrm>
            <a:off x="2566989" y="2293939"/>
            <a:ext cx="2395537" cy="522287"/>
            <a:chOff x="1043609" y="2293489"/>
            <a:chExt cx="2394148" cy="523383"/>
          </a:xfrm>
        </p:grpSpPr>
        <p:sp>
          <p:nvSpPr>
            <p:cNvPr id="773137" name="AutoShape 10"/>
            <p:cNvSpPr>
              <a:spLocks/>
            </p:cNvSpPr>
            <p:nvPr/>
          </p:nvSpPr>
          <p:spPr bwMode="auto">
            <a:xfrm>
              <a:off x="1043609" y="2416822"/>
              <a:ext cx="1217613" cy="400050"/>
            </a:xfrm>
            <a:prstGeom prst="borderCallout1">
              <a:avLst>
                <a:gd name="adj1" fmla="val 26088"/>
                <a:gd name="adj2" fmla="val 105264"/>
                <a:gd name="adj3" fmla="val -29046"/>
                <a:gd name="adj4" fmla="val 120097"/>
              </a:avLst>
            </a:prstGeom>
            <a:solidFill>
              <a:srgbClr val="66FFFF"/>
            </a:solidFill>
            <a:ln w="19050">
              <a:solidFill>
                <a:srgbClr val="FF3300"/>
              </a:solidFill>
              <a:miter lim="800000"/>
              <a:headEnd/>
              <a:tailEnd/>
            </a:ln>
          </p:spPr>
          <p:txBody>
            <a:bodyPr wrap="none">
              <a:spAutoFit/>
            </a:bodyPr>
            <a:lstStyle/>
            <a:p>
              <a:pPr algn="ctr" eaLnBrk="0" hangingPunct="0"/>
              <a:r>
                <a:rPr kumimoji="1" lang="zh-CN" altLang="en-US" sz="2000" b="1">
                  <a:latin typeface="Times New Roman" pitchFamily="18" charset="0"/>
                </a:rPr>
                <a:t>小功率管</a:t>
              </a:r>
            </a:p>
          </p:txBody>
        </p:sp>
        <p:sp>
          <p:nvSpPr>
            <p:cNvPr id="773138" name="Line 11"/>
            <p:cNvSpPr>
              <a:spLocks noChangeShapeType="1"/>
            </p:cNvSpPr>
            <p:nvPr/>
          </p:nvSpPr>
          <p:spPr bwMode="auto">
            <a:xfrm flipV="1">
              <a:off x="2375757" y="2293489"/>
              <a:ext cx="1062000" cy="324000"/>
            </a:xfrm>
            <a:prstGeom prst="line">
              <a:avLst/>
            </a:prstGeom>
            <a:noFill/>
            <a:ln w="19050">
              <a:solidFill>
                <a:srgbClr val="FF3300"/>
              </a:solidFill>
              <a:round/>
              <a:headEnd/>
              <a:tailEnd/>
            </a:ln>
          </p:spPr>
          <p:txBody>
            <a:bodyPr>
              <a:spAutoFit/>
            </a:bodyPr>
            <a:lstStyle/>
            <a:p>
              <a:endParaRPr lang="zh-CN" altLang="en-US"/>
            </a:p>
          </p:txBody>
        </p:sp>
      </p:grpSp>
      <p:sp>
        <p:nvSpPr>
          <p:cNvPr id="29" name="AutoShape 12"/>
          <p:cNvSpPr>
            <a:spLocks/>
          </p:cNvSpPr>
          <p:nvPr/>
        </p:nvSpPr>
        <p:spPr bwMode="auto">
          <a:xfrm>
            <a:off x="6605588" y="2416175"/>
            <a:ext cx="1217612" cy="400050"/>
          </a:xfrm>
          <a:prstGeom prst="borderCallout1">
            <a:avLst>
              <a:gd name="adj1" fmla="val 24000"/>
              <a:gd name="adj2" fmla="val -4968"/>
              <a:gd name="adj3" fmla="val -36722"/>
              <a:gd name="adj4" fmla="val -27060"/>
            </a:avLst>
          </a:prstGeom>
          <a:solidFill>
            <a:srgbClr val="66FFFF"/>
          </a:solidFill>
          <a:ln w="19050">
            <a:solidFill>
              <a:srgbClr val="FF3300"/>
            </a:solidFill>
            <a:miter lim="800000"/>
            <a:headEnd/>
            <a:tailEnd/>
          </a:ln>
        </p:spPr>
        <p:txBody>
          <a:bodyPr wrap="none">
            <a:spAutoFit/>
          </a:bodyPr>
          <a:lstStyle/>
          <a:p>
            <a:pPr algn="ctr" eaLnBrk="0" hangingPunct="0"/>
            <a:r>
              <a:rPr kumimoji="1" lang="zh-CN" altLang="en-US" sz="2000" b="1">
                <a:latin typeface="Times New Roman" pitchFamily="18" charset="0"/>
              </a:rPr>
              <a:t>中功率管</a:t>
            </a:r>
          </a:p>
        </p:txBody>
      </p:sp>
      <p:sp>
        <p:nvSpPr>
          <p:cNvPr id="30" name="AutoShape 13"/>
          <p:cNvSpPr>
            <a:spLocks/>
          </p:cNvSpPr>
          <p:nvPr/>
        </p:nvSpPr>
        <p:spPr bwMode="auto">
          <a:xfrm>
            <a:off x="8547101" y="2416175"/>
            <a:ext cx="1217613" cy="400050"/>
          </a:xfrm>
          <a:prstGeom prst="borderCallout1">
            <a:avLst>
              <a:gd name="adj1" fmla="val 24000"/>
              <a:gd name="adj2" fmla="val -4968"/>
              <a:gd name="adj3" fmla="val -55963"/>
              <a:gd name="adj4" fmla="val -51282"/>
            </a:avLst>
          </a:prstGeom>
          <a:solidFill>
            <a:srgbClr val="66FFFF"/>
          </a:solidFill>
          <a:ln w="19050">
            <a:solidFill>
              <a:srgbClr val="FF3300"/>
            </a:solidFill>
            <a:miter lim="800000"/>
            <a:headEnd/>
            <a:tailEnd/>
          </a:ln>
        </p:spPr>
        <p:txBody>
          <a:bodyPr wrap="none">
            <a:spAutoFit/>
          </a:bodyPr>
          <a:lstStyle/>
          <a:p>
            <a:pPr algn="ctr" eaLnBrk="0" hangingPunct="0"/>
            <a:r>
              <a:rPr kumimoji="1" lang="zh-CN" altLang="en-US" sz="2000" b="1">
                <a:latin typeface="Times New Roman" pitchFamily="18" charset="0"/>
              </a:rPr>
              <a:t>大功率管</a:t>
            </a:r>
          </a:p>
        </p:txBody>
      </p:sp>
      <p:grpSp>
        <p:nvGrpSpPr>
          <p:cNvPr id="8" name="组合 7"/>
          <p:cNvGrpSpPr>
            <a:grpSpLocks/>
          </p:cNvGrpSpPr>
          <p:nvPr/>
        </p:nvGrpSpPr>
        <p:grpSpPr bwMode="auto">
          <a:xfrm>
            <a:off x="6527801" y="812801"/>
            <a:ext cx="3236913" cy="671513"/>
            <a:chOff x="5004048" y="812701"/>
            <a:chExt cx="3236596" cy="672083"/>
          </a:xfrm>
        </p:grpSpPr>
        <p:sp>
          <p:nvSpPr>
            <p:cNvPr id="773135" name="AutoShape 15"/>
            <p:cNvSpPr>
              <a:spLocks/>
            </p:cNvSpPr>
            <p:nvPr/>
          </p:nvSpPr>
          <p:spPr bwMode="auto">
            <a:xfrm>
              <a:off x="6508168" y="812701"/>
              <a:ext cx="1732476" cy="400050"/>
            </a:xfrm>
            <a:prstGeom prst="borderCallout1">
              <a:avLst>
                <a:gd name="adj1" fmla="val 52333"/>
                <a:gd name="adj2" fmla="val -5185"/>
                <a:gd name="adj3" fmla="val 252088"/>
                <a:gd name="adj4" fmla="val -36958"/>
              </a:avLst>
            </a:prstGeom>
            <a:solidFill>
              <a:srgbClr val="66FFFF"/>
            </a:solidFill>
            <a:ln w="19050">
              <a:solidFill>
                <a:srgbClr val="FF3300"/>
              </a:solidFill>
              <a:miter lim="800000"/>
              <a:headEnd/>
              <a:tailEnd/>
            </a:ln>
          </p:spPr>
          <p:txBody>
            <a:bodyPr wrap="none">
              <a:spAutoFit/>
            </a:bodyPr>
            <a:lstStyle/>
            <a:p>
              <a:pPr algn="ctr" eaLnBrk="0" hangingPunct="0"/>
              <a:r>
                <a:rPr kumimoji="1" lang="zh-CN" altLang="en-US" sz="2000" b="1">
                  <a:latin typeface="Times New Roman" pitchFamily="18" charset="0"/>
                </a:rPr>
                <a:t>为什么有孔？</a:t>
              </a:r>
            </a:p>
          </p:txBody>
        </p:sp>
        <p:sp>
          <p:nvSpPr>
            <p:cNvPr id="773136" name="Line 16"/>
            <p:cNvSpPr>
              <a:spLocks noChangeShapeType="1"/>
            </p:cNvSpPr>
            <p:nvPr/>
          </p:nvSpPr>
          <p:spPr bwMode="auto">
            <a:xfrm flipV="1">
              <a:off x="5004048" y="919572"/>
              <a:ext cx="1405528" cy="565212"/>
            </a:xfrm>
            <a:prstGeom prst="line">
              <a:avLst/>
            </a:prstGeom>
            <a:noFill/>
            <a:ln w="19050">
              <a:solidFill>
                <a:srgbClr val="FF3300"/>
              </a:solidFill>
              <a:round/>
              <a:headEnd/>
              <a:tailEnd/>
            </a:ln>
          </p:spPr>
          <p:txBody>
            <a:bodyPr>
              <a:spAutoFit/>
            </a:bodyPr>
            <a:lstStyle/>
            <a:p>
              <a:endParaRPr lang="zh-CN" altLang="en-US"/>
            </a:p>
          </p:txBody>
        </p:sp>
      </p:grpSp>
      <p:pic>
        <p:nvPicPr>
          <p:cNvPr id="34" name="Picture 22" descr="三极管"/>
          <p:cNvPicPr>
            <a:picLocks noChangeAspect="1" noChangeArrowheads="1"/>
          </p:cNvPicPr>
          <p:nvPr/>
        </p:nvPicPr>
        <p:blipFill>
          <a:blip r:embed="rId4"/>
          <a:srcRect l="16602" t="26096" r="21336" b="26166"/>
          <a:stretch>
            <a:fillRect/>
          </a:stretch>
        </p:blipFill>
        <p:spPr bwMode="auto">
          <a:xfrm>
            <a:off x="6923088" y="7939"/>
            <a:ext cx="3744912" cy="2160587"/>
          </a:xfrm>
          <a:prstGeom prst="rect">
            <a:avLst/>
          </a:prstGeom>
          <a:noFill/>
          <a:ln w="9525">
            <a:noFill/>
            <a:miter lim="800000"/>
            <a:headEnd/>
            <a:tailEnd/>
          </a:ln>
        </p:spPr>
      </p:pic>
      <p:sp>
        <p:nvSpPr>
          <p:cNvPr id="35" name="文本框 1"/>
          <p:cNvSpPr txBox="1">
            <a:spLocks noChangeArrowheads="1"/>
          </p:cNvSpPr>
          <p:nvPr/>
        </p:nvSpPr>
        <p:spPr bwMode="auto">
          <a:xfrm>
            <a:off x="1919288" y="3887789"/>
            <a:ext cx="3390900" cy="369887"/>
          </a:xfrm>
          <a:prstGeom prst="rect">
            <a:avLst/>
          </a:prstGeom>
          <a:noFill/>
          <a:ln w="9525">
            <a:noFill/>
            <a:miter lim="800000"/>
            <a:headEnd/>
            <a:tailEnd/>
          </a:ln>
        </p:spPr>
        <p:txBody>
          <a:bodyPr wrap="none">
            <a:spAutoFit/>
          </a:bodyPr>
          <a:lstStyle/>
          <a:p>
            <a:pPr>
              <a:spcAft>
                <a:spcPts val="300"/>
              </a:spcAft>
            </a:pPr>
            <a:r>
              <a:rPr lang="zh-CN" altLang="en-US" b="1">
                <a:latin typeface="Times New Roman" pitchFamily="18" charset="0"/>
                <a:ea typeface="楷体_GB2312" pitchFamily="49" charset="-122"/>
                <a:cs typeface="Times New Roman" pitchFamily="18" charset="0"/>
              </a:rPr>
              <a:t>　　</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分为</a:t>
            </a:r>
            <a:r>
              <a:rPr lang="en-US" altLang="zh-CN" b="1">
                <a:latin typeface="Times New Roman" pitchFamily="18" charset="0"/>
                <a:ea typeface="楷体_GB2312" pitchFamily="49" charset="-122"/>
                <a:cs typeface="Times New Roman" pitchFamily="18" charset="0"/>
              </a:rPr>
              <a:t>NPN</a:t>
            </a:r>
            <a:r>
              <a:rPr lang="zh-CN" altLang="en-US" b="1">
                <a:latin typeface="Times New Roman" pitchFamily="18" charset="0"/>
                <a:ea typeface="楷体_GB2312" pitchFamily="49" charset="-122"/>
                <a:cs typeface="Times New Roman" pitchFamily="18" charset="0"/>
              </a:rPr>
              <a:t>型和</a:t>
            </a:r>
            <a:r>
              <a:rPr lang="en-US" altLang="zh-CN" b="1">
                <a:latin typeface="Times New Roman" pitchFamily="18" charset="0"/>
                <a:ea typeface="楷体_GB2312" pitchFamily="49" charset="-122"/>
                <a:cs typeface="Times New Roman" pitchFamily="18" charset="0"/>
              </a:rPr>
              <a:t>PNP</a:t>
            </a:r>
            <a:r>
              <a:rPr lang="zh-CN" altLang="en-US" b="1">
                <a:latin typeface="Times New Roman" pitchFamily="18" charset="0"/>
                <a:ea typeface="楷体_GB2312" pitchFamily="49" charset="-122"/>
                <a:cs typeface="Times New Roman" pitchFamily="18" charset="0"/>
              </a:rPr>
              <a:t>型。</a:t>
            </a:r>
            <a:endParaRPr lang="en-US" altLang="zh-CN" b="1">
              <a:latin typeface="Times New Roman" pitchFamily="18" charset="0"/>
              <a:ea typeface="楷体_GB2312" pitchFamily="49" charset="-122"/>
              <a:cs typeface="Times New Roman" pitchFamily="18" charset="0"/>
            </a:endParaRPr>
          </a:p>
        </p:txBody>
      </p:sp>
      <p:pic>
        <p:nvPicPr>
          <p:cNvPr id="37" name="Picture 7"/>
          <p:cNvPicPr>
            <a:picLocks noChangeAspect="1" noChangeArrowheads="1"/>
          </p:cNvPicPr>
          <p:nvPr/>
        </p:nvPicPr>
        <p:blipFill>
          <a:blip r:embed="rId5"/>
          <a:srcRect/>
          <a:stretch>
            <a:fillRect/>
          </a:stretch>
        </p:blipFill>
        <p:spPr bwMode="auto">
          <a:xfrm>
            <a:off x="2316164" y="4221163"/>
            <a:ext cx="3679825" cy="1776412"/>
          </a:xfrm>
          <a:prstGeom prst="rect">
            <a:avLst/>
          </a:prstGeom>
          <a:noFill/>
          <a:ln w="9525">
            <a:noFill/>
            <a:miter lim="800000"/>
            <a:headEnd/>
            <a:tailEnd/>
          </a:ln>
        </p:spPr>
      </p:pic>
      <p:pic>
        <p:nvPicPr>
          <p:cNvPr id="38" name="Picture 8"/>
          <p:cNvPicPr>
            <a:picLocks noChangeAspect="1" noChangeArrowheads="1"/>
          </p:cNvPicPr>
          <p:nvPr/>
        </p:nvPicPr>
        <p:blipFill>
          <a:blip r:embed="rId6"/>
          <a:srcRect/>
          <a:stretch>
            <a:fillRect/>
          </a:stretch>
        </p:blipFill>
        <p:spPr bwMode="auto">
          <a:xfrm>
            <a:off x="6491288" y="4221163"/>
            <a:ext cx="3656012" cy="1776412"/>
          </a:xfrm>
          <a:prstGeom prst="rect">
            <a:avLst/>
          </a:prstGeom>
          <a:noFill/>
          <a:ln w="9525">
            <a:noFill/>
            <a:miter lim="800000"/>
            <a:headEnd/>
            <a:tailEnd/>
          </a:ln>
        </p:spPr>
      </p:pic>
      <p:sp>
        <p:nvSpPr>
          <p:cNvPr id="39" name="Rectangle 9"/>
          <p:cNvSpPr>
            <a:spLocks noChangeArrowheads="1"/>
          </p:cNvSpPr>
          <p:nvPr/>
        </p:nvSpPr>
        <p:spPr bwMode="auto">
          <a:xfrm>
            <a:off x="4076700" y="6092825"/>
            <a:ext cx="4019550" cy="400050"/>
          </a:xfrm>
          <a:prstGeom prst="rect">
            <a:avLst/>
          </a:prstGeom>
          <a:solidFill>
            <a:srgbClr val="CCFFCC"/>
          </a:solidFill>
          <a:ln w="9525">
            <a:noFill/>
            <a:miter lim="800000"/>
            <a:headEnd/>
            <a:tailEnd/>
          </a:ln>
        </p:spPr>
        <p:txBody>
          <a:bodyPr wrap="none">
            <a:spAutoFit/>
          </a:bodyPr>
          <a:lstStyle/>
          <a:p>
            <a:pPr eaLnBrk="0" hangingPunct="0"/>
            <a:r>
              <a:rPr kumimoji="1" lang="en-US" altLang="zh-CN" sz="2000">
                <a:solidFill>
                  <a:schemeClr val="tx2"/>
                </a:solidFill>
                <a:latin typeface="Times New Roman" pitchFamily="18" charset="0"/>
                <a:ea typeface="宋体" charset="-122"/>
                <a:cs typeface="Times New Roman" pitchFamily="18" charset="0"/>
              </a:rPr>
              <a:t>BJT</a:t>
            </a:r>
            <a:r>
              <a:rPr kumimoji="1" lang="zh-CN" altLang="en-US" sz="2000">
                <a:solidFill>
                  <a:schemeClr val="tx2"/>
                </a:solidFill>
                <a:latin typeface="Times New Roman" pitchFamily="18" charset="0"/>
                <a:ea typeface="宋体" charset="-122"/>
                <a:cs typeface="Times New Roman" pitchFamily="18" charset="0"/>
              </a:rPr>
              <a:t>有三个极、三个区、两个</a:t>
            </a:r>
            <a:r>
              <a:rPr kumimoji="1" lang="en-US" altLang="zh-CN" sz="2000">
                <a:solidFill>
                  <a:schemeClr val="tx2"/>
                </a:solidFill>
                <a:latin typeface="Times New Roman" pitchFamily="18" charset="0"/>
                <a:ea typeface="宋体" charset="-122"/>
                <a:cs typeface="Times New Roman" pitchFamily="18" charset="0"/>
              </a:rPr>
              <a:t>PN</a:t>
            </a:r>
            <a:r>
              <a:rPr kumimoji="1" lang="zh-CN" altLang="en-US" sz="2000">
                <a:solidFill>
                  <a:schemeClr val="tx2"/>
                </a:solidFill>
                <a:latin typeface="Times New Roman" pitchFamily="18" charset="0"/>
                <a:ea typeface="宋体" charset="-122"/>
                <a:cs typeface="Times New Roman" pitchFamily="18" charset="0"/>
              </a:rPr>
              <a:t>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50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ppt_w*0.70"/>
                                          </p:val>
                                        </p:tav>
                                        <p:tav tm="100000">
                                          <p:val>
                                            <p:strVal val="#ppt_w"/>
                                          </p:val>
                                        </p:tav>
                                      </p:tavLst>
                                    </p:anim>
                                    <p:anim calcmode="lin" valueType="num">
                                      <p:cBhvr>
                                        <p:cTn id="8" dur="500" fill="hold"/>
                                        <p:tgtEl>
                                          <p:spTgt spid="34"/>
                                        </p:tgtEl>
                                        <p:attrNameLst>
                                          <p:attrName>ppt_h</p:attrName>
                                        </p:attrNameLst>
                                      </p:cBhvr>
                                      <p:tavLst>
                                        <p:tav tm="0">
                                          <p:val>
                                            <p:strVal val="#ppt_h"/>
                                          </p:val>
                                        </p:tav>
                                        <p:tav tm="100000">
                                          <p:val>
                                            <p:strVal val="#ppt_h"/>
                                          </p:val>
                                        </p:tav>
                                      </p:tavLst>
                                    </p:anim>
                                    <p:animEffect transition="in" filter="fade">
                                      <p:cBhvr>
                                        <p:cTn id="9"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checkerboard(across)">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80"/>
                                  </p:iterate>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80"/>
                                  </p:iterate>
                                  <p:childTnLst>
                                    <p:set>
                                      <p:cBhvr>
                                        <p:cTn id="3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lt">
                                    <p:tmAbs val="80"/>
                                  </p:iterate>
                                  <p:childTnLst>
                                    <p:set>
                                      <p:cBhvr>
                                        <p:cTn id="42"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dissolv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dissolv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80"/>
                                  </p:iterate>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animBg="1" autoUpdateAnimBg="0"/>
      <p:bldP spid="30" grpId="0" animBg="1" autoUpdateAnimBg="0"/>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2.1 </a:t>
            </a:r>
            <a:r>
              <a:rPr lang="zh-CN" altLang="en-US" kern="0" dirty="0">
                <a:latin typeface="+mn-ea"/>
                <a:ea typeface="+mn-ea"/>
              </a:rPr>
              <a:t>双极型晶体管简介</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的放大作用</a:t>
            </a:r>
          </a:p>
        </p:txBody>
      </p:sp>
      <p:sp>
        <p:nvSpPr>
          <p:cNvPr id="775171"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71</a:t>
            </a:r>
          </a:p>
        </p:txBody>
      </p:sp>
      <p:sp>
        <p:nvSpPr>
          <p:cNvPr id="9" name="文本框 1"/>
          <p:cNvSpPr txBox="1">
            <a:spLocks noChangeArrowheads="1"/>
          </p:cNvSpPr>
          <p:nvPr/>
        </p:nvSpPr>
        <p:spPr bwMode="auto">
          <a:xfrm>
            <a:off x="2351088" y="2133600"/>
            <a:ext cx="2971800" cy="431800"/>
          </a:xfrm>
          <a:prstGeom prst="rect">
            <a:avLst/>
          </a:prstGeom>
          <a:noFill/>
          <a:ln w="9525">
            <a:noFill/>
            <a:miter lim="800000"/>
            <a:headEnd/>
            <a:tailEnd/>
          </a:ln>
        </p:spPr>
        <p:txBody>
          <a:bodyPr wrap="none">
            <a:spAutoFit/>
          </a:bodyPr>
          <a:lstStyle/>
          <a:p>
            <a:pPr>
              <a:buClr>
                <a:srgbClr val="FF0000"/>
              </a:buClr>
              <a:buSzPct val="60000"/>
            </a:pPr>
            <a:r>
              <a:rPr lang="en-US" altLang="zh-CN" sz="2200" b="1">
                <a:solidFill>
                  <a:srgbClr val="A80808"/>
                </a:solidFill>
                <a:latin typeface="Times New Roman" pitchFamily="18" charset="0"/>
                <a:ea typeface="楷体_GB2312" pitchFamily="49" charset="-122"/>
                <a:cs typeface="Times New Roman" pitchFamily="18" charset="0"/>
              </a:rPr>
              <a:t>BJT</a:t>
            </a:r>
            <a:r>
              <a:rPr lang="zh-CN" altLang="en-US" sz="2200" b="1">
                <a:solidFill>
                  <a:srgbClr val="A80808"/>
                </a:solidFill>
                <a:latin typeface="Times New Roman" pitchFamily="18" charset="0"/>
                <a:ea typeface="楷体_GB2312" pitchFamily="49" charset="-122"/>
                <a:cs typeface="Times New Roman" pitchFamily="18" charset="0"/>
              </a:rPr>
              <a:t>放大的外部条件</a:t>
            </a:r>
            <a:r>
              <a:rPr lang="zh-CN" altLang="en-US" sz="2200" b="1">
                <a:latin typeface="Times New Roman" pitchFamily="18" charset="0"/>
                <a:ea typeface="楷体_GB2312" pitchFamily="49" charset="-122"/>
                <a:cs typeface="Times New Roman" pitchFamily="18" charset="0"/>
              </a:rPr>
              <a:t>：</a:t>
            </a:r>
          </a:p>
        </p:txBody>
      </p:sp>
      <p:sp>
        <p:nvSpPr>
          <p:cNvPr id="10" name="文本框 1"/>
          <p:cNvSpPr txBox="1">
            <a:spLocks noChangeArrowheads="1"/>
          </p:cNvSpPr>
          <p:nvPr/>
        </p:nvSpPr>
        <p:spPr bwMode="auto">
          <a:xfrm>
            <a:off x="1882775" y="1736725"/>
            <a:ext cx="8389938" cy="369888"/>
          </a:xfrm>
          <a:prstGeom prst="rect">
            <a:avLst/>
          </a:prstGeom>
          <a:noFill/>
          <a:ln w="9525">
            <a:noFill/>
            <a:miter lim="800000"/>
            <a:headEnd/>
            <a:tailEnd/>
          </a:ln>
        </p:spPr>
        <p:txBody>
          <a:bodyPr>
            <a:spAutoFit/>
          </a:bodyPr>
          <a:lstStyle/>
          <a:p>
            <a:pPr>
              <a:spcAft>
                <a:spcPts val="300"/>
              </a:spcAft>
            </a:pPr>
            <a:r>
              <a:rPr lang="zh-CN" altLang="en-US" b="1">
                <a:latin typeface="Times New Roman" pitchFamily="18" charset="0"/>
                <a:ea typeface="楷体_GB2312" pitchFamily="49" charset="-122"/>
                <a:cs typeface="Times New Roman" pitchFamily="18" charset="0"/>
              </a:rPr>
              <a:t>　　</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与</a:t>
            </a:r>
            <a:r>
              <a:rPr lang="en-US" altLang="zh-CN" b="1">
                <a:latin typeface="Times New Roman" pitchFamily="18" charset="0"/>
                <a:ea typeface="楷体_GB2312" pitchFamily="49" charset="-122"/>
                <a:cs typeface="Times New Roman" pitchFamily="18" charset="0"/>
              </a:rPr>
              <a:t>FET</a:t>
            </a:r>
            <a:r>
              <a:rPr lang="zh-CN" altLang="en-US" b="1">
                <a:latin typeface="Times New Roman" pitchFamily="18" charset="0"/>
                <a:ea typeface="楷体_GB2312" pitchFamily="49" charset="-122"/>
                <a:cs typeface="Times New Roman" pitchFamily="18" charset="0"/>
              </a:rPr>
              <a:t>一样，都可以用于放大器或作为电子开关。</a:t>
            </a:r>
            <a:endParaRPr lang="en-US" altLang="zh-CN" b="1">
              <a:latin typeface="Times New Roman" pitchFamily="18" charset="0"/>
              <a:ea typeface="楷体_GB2312" pitchFamily="49" charset="-122"/>
              <a:cs typeface="Times New Roman" pitchFamily="18" charset="0"/>
            </a:endParaRPr>
          </a:p>
        </p:txBody>
      </p:sp>
      <p:sp>
        <p:nvSpPr>
          <p:cNvPr id="11" name="Text Box 6"/>
          <p:cNvSpPr txBox="1">
            <a:spLocks noChangeArrowheads="1"/>
          </p:cNvSpPr>
          <p:nvPr/>
        </p:nvSpPr>
        <p:spPr bwMode="auto">
          <a:xfrm>
            <a:off x="5195889" y="2133600"/>
            <a:ext cx="3024187" cy="400050"/>
          </a:xfrm>
          <a:prstGeom prst="rect">
            <a:avLst/>
          </a:prstGeom>
          <a:noFill/>
          <a:ln w="9525">
            <a:noFill/>
            <a:miter lim="800000"/>
            <a:headEnd/>
            <a:tailEnd/>
          </a:ln>
        </p:spPr>
        <p:txBody>
          <a:bodyPr wrap="none">
            <a:spAutoFit/>
          </a:bodyPr>
          <a:lstStyle/>
          <a:p>
            <a:pPr eaLnBrk="0" hangingPunct="0">
              <a:spcBef>
                <a:spcPct val="50000"/>
              </a:spcBef>
              <a:buClr>
                <a:srgbClr val="FF0000"/>
              </a:buClr>
              <a:buSzPct val="60000"/>
            </a:pPr>
            <a:r>
              <a:rPr kumimoji="1" lang="zh-CN" altLang="en-US" sz="2000" b="1">
                <a:solidFill>
                  <a:srgbClr val="FF0000"/>
                </a:solidFill>
                <a:latin typeface="宋体" charset="-122"/>
                <a:ea typeface="宋体" charset="-122"/>
              </a:rPr>
              <a:t>发射结正偏，集电结反偏</a:t>
            </a:r>
          </a:p>
        </p:txBody>
      </p:sp>
      <p:grpSp>
        <p:nvGrpSpPr>
          <p:cNvPr id="5" name="组合 4"/>
          <p:cNvGrpSpPr>
            <a:grpSpLocks/>
          </p:cNvGrpSpPr>
          <p:nvPr/>
        </p:nvGrpSpPr>
        <p:grpSpPr bwMode="auto">
          <a:xfrm>
            <a:off x="3503614" y="2673350"/>
            <a:ext cx="2433637" cy="1790700"/>
            <a:chOff x="1979712" y="2600908"/>
            <a:chExt cx="2434240" cy="1790700"/>
          </a:xfrm>
        </p:grpSpPr>
        <p:pic>
          <p:nvPicPr>
            <p:cNvPr id="775179" name="Picture 2"/>
            <p:cNvPicPr>
              <a:picLocks noChangeAspect="1" noChangeArrowheads="1"/>
            </p:cNvPicPr>
            <p:nvPr/>
          </p:nvPicPr>
          <p:blipFill>
            <a:blip r:embed="rId3"/>
            <a:srcRect/>
            <a:stretch>
              <a:fillRect/>
            </a:stretch>
          </p:blipFill>
          <p:spPr bwMode="auto">
            <a:xfrm>
              <a:off x="1979712" y="2600908"/>
              <a:ext cx="1238250" cy="1790700"/>
            </a:xfrm>
            <a:prstGeom prst="rect">
              <a:avLst/>
            </a:prstGeom>
            <a:noFill/>
            <a:ln w="9525">
              <a:noFill/>
              <a:miter lim="800000"/>
              <a:headEnd/>
              <a:tailEnd/>
            </a:ln>
          </p:spPr>
        </p:pic>
        <p:sp>
          <p:nvSpPr>
            <p:cNvPr id="775180" name="Text Box 9"/>
            <p:cNvSpPr txBox="1">
              <a:spLocks noChangeArrowheads="1"/>
            </p:cNvSpPr>
            <p:nvPr/>
          </p:nvSpPr>
          <p:spPr bwMode="auto">
            <a:xfrm>
              <a:off x="3023828" y="3212976"/>
              <a:ext cx="1390124" cy="461665"/>
            </a:xfrm>
            <a:prstGeom prst="rect">
              <a:avLst/>
            </a:prstGeom>
            <a:noFill/>
            <a:ln w="9525">
              <a:noFill/>
              <a:miter lim="800000"/>
              <a:headEnd/>
              <a:tailEnd/>
            </a:ln>
          </p:spPr>
          <p:txBody>
            <a:bodyPr wrap="none">
              <a:spAutoFit/>
            </a:bodyPr>
            <a:lstStyle/>
            <a:p>
              <a:pPr eaLnBrk="0" hangingPunct="0">
                <a:spcBef>
                  <a:spcPct val="50000"/>
                </a:spcBef>
                <a:buClr>
                  <a:srgbClr val="FF0000"/>
                </a:buClr>
                <a:buSzPct val="50000"/>
              </a:pP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C</a:t>
              </a:r>
              <a:r>
                <a:rPr kumimoji="1" lang="en-US" altLang="zh-CN" sz="2400">
                  <a:solidFill>
                    <a:srgbClr val="FF0000"/>
                  </a:solidFill>
                  <a:latin typeface="Times New Roman" pitchFamily="18" charset="0"/>
                  <a:cs typeface="Times New Roman" pitchFamily="18" charset="0"/>
                </a:rPr>
                <a:t>&gt;</a:t>
              </a: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B</a:t>
              </a:r>
              <a:r>
                <a:rPr kumimoji="1" lang="en-US" altLang="zh-CN" sz="2400">
                  <a:solidFill>
                    <a:srgbClr val="FF0000"/>
                  </a:solidFill>
                  <a:latin typeface="Times New Roman" pitchFamily="18" charset="0"/>
                  <a:cs typeface="Times New Roman" pitchFamily="18" charset="0"/>
                </a:rPr>
                <a:t>&gt;</a:t>
              </a: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E</a:t>
              </a:r>
            </a:p>
          </p:txBody>
        </p:sp>
      </p:grpSp>
      <p:grpSp>
        <p:nvGrpSpPr>
          <p:cNvPr id="7" name="组合 6"/>
          <p:cNvGrpSpPr>
            <a:grpSpLocks/>
          </p:cNvGrpSpPr>
          <p:nvPr/>
        </p:nvGrpSpPr>
        <p:grpSpPr bwMode="auto">
          <a:xfrm>
            <a:off x="6672263" y="2673350"/>
            <a:ext cx="2411412" cy="1809750"/>
            <a:chOff x="5148064" y="2600908"/>
            <a:chExt cx="2412268" cy="1809750"/>
          </a:xfrm>
        </p:grpSpPr>
        <p:pic>
          <p:nvPicPr>
            <p:cNvPr id="775177" name="Picture 3"/>
            <p:cNvPicPr>
              <a:picLocks noChangeAspect="1" noChangeArrowheads="1"/>
            </p:cNvPicPr>
            <p:nvPr/>
          </p:nvPicPr>
          <p:blipFill>
            <a:blip r:embed="rId4"/>
            <a:srcRect/>
            <a:stretch>
              <a:fillRect/>
            </a:stretch>
          </p:blipFill>
          <p:spPr bwMode="auto">
            <a:xfrm>
              <a:off x="5148064" y="2600908"/>
              <a:ext cx="1228725" cy="1809750"/>
            </a:xfrm>
            <a:prstGeom prst="rect">
              <a:avLst/>
            </a:prstGeom>
            <a:noFill/>
            <a:ln w="9525">
              <a:noFill/>
              <a:miter lim="800000"/>
              <a:headEnd/>
              <a:tailEnd/>
            </a:ln>
          </p:spPr>
        </p:pic>
        <p:sp>
          <p:nvSpPr>
            <p:cNvPr id="775178" name="Text Box 12"/>
            <p:cNvSpPr txBox="1">
              <a:spLocks noChangeArrowheads="1"/>
            </p:cNvSpPr>
            <p:nvPr/>
          </p:nvSpPr>
          <p:spPr bwMode="auto">
            <a:xfrm>
              <a:off x="6170208" y="3219363"/>
              <a:ext cx="1390124" cy="461665"/>
            </a:xfrm>
            <a:prstGeom prst="rect">
              <a:avLst/>
            </a:prstGeom>
            <a:noFill/>
            <a:ln w="9525">
              <a:noFill/>
              <a:miter lim="800000"/>
              <a:headEnd/>
              <a:tailEnd/>
            </a:ln>
          </p:spPr>
          <p:txBody>
            <a:bodyPr wrap="none">
              <a:spAutoFit/>
            </a:bodyPr>
            <a:lstStyle/>
            <a:p>
              <a:pPr eaLnBrk="0" hangingPunct="0">
                <a:spcBef>
                  <a:spcPct val="50000"/>
                </a:spcBef>
                <a:buClr>
                  <a:srgbClr val="FF0000"/>
                </a:buClr>
                <a:buSzPct val="50000"/>
              </a:pP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C</a:t>
              </a:r>
              <a:r>
                <a:rPr kumimoji="1" lang="en-US" altLang="zh-CN" sz="2400">
                  <a:solidFill>
                    <a:srgbClr val="FF0000"/>
                  </a:solidFill>
                  <a:latin typeface="Times New Roman" pitchFamily="18" charset="0"/>
                  <a:cs typeface="Times New Roman" pitchFamily="18" charset="0"/>
                </a:rPr>
                <a:t>&lt;</a:t>
              </a: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B</a:t>
              </a:r>
              <a:r>
                <a:rPr kumimoji="1" lang="en-US" altLang="zh-CN" sz="2400">
                  <a:solidFill>
                    <a:srgbClr val="FF0000"/>
                  </a:solidFill>
                  <a:latin typeface="Times New Roman" pitchFamily="18" charset="0"/>
                  <a:cs typeface="Times New Roman" pitchFamily="18" charset="0"/>
                </a:rPr>
                <a:t>&lt;</a:t>
              </a:r>
              <a:r>
                <a:rPr kumimoji="1" lang="en-US" altLang="zh-CN" sz="2400" i="1">
                  <a:solidFill>
                    <a:srgbClr val="FF0000"/>
                  </a:solidFill>
                  <a:latin typeface="Times New Roman" pitchFamily="18" charset="0"/>
                  <a:cs typeface="Times New Roman" pitchFamily="18" charset="0"/>
                </a:rPr>
                <a:t>u</a:t>
              </a:r>
              <a:r>
                <a:rPr kumimoji="1" lang="en-US" altLang="zh-CN" sz="2400" baseline="-25000">
                  <a:solidFill>
                    <a:srgbClr val="FF0000"/>
                  </a:solidFill>
                  <a:latin typeface="Times New Roman" pitchFamily="18" charset="0"/>
                  <a:cs typeface="Times New Roman" pitchFamily="18" charset="0"/>
                </a:rPr>
                <a: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4"/>
          <a:srcRect/>
          <a:stretch>
            <a:fillRect/>
          </a:stretch>
        </p:blipFill>
        <p:spPr bwMode="auto">
          <a:xfrm>
            <a:off x="6688139" y="2133600"/>
            <a:ext cx="3729037" cy="28448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3.1 </a:t>
            </a:r>
            <a:r>
              <a:rPr lang="zh-CN" altLang="en-US" kern="0" dirty="0">
                <a:latin typeface="+mn-ea"/>
                <a:ea typeface="+mn-ea"/>
              </a:rPr>
              <a:t>双极型晶体管简介</a:t>
            </a:r>
          </a:p>
        </p:txBody>
      </p:sp>
      <p:sp>
        <p:nvSpPr>
          <p:cNvPr id="172148"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的放大作用</a:t>
            </a:r>
          </a:p>
        </p:txBody>
      </p:sp>
      <p:sp>
        <p:nvSpPr>
          <p:cNvPr id="17214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72</a:t>
            </a:r>
          </a:p>
        </p:txBody>
      </p:sp>
      <p:sp>
        <p:nvSpPr>
          <p:cNvPr id="172150" name="文本框 1"/>
          <p:cNvSpPr txBox="1">
            <a:spLocks noChangeArrowheads="1"/>
          </p:cNvSpPr>
          <p:nvPr/>
        </p:nvSpPr>
        <p:spPr bwMode="auto">
          <a:xfrm>
            <a:off x="1882775" y="1736725"/>
            <a:ext cx="8389938" cy="369888"/>
          </a:xfrm>
          <a:prstGeom prst="rect">
            <a:avLst/>
          </a:prstGeom>
          <a:noFill/>
          <a:ln w="9525">
            <a:noFill/>
            <a:miter lim="800000"/>
            <a:headEnd/>
            <a:tailEnd/>
          </a:ln>
        </p:spPr>
        <p:txBody>
          <a:bodyPr>
            <a:spAutoFit/>
          </a:bodyPr>
          <a:lstStyle/>
          <a:p>
            <a:pPr>
              <a:spcAft>
                <a:spcPts val="300"/>
              </a:spcAft>
            </a:pPr>
            <a:r>
              <a:rPr lang="zh-CN" altLang="en-US" b="1">
                <a:latin typeface="Times New Roman" pitchFamily="18" charset="0"/>
                <a:ea typeface="楷体_GB2312" pitchFamily="49" charset="-122"/>
                <a:cs typeface="Times New Roman" pitchFamily="18" charset="0"/>
              </a:rPr>
              <a:t>　　</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与</a:t>
            </a:r>
            <a:r>
              <a:rPr lang="en-US" altLang="zh-CN" b="1">
                <a:latin typeface="Times New Roman" pitchFamily="18" charset="0"/>
                <a:ea typeface="楷体_GB2312" pitchFamily="49" charset="-122"/>
                <a:cs typeface="Times New Roman" pitchFamily="18" charset="0"/>
              </a:rPr>
              <a:t>FET</a:t>
            </a:r>
            <a:r>
              <a:rPr lang="zh-CN" altLang="en-US" b="1">
                <a:latin typeface="Times New Roman" pitchFamily="18" charset="0"/>
                <a:ea typeface="楷体_GB2312" pitchFamily="49" charset="-122"/>
                <a:cs typeface="Times New Roman" pitchFamily="18" charset="0"/>
              </a:rPr>
              <a:t>一样，都可以用于放大器或作为电子开关。</a:t>
            </a:r>
            <a:endParaRPr lang="en-US" altLang="zh-CN" b="1">
              <a:latin typeface="Times New Roman" pitchFamily="18" charset="0"/>
              <a:ea typeface="楷体_GB2312" pitchFamily="49" charset="-122"/>
              <a:cs typeface="Times New Roman" pitchFamily="18" charset="0"/>
            </a:endParaRPr>
          </a:p>
        </p:txBody>
      </p:sp>
      <p:sp>
        <p:nvSpPr>
          <p:cNvPr id="14" name="文本框 1"/>
          <p:cNvSpPr txBox="1">
            <a:spLocks noChangeArrowheads="1"/>
          </p:cNvSpPr>
          <p:nvPr/>
        </p:nvSpPr>
        <p:spPr bwMode="auto">
          <a:xfrm>
            <a:off x="2352675" y="2133600"/>
            <a:ext cx="2401888" cy="431800"/>
          </a:xfrm>
          <a:prstGeom prst="rect">
            <a:avLst/>
          </a:prstGeom>
          <a:noFill/>
          <a:ln w="9525">
            <a:noFill/>
            <a:miter lim="800000"/>
            <a:headEnd/>
            <a:tailEnd/>
          </a:ln>
        </p:spPr>
        <p:txBody>
          <a:bodyPr wrap="none">
            <a:spAutoFit/>
          </a:bodyPr>
          <a:lstStyle/>
          <a:p>
            <a:pPr>
              <a:buClr>
                <a:srgbClr val="FF0000"/>
              </a:buClr>
              <a:buSzPct val="60000"/>
            </a:pPr>
            <a:r>
              <a:rPr lang="en-US" altLang="zh-CN" sz="2200" b="1">
                <a:solidFill>
                  <a:srgbClr val="A80808"/>
                </a:solidFill>
                <a:latin typeface="Times New Roman" pitchFamily="18" charset="0"/>
                <a:ea typeface="楷体_GB2312" pitchFamily="49" charset="-122"/>
                <a:cs typeface="Times New Roman" pitchFamily="18" charset="0"/>
              </a:rPr>
              <a:t>BJT</a:t>
            </a:r>
            <a:r>
              <a:rPr lang="zh-CN" altLang="en-US" sz="2200" b="1">
                <a:solidFill>
                  <a:srgbClr val="A80808"/>
                </a:solidFill>
                <a:latin typeface="Times New Roman" pitchFamily="18" charset="0"/>
                <a:ea typeface="楷体_GB2312" pitchFamily="49" charset="-122"/>
                <a:cs typeface="Times New Roman" pitchFamily="18" charset="0"/>
              </a:rPr>
              <a:t>放大时的特点</a:t>
            </a:r>
          </a:p>
        </p:txBody>
      </p:sp>
      <p:sp>
        <p:nvSpPr>
          <p:cNvPr id="17" name="Text Box 14"/>
          <p:cNvSpPr txBox="1">
            <a:spLocks noChangeArrowheads="1"/>
          </p:cNvSpPr>
          <p:nvPr/>
        </p:nvSpPr>
        <p:spPr bwMode="auto">
          <a:xfrm>
            <a:off x="2351089" y="2500313"/>
            <a:ext cx="3997325" cy="1016000"/>
          </a:xfrm>
          <a:prstGeom prst="rect">
            <a:avLst/>
          </a:prstGeom>
          <a:noFill/>
          <a:ln w="9525">
            <a:noFill/>
            <a:miter lim="800000"/>
            <a:headEnd/>
            <a:tailEnd/>
          </a:ln>
        </p:spPr>
        <p:txBody>
          <a:bodyPr rIns="0">
            <a:spAutoFit/>
          </a:bodyPr>
          <a:lstStyle/>
          <a:p>
            <a:pPr eaLnBrk="0" hangingPunct="0">
              <a:buClr>
                <a:srgbClr val="FF0000"/>
              </a:buClr>
              <a:buSzPct val="50000"/>
            </a:pPr>
            <a:r>
              <a:rPr kumimoji="1" lang="zh-CN" altLang="en-US" sz="2000" b="1">
                <a:latin typeface="Times New Roman" pitchFamily="18" charset="0"/>
                <a:ea typeface="楷体_GB2312" pitchFamily="49" charset="-122"/>
                <a:cs typeface="Times New Roman" pitchFamily="18" charset="0"/>
              </a:rPr>
              <a:t>　　发射结正偏导通，</a:t>
            </a:r>
            <a:r>
              <a:rPr kumimoji="1" lang="en-US" altLang="zh-CN" sz="2000" b="1" i="1">
                <a:latin typeface="Times New Roman" pitchFamily="18" charset="0"/>
                <a:ea typeface="楷体_GB2312" pitchFamily="49" charset="-122"/>
                <a:cs typeface="Times New Roman" pitchFamily="18" charset="0"/>
              </a:rPr>
              <a:t>i</a:t>
            </a:r>
            <a:r>
              <a:rPr kumimoji="1" lang="en-US" altLang="zh-CN" sz="2000" b="1" baseline="-25000">
                <a:latin typeface="Times New Roman" pitchFamily="18" charset="0"/>
                <a:ea typeface="楷体_GB2312" pitchFamily="49" charset="-122"/>
                <a:cs typeface="Times New Roman" pitchFamily="18" charset="0"/>
              </a:rPr>
              <a:t>B</a:t>
            </a:r>
            <a:r>
              <a:rPr kumimoji="1" lang="zh-CN" altLang="en-US" sz="2000" b="1">
                <a:latin typeface="Times New Roman" pitchFamily="18" charset="0"/>
                <a:ea typeface="楷体_GB2312" pitchFamily="49" charset="-122"/>
                <a:cs typeface="Times New Roman" pitchFamily="18" charset="0"/>
              </a:rPr>
              <a:t>在一定范围内变化时，</a:t>
            </a:r>
            <a:r>
              <a:rPr kumimoji="1" lang="en-US" altLang="zh-CN" sz="2000" b="1" i="1">
                <a:latin typeface="Times New Roman" pitchFamily="18" charset="0"/>
                <a:ea typeface="楷体_GB2312" pitchFamily="49" charset="-122"/>
                <a:cs typeface="Times New Roman" pitchFamily="18" charset="0"/>
              </a:rPr>
              <a:t>u</a:t>
            </a:r>
            <a:r>
              <a:rPr kumimoji="1" lang="en-US" altLang="zh-CN" sz="2000" b="1" baseline="-25000">
                <a:latin typeface="Times New Roman" pitchFamily="18" charset="0"/>
                <a:ea typeface="楷体_GB2312" pitchFamily="49" charset="-122"/>
                <a:cs typeface="Times New Roman" pitchFamily="18" charset="0"/>
              </a:rPr>
              <a:t>BE</a:t>
            </a:r>
            <a:r>
              <a:rPr kumimoji="1" lang="zh-CN" altLang="en-US" sz="2000" b="1" baseline="-25000">
                <a:latin typeface="Times New Roman" pitchFamily="18" charset="0"/>
                <a:ea typeface="楷体_GB2312" pitchFamily="49" charset="-122"/>
                <a:cs typeface="Times New Roman" pitchFamily="18" charset="0"/>
              </a:rPr>
              <a:t> </a:t>
            </a:r>
            <a:r>
              <a:rPr kumimoji="1" lang="zh-CN" altLang="en-US" sz="2000" b="1">
                <a:latin typeface="Times New Roman" pitchFamily="18" charset="0"/>
                <a:ea typeface="楷体_GB2312" pitchFamily="49" charset="-122"/>
                <a:cs typeface="Times New Roman" pitchFamily="18" charset="0"/>
              </a:rPr>
              <a:t>基本上保持为导通电压（只有很小的变化）。</a:t>
            </a:r>
            <a:endParaRPr kumimoji="1" lang="zh-CN" altLang="en-US" sz="2000" b="1" i="1">
              <a:latin typeface="Times New Roman" pitchFamily="18" charset="0"/>
              <a:ea typeface="楷体_GB2312" pitchFamily="49" charset="-122"/>
              <a:cs typeface="Times New Roman" pitchFamily="18" charset="0"/>
            </a:endParaRPr>
          </a:p>
        </p:txBody>
      </p:sp>
      <p:sp>
        <p:nvSpPr>
          <p:cNvPr id="18" name="Text Box 15"/>
          <p:cNvSpPr txBox="1">
            <a:spLocks noChangeArrowheads="1"/>
          </p:cNvSpPr>
          <p:nvPr/>
        </p:nvSpPr>
        <p:spPr bwMode="auto">
          <a:xfrm>
            <a:off x="2352675" y="3473450"/>
            <a:ext cx="3995738" cy="706438"/>
          </a:xfrm>
          <a:prstGeom prst="rect">
            <a:avLst/>
          </a:prstGeom>
          <a:noFill/>
          <a:ln w="9525">
            <a:noFill/>
            <a:miter lim="800000"/>
            <a:headEnd/>
            <a:tailEnd/>
          </a:ln>
        </p:spPr>
        <p:txBody>
          <a:bodyPr>
            <a:spAutoFit/>
          </a:bodyPr>
          <a:lstStyle/>
          <a:p>
            <a:pPr eaLnBrk="0" hangingPunct="0">
              <a:spcBef>
                <a:spcPct val="50000"/>
              </a:spcBef>
              <a:buClr>
                <a:srgbClr val="FF0000"/>
              </a:buClr>
              <a:buSzPct val="50000"/>
            </a:pPr>
            <a:r>
              <a:rPr kumimoji="1" lang="zh-CN" altLang="en-US" sz="2000" b="1">
                <a:latin typeface="Times New Roman" pitchFamily="18" charset="0"/>
                <a:ea typeface="楷体_GB2312" pitchFamily="49" charset="-122"/>
                <a:cs typeface="Times New Roman" pitchFamily="18" charset="0"/>
              </a:rPr>
              <a:t>　　发射结对于</a:t>
            </a:r>
            <a:r>
              <a:rPr kumimoji="1" lang="en-US" altLang="zh-CN" sz="2000" b="1" i="1">
                <a:latin typeface="Times New Roman" pitchFamily="18" charset="0"/>
                <a:ea typeface="楷体_GB2312" pitchFamily="49" charset="-122"/>
                <a:cs typeface="Times New Roman" pitchFamily="18" charset="0"/>
              </a:rPr>
              <a:t>u</a:t>
            </a:r>
            <a:r>
              <a:rPr kumimoji="1" lang="en-US" altLang="zh-CN" sz="2000" b="1" baseline="-25000">
                <a:latin typeface="Times New Roman" pitchFamily="18" charset="0"/>
                <a:ea typeface="楷体_GB2312" pitchFamily="49" charset="-122"/>
                <a:cs typeface="Times New Roman" pitchFamily="18" charset="0"/>
              </a:rPr>
              <a:t>BE</a:t>
            </a:r>
            <a:r>
              <a:rPr kumimoji="1" lang="zh-CN" altLang="en-US" sz="2000" b="1">
                <a:latin typeface="Times New Roman" pitchFamily="18" charset="0"/>
                <a:ea typeface="楷体_GB2312" pitchFamily="49" charset="-122"/>
                <a:cs typeface="Times New Roman" pitchFamily="18" charset="0"/>
              </a:rPr>
              <a:t>和</a:t>
            </a:r>
            <a:r>
              <a:rPr kumimoji="1" lang="en-US" altLang="zh-CN" sz="2000" b="1" i="1">
                <a:latin typeface="Times New Roman" pitchFamily="18" charset="0"/>
                <a:ea typeface="楷体_GB2312" pitchFamily="49" charset="-122"/>
                <a:cs typeface="Times New Roman" pitchFamily="18" charset="0"/>
              </a:rPr>
              <a:t>i</a:t>
            </a:r>
            <a:r>
              <a:rPr kumimoji="1" lang="en-US" altLang="zh-CN" sz="2000" b="1" baseline="-25000">
                <a:latin typeface="Times New Roman" pitchFamily="18" charset="0"/>
                <a:ea typeface="楷体_GB2312" pitchFamily="49" charset="-122"/>
                <a:cs typeface="Times New Roman" pitchFamily="18" charset="0"/>
              </a:rPr>
              <a:t>B</a:t>
            </a:r>
            <a:r>
              <a:rPr kumimoji="1" lang="zh-CN" altLang="en-US" sz="2000" b="1">
                <a:latin typeface="Times New Roman" pitchFamily="18" charset="0"/>
                <a:ea typeface="楷体_GB2312" pitchFamily="49" charset="-122"/>
                <a:cs typeface="Times New Roman" pitchFamily="18" charset="0"/>
              </a:rPr>
              <a:t>的变化量而言</a:t>
            </a:r>
          </a:p>
        </p:txBody>
      </p:sp>
      <p:sp>
        <p:nvSpPr>
          <p:cNvPr id="19" name="Text Box 16"/>
          <p:cNvSpPr txBox="1">
            <a:spLocks noChangeArrowheads="1"/>
          </p:cNvSpPr>
          <p:nvPr/>
        </p:nvSpPr>
        <p:spPr bwMode="auto">
          <a:xfrm>
            <a:off x="2855913" y="3797300"/>
            <a:ext cx="3960812" cy="400050"/>
          </a:xfrm>
          <a:prstGeom prst="rect">
            <a:avLst/>
          </a:prstGeom>
          <a:noFill/>
          <a:ln w="9525">
            <a:noFill/>
            <a:miter lim="800000"/>
            <a:headEnd/>
            <a:tailEnd/>
          </a:ln>
        </p:spPr>
        <p:txBody>
          <a:bodyPr>
            <a:spAutoFit/>
          </a:bodyPr>
          <a:lstStyle/>
          <a:p>
            <a:pPr eaLnBrk="0" hangingPunct="0">
              <a:spcBef>
                <a:spcPct val="50000"/>
              </a:spcBef>
              <a:buClr>
                <a:srgbClr val="FF0000"/>
              </a:buClr>
              <a:buSzPct val="50000"/>
            </a:pPr>
            <a:r>
              <a:rPr kumimoji="1" lang="zh-CN" altLang="en-US" sz="2000" b="1">
                <a:latin typeface="Times New Roman" pitchFamily="18" charset="0"/>
                <a:ea typeface="楷体_GB2312" pitchFamily="49" charset="-122"/>
                <a:cs typeface="Times New Roman" pitchFamily="18" charset="0"/>
              </a:rPr>
              <a:t>，相当于一个不大的电阻。</a:t>
            </a:r>
          </a:p>
        </p:txBody>
      </p:sp>
      <p:sp>
        <p:nvSpPr>
          <p:cNvPr id="20" name="Text Box 25"/>
          <p:cNvSpPr txBox="1">
            <a:spLocks noChangeArrowheads="1"/>
          </p:cNvSpPr>
          <p:nvPr/>
        </p:nvSpPr>
        <p:spPr bwMode="auto">
          <a:xfrm>
            <a:off x="2352676" y="4149726"/>
            <a:ext cx="4138613" cy="1006475"/>
          </a:xfrm>
          <a:prstGeom prst="rect">
            <a:avLst/>
          </a:prstGeom>
          <a:noFill/>
          <a:ln w="9525">
            <a:noFill/>
            <a:miter lim="800000"/>
            <a:headEnd/>
            <a:tailEnd/>
          </a:ln>
        </p:spPr>
        <p:txBody>
          <a:bodyPr>
            <a:spAutoFit/>
          </a:bodyPr>
          <a:lstStyle/>
          <a:p>
            <a:pPr eaLnBrk="0" hangingPunct="0">
              <a:spcBef>
                <a:spcPct val="50000"/>
              </a:spcBef>
              <a:buClr>
                <a:srgbClr val="FF0000"/>
              </a:buClr>
              <a:buSzPct val="50000"/>
            </a:pPr>
            <a:r>
              <a:rPr kumimoji="1" lang="zh-CN" altLang="en-US" sz="2000" b="1">
                <a:latin typeface="Times New Roman" pitchFamily="18" charset="0"/>
                <a:ea typeface="楷体_GB2312" pitchFamily="49" charset="-122"/>
                <a:cs typeface="Times New Roman" pitchFamily="18" charset="0"/>
              </a:rPr>
              <a:t>　　集电结反偏，在这种情况下，</a:t>
            </a:r>
            <a:r>
              <a:rPr kumimoji="1" lang="en-US" altLang="zh-CN" sz="2000" b="1" i="1">
                <a:latin typeface="Times New Roman" pitchFamily="18" charset="0"/>
                <a:ea typeface="楷体_GB2312" pitchFamily="49" charset="-122"/>
                <a:cs typeface="Times New Roman" pitchFamily="18" charset="0"/>
              </a:rPr>
              <a:t>i</a:t>
            </a:r>
            <a:r>
              <a:rPr kumimoji="1" lang="en-US" altLang="zh-CN" sz="2000" b="1" baseline="-25000">
                <a:latin typeface="Times New Roman" pitchFamily="18" charset="0"/>
                <a:ea typeface="楷体_GB2312" pitchFamily="49" charset="-122"/>
                <a:cs typeface="Times New Roman" pitchFamily="18" charset="0"/>
              </a:rPr>
              <a:t>C</a:t>
            </a:r>
            <a:r>
              <a:rPr kumimoji="1" lang="zh-CN" altLang="en-US" sz="2000" b="1">
                <a:latin typeface="Times New Roman" pitchFamily="18" charset="0"/>
                <a:ea typeface="楷体_GB2312" pitchFamily="49" charset="-122"/>
                <a:cs typeface="Times New Roman" pitchFamily="18" charset="0"/>
              </a:rPr>
              <a:t>基本上不受</a:t>
            </a:r>
            <a:r>
              <a:rPr kumimoji="1" lang="en-US" altLang="zh-CN" sz="2000" b="1" i="1">
                <a:latin typeface="Times New Roman" pitchFamily="18" charset="0"/>
                <a:ea typeface="楷体_GB2312" pitchFamily="49" charset="-122"/>
                <a:cs typeface="Times New Roman" pitchFamily="18" charset="0"/>
              </a:rPr>
              <a:t>u</a:t>
            </a:r>
            <a:r>
              <a:rPr kumimoji="1" lang="en-US" altLang="zh-CN" sz="2000" b="1" baseline="-25000">
                <a:latin typeface="Times New Roman" pitchFamily="18" charset="0"/>
                <a:ea typeface="楷体_GB2312" pitchFamily="49" charset="-122"/>
                <a:cs typeface="Times New Roman" pitchFamily="18" charset="0"/>
              </a:rPr>
              <a:t>CE</a:t>
            </a:r>
            <a:r>
              <a:rPr kumimoji="1" lang="zh-CN" altLang="en-US" sz="2000" b="1">
                <a:latin typeface="Times New Roman" pitchFamily="18" charset="0"/>
                <a:ea typeface="楷体_GB2312" pitchFamily="49" charset="-122"/>
                <a:cs typeface="Times New Roman" pitchFamily="18" charset="0"/>
              </a:rPr>
              <a:t>变化的影响，而是受到</a:t>
            </a:r>
            <a:r>
              <a:rPr kumimoji="1" lang="zh-CN" altLang="en-US" sz="2000" b="1" baseline="-25000">
                <a:latin typeface="Times New Roman" pitchFamily="18" charset="0"/>
                <a:ea typeface="楷体_GB2312" pitchFamily="49" charset="-122"/>
                <a:cs typeface="Times New Roman" pitchFamily="18" charset="0"/>
              </a:rPr>
              <a:t> </a:t>
            </a:r>
            <a:r>
              <a:rPr kumimoji="1" lang="en-US" altLang="zh-CN" sz="2000" b="1" i="1">
                <a:latin typeface="Times New Roman" pitchFamily="18" charset="0"/>
                <a:ea typeface="楷体_GB2312" pitchFamily="49" charset="-122"/>
                <a:cs typeface="Times New Roman" pitchFamily="18" charset="0"/>
              </a:rPr>
              <a:t>i</a:t>
            </a:r>
            <a:r>
              <a:rPr kumimoji="1" lang="en-US" altLang="zh-CN" sz="2000" b="1" baseline="-25000">
                <a:latin typeface="Times New Roman" pitchFamily="18" charset="0"/>
                <a:ea typeface="楷体_GB2312" pitchFamily="49" charset="-122"/>
                <a:cs typeface="Times New Roman" pitchFamily="18" charset="0"/>
              </a:rPr>
              <a:t>E</a:t>
            </a:r>
            <a:r>
              <a:rPr kumimoji="1" lang="zh-CN" altLang="en-US" sz="2000" b="1">
                <a:latin typeface="Times New Roman" pitchFamily="18" charset="0"/>
                <a:ea typeface="楷体_GB2312" pitchFamily="49" charset="-122"/>
                <a:cs typeface="Times New Roman" pitchFamily="18" charset="0"/>
              </a:rPr>
              <a:t>或</a:t>
            </a:r>
            <a:r>
              <a:rPr kumimoji="1" lang="en-US" altLang="zh-CN" sz="2000" b="1" i="1">
                <a:latin typeface="Times New Roman" pitchFamily="18" charset="0"/>
                <a:ea typeface="楷体_GB2312" pitchFamily="49" charset="-122"/>
                <a:cs typeface="Times New Roman" pitchFamily="18" charset="0"/>
              </a:rPr>
              <a:t>i</a:t>
            </a:r>
            <a:r>
              <a:rPr kumimoji="1" lang="en-US" altLang="zh-CN" sz="2000" b="1" baseline="-25000">
                <a:latin typeface="Times New Roman" pitchFamily="18" charset="0"/>
                <a:ea typeface="楷体_GB2312" pitchFamily="49" charset="-122"/>
                <a:cs typeface="Times New Roman" pitchFamily="18" charset="0"/>
              </a:rPr>
              <a:t>B </a:t>
            </a:r>
            <a:r>
              <a:rPr kumimoji="1" lang="zh-CN" altLang="en-US" sz="2000" b="1">
                <a:latin typeface="Times New Roman" pitchFamily="18" charset="0"/>
                <a:ea typeface="楷体_GB2312" pitchFamily="49" charset="-122"/>
                <a:cs typeface="Times New Roman" pitchFamily="18" charset="0"/>
              </a:rPr>
              <a:t>的控制：</a:t>
            </a:r>
            <a:endParaRPr kumimoji="1" lang="el-GR" altLang="zh-CN" sz="2000" b="1">
              <a:latin typeface="Times New Roman" pitchFamily="18" charset="0"/>
              <a:ea typeface="楷体_GB2312" pitchFamily="49" charset="-122"/>
              <a:cs typeface="Times New Roman" pitchFamily="18" charset="0"/>
            </a:endParaRPr>
          </a:p>
        </p:txBody>
      </p:sp>
      <p:sp>
        <p:nvSpPr>
          <p:cNvPr id="22" name="Text Box 25"/>
          <p:cNvSpPr txBox="1">
            <a:spLocks noChangeArrowheads="1"/>
          </p:cNvSpPr>
          <p:nvPr/>
        </p:nvSpPr>
        <p:spPr bwMode="auto">
          <a:xfrm>
            <a:off x="2351088" y="5745164"/>
            <a:ext cx="7783512" cy="701675"/>
          </a:xfrm>
          <a:prstGeom prst="rect">
            <a:avLst/>
          </a:prstGeom>
          <a:noFill/>
          <a:ln w="9525">
            <a:noFill/>
            <a:miter lim="800000"/>
            <a:headEnd/>
            <a:tailEnd/>
          </a:ln>
        </p:spPr>
        <p:txBody>
          <a:bodyPr>
            <a:spAutoFit/>
          </a:bodyPr>
          <a:lstStyle/>
          <a:p>
            <a:pPr eaLnBrk="0" hangingPunct="0">
              <a:buClr>
                <a:srgbClr val="FF0000"/>
              </a:buClr>
              <a:buSzPct val="50000"/>
            </a:pPr>
            <a:r>
              <a:rPr kumimoji="1" lang="zh-CN" altLang="en-US" sz="2000" b="1" i="1">
                <a:latin typeface="Times New Roman" pitchFamily="18" charset="0"/>
                <a:ea typeface="楷体_GB2312" pitchFamily="49" charset="-122"/>
                <a:cs typeface="Times New Roman" pitchFamily="18" charset="0"/>
              </a:rPr>
              <a:t>　　</a:t>
            </a:r>
            <a:r>
              <a:rPr kumimoji="1" lang="el-GR" altLang="zh-CN" sz="2000" b="1" i="1">
                <a:latin typeface="Times New Roman" pitchFamily="18" charset="0"/>
                <a:ea typeface="楷体_GB2312" pitchFamily="49" charset="-122"/>
                <a:cs typeface="Times New Roman" pitchFamily="18" charset="0"/>
              </a:rPr>
              <a:t>α</a:t>
            </a:r>
            <a:r>
              <a:rPr kumimoji="1" lang="zh-CN" altLang="en-US" sz="2000" b="1">
                <a:latin typeface="Times New Roman" pitchFamily="18" charset="0"/>
                <a:ea typeface="楷体_GB2312" pitchFamily="49" charset="-122"/>
                <a:cs typeface="Times New Roman" pitchFamily="18" charset="0"/>
              </a:rPr>
              <a:t>称为共基电流放大系数，</a:t>
            </a:r>
            <a:r>
              <a:rPr kumimoji="1" lang="el-GR" altLang="zh-CN" sz="2000" b="1" i="1">
                <a:latin typeface="Times New Roman" pitchFamily="18" charset="0"/>
                <a:ea typeface="楷体_GB2312" pitchFamily="49" charset="-122"/>
                <a:cs typeface="Times New Roman" pitchFamily="18" charset="0"/>
              </a:rPr>
              <a:t> α</a:t>
            </a:r>
            <a:r>
              <a:rPr kumimoji="1" lang="en-US" altLang="zh-CN" sz="2000" b="1">
                <a:latin typeface="Times New Roman" pitchFamily="18" charset="0"/>
                <a:ea typeface="楷体_GB2312" pitchFamily="49" charset="-122"/>
                <a:cs typeface="Times New Roman" pitchFamily="18" charset="0"/>
              </a:rPr>
              <a:t>&lt;1</a:t>
            </a:r>
            <a:r>
              <a:rPr kumimoji="1" lang="zh-CN" altLang="en-US" sz="2000" b="1">
                <a:latin typeface="Times New Roman" pitchFamily="18" charset="0"/>
                <a:ea typeface="楷体_GB2312" pitchFamily="49" charset="-122"/>
                <a:cs typeface="Times New Roman" pitchFamily="18" charset="0"/>
              </a:rPr>
              <a:t>，但非常接近与</a:t>
            </a:r>
            <a:r>
              <a:rPr kumimoji="1" lang="en-US" altLang="zh-CN" sz="2000" b="1">
                <a:latin typeface="Times New Roman" pitchFamily="18" charset="0"/>
                <a:ea typeface="楷体_GB2312" pitchFamily="49" charset="-122"/>
                <a:cs typeface="Times New Roman" pitchFamily="18" charset="0"/>
              </a:rPr>
              <a:t>1</a:t>
            </a:r>
            <a:r>
              <a:rPr kumimoji="1" lang="zh-CN" altLang="en-US" sz="2000" b="1">
                <a:latin typeface="Times New Roman" pitchFamily="18" charset="0"/>
                <a:ea typeface="楷体_GB2312" pitchFamily="49" charset="-122"/>
                <a:cs typeface="Times New Roman" pitchFamily="18" charset="0"/>
              </a:rPr>
              <a:t>。</a:t>
            </a:r>
          </a:p>
          <a:p>
            <a:pPr eaLnBrk="0" hangingPunct="0">
              <a:buClr>
                <a:srgbClr val="FF0000"/>
              </a:buClr>
              <a:buSzPct val="50000"/>
            </a:pPr>
            <a:r>
              <a:rPr kumimoji="1" lang="zh-CN" altLang="en-US" sz="2000" b="1">
                <a:latin typeface="Times New Roman" pitchFamily="18" charset="0"/>
                <a:ea typeface="楷体_GB2312" pitchFamily="49" charset="-122"/>
                <a:cs typeface="Times New Roman" pitchFamily="18" charset="0"/>
              </a:rPr>
              <a:t>　　</a:t>
            </a:r>
            <a:r>
              <a:rPr kumimoji="1" lang="en-US" altLang="zh-CN" sz="2000" b="1" i="1">
                <a:latin typeface="Times New Roman" pitchFamily="18" charset="0"/>
                <a:ea typeface="楷体_GB2312" pitchFamily="49" charset="-122"/>
                <a:cs typeface="Times New Roman" pitchFamily="18" charset="0"/>
              </a:rPr>
              <a:t>β</a:t>
            </a:r>
            <a:r>
              <a:rPr kumimoji="1" lang="zh-CN" altLang="en-US" sz="2000" b="1">
                <a:latin typeface="Times New Roman" pitchFamily="18" charset="0"/>
                <a:ea typeface="楷体_GB2312" pitchFamily="49" charset="-122"/>
                <a:cs typeface="Times New Roman" pitchFamily="18" charset="0"/>
              </a:rPr>
              <a:t>称为共射电流放大系数，其数值一般从几十至几百不等。 </a:t>
            </a:r>
            <a:endParaRPr kumimoji="1" lang="el-GR" altLang="zh-CN" sz="2000" b="1" i="1">
              <a:latin typeface="Times New Roman" pitchFamily="18" charset="0"/>
              <a:ea typeface="楷体_GB2312" pitchFamily="49" charset="-122"/>
              <a:cs typeface="Times New Roman" pitchFamily="18" charset="0"/>
            </a:endParaRPr>
          </a:p>
        </p:txBody>
      </p:sp>
      <p:grpSp>
        <p:nvGrpSpPr>
          <p:cNvPr id="172147" name="Group 115"/>
          <p:cNvGrpSpPr>
            <a:grpSpLocks/>
          </p:cNvGrpSpPr>
          <p:nvPr/>
        </p:nvGrpSpPr>
        <p:grpSpPr bwMode="auto">
          <a:xfrm>
            <a:off x="3060700" y="5241925"/>
            <a:ext cx="2603500" cy="482600"/>
            <a:chOff x="968" y="3302"/>
            <a:chExt cx="1640" cy="304"/>
          </a:xfrm>
        </p:grpSpPr>
        <p:graphicFrame>
          <p:nvGraphicFramePr>
            <p:cNvPr id="21" name="Object 100"/>
            <p:cNvGraphicFramePr>
              <a:graphicFrameLocks noChangeAspect="1"/>
            </p:cNvGraphicFramePr>
            <p:nvPr/>
          </p:nvGraphicFramePr>
          <p:xfrm>
            <a:off x="968" y="3302"/>
            <a:ext cx="640" cy="288"/>
          </p:xfrm>
          <a:graphic>
            <a:graphicData uri="http://schemas.openxmlformats.org/presentationml/2006/ole">
              <mc:AlternateContent xmlns:mc="http://schemas.openxmlformats.org/markup-compatibility/2006">
                <mc:Choice xmlns:v="urn:schemas-microsoft-com:vml" Requires="v">
                  <p:oleObj spid="_x0000_s172194" name="Equation" r:id="rId5" imgW="507960" imgH="228600" progId="Equation.DSMT4">
                    <p:embed/>
                  </p:oleObj>
                </mc:Choice>
                <mc:Fallback>
                  <p:oleObj name="Equation" r:id="rId5" imgW="507960" imgH="228600" progId="Equation.DSMT4">
                    <p:embed/>
                    <p:pic>
                      <p:nvPicPr>
                        <p:cNvPr id="0" name="Picture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 y="3302"/>
                          <a:ext cx="640" cy="288"/>
                        </a:xfrm>
                        <a:prstGeom prst="rect">
                          <a:avLst/>
                        </a:prstGeom>
                        <a:solidFill>
                          <a:srgbClr val="FFFF99"/>
                        </a:solidFill>
                        <a:ln w="9525">
                          <a:solidFill>
                            <a:srgbClr val="FF0000"/>
                          </a:solidFill>
                          <a:miter lim="800000"/>
                          <a:headEnd/>
                          <a:tailEnd/>
                        </a:ln>
                      </p:spPr>
                    </p:pic>
                  </p:oleObj>
                </mc:Fallback>
              </mc:AlternateContent>
            </a:graphicData>
          </a:graphic>
        </p:graphicFrame>
        <p:graphicFrame>
          <p:nvGraphicFramePr>
            <p:cNvPr id="2" name="Object 113"/>
            <p:cNvGraphicFramePr>
              <a:graphicFrameLocks noChangeAspect="1"/>
            </p:cNvGraphicFramePr>
            <p:nvPr/>
          </p:nvGraphicFramePr>
          <p:xfrm>
            <a:off x="1952" y="3302"/>
            <a:ext cx="656" cy="304"/>
          </p:xfrm>
          <a:graphic>
            <a:graphicData uri="http://schemas.openxmlformats.org/presentationml/2006/ole">
              <mc:AlternateContent xmlns:mc="http://schemas.openxmlformats.org/markup-compatibility/2006">
                <mc:Choice xmlns:v="urn:schemas-microsoft-com:vml" Requires="v">
                  <p:oleObj spid="_x0000_s172195" name="Equation" r:id="rId7" imgW="520560" imgH="241200" progId="Equation.DSMT4">
                    <p:embed/>
                  </p:oleObj>
                </mc:Choice>
                <mc:Fallback>
                  <p:oleObj name="Equation" r:id="rId7" imgW="520560" imgH="241200" progId="Equation.DSMT4">
                    <p:embed/>
                    <p:pic>
                      <p:nvPicPr>
                        <p:cNvPr id="0" name="Picture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2" y="3302"/>
                          <a:ext cx="656" cy="304"/>
                        </a:xfrm>
                        <a:prstGeom prst="rect">
                          <a:avLst/>
                        </a:prstGeom>
                        <a:solidFill>
                          <a:srgbClr val="FFFF99"/>
                        </a:solidFill>
                        <a:ln w="9525">
                          <a:solidFill>
                            <a:srgbClr val="FF0000"/>
                          </a:solidFill>
                          <a:miter lim="800000"/>
                          <a:headEnd/>
                          <a:tailEnd/>
                        </a:ln>
                      </p:spPr>
                    </p:pic>
                  </p:oleObj>
                </mc:Fallback>
              </mc:AlternateContent>
            </a:graphicData>
          </a:graphic>
        </p:graphicFrame>
        <p:sp>
          <p:nvSpPr>
            <p:cNvPr id="172158" name="Text Box 25"/>
            <p:cNvSpPr txBox="1">
              <a:spLocks noChangeArrowheads="1"/>
            </p:cNvSpPr>
            <p:nvPr/>
          </p:nvSpPr>
          <p:spPr bwMode="auto">
            <a:xfrm>
              <a:off x="1638" y="3302"/>
              <a:ext cx="312" cy="250"/>
            </a:xfrm>
            <a:prstGeom prst="rect">
              <a:avLst/>
            </a:prstGeom>
            <a:noFill/>
            <a:ln w="9525">
              <a:noFill/>
              <a:miter lim="800000"/>
              <a:headEnd/>
              <a:tailEnd/>
            </a:ln>
          </p:spPr>
          <p:txBody>
            <a:bodyPr>
              <a:spAutoFit/>
            </a:bodyPr>
            <a:lstStyle/>
            <a:p>
              <a:pPr eaLnBrk="0" hangingPunct="0">
                <a:spcBef>
                  <a:spcPct val="50000"/>
                </a:spcBef>
                <a:buClr>
                  <a:srgbClr val="FF0000"/>
                </a:buClr>
                <a:buSzPct val="50000"/>
              </a:pPr>
              <a:r>
                <a:rPr kumimoji="1" lang="zh-CN" altLang="en-US" sz="2000" b="1">
                  <a:latin typeface="Times New Roman" pitchFamily="18" charset="0"/>
                  <a:ea typeface="楷体_GB2312" pitchFamily="49" charset="-122"/>
                  <a:cs typeface="Times New Roman" pitchFamily="18" charset="0"/>
                </a:rPr>
                <a:t>或</a:t>
              </a:r>
              <a:endParaRPr kumimoji="1" lang="el-GR" altLang="zh-CN" sz="2000" b="1">
                <a:latin typeface="Times New Roman" pitchFamily="18" charset="0"/>
                <a:ea typeface="楷体_GB2312" pitchFamily="49" charset="-122"/>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par>
                          <p:cTn id="7" fill="hold">
                            <p:stCondLst>
                              <p:cond delay="641"/>
                            </p:stCondLst>
                            <p:childTnLst>
                              <p:par>
                                <p:cTn id="8" presetID="9" presetClass="entr" presetSubtype="0" fill="hold" nodeType="afterEffect">
                                  <p:stCondLst>
                                    <p:cond delay="500"/>
                                  </p:stCondLst>
                                  <p:childTnLst>
                                    <p:set>
                                      <p:cBhvr>
                                        <p:cTn id="9" dur="1" fill="hold">
                                          <p:stCondLst>
                                            <p:cond delay="0"/>
                                          </p:stCondLst>
                                        </p:cTn>
                                        <p:tgtEl>
                                          <p:spTgt spid="172034"/>
                                        </p:tgtEl>
                                        <p:attrNameLst>
                                          <p:attrName>style.visibility</p:attrName>
                                        </p:attrNameLst>
                                      </p:cBhvr>
                                      <p:to>
                                        <p:strVal val="visible"/>
                                      </p:to>
                                    </p:set>
                                    <p:animEffect transition="in" filter="dissolve">
                                      <p:cBhvr>
                                        <p:cTn id="10" dur="500"/>
                                        <p:tgtEl>
                                          <p:spTgt spid="17203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80"/>
                                  </p:iterate>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80"/>
                                  </p:iterate>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par>
                          <p:cTn id="19" fill="hold">
                            <p:stCondLst>
                              <p:cond delay="1281"/>
                            </p:stCondLst>
                            <p:childTnLst>
                              <p:par>
                                <p:cTn id="20" presetID="1" presetClass="entr" presetSubtype="0" fill="hold" grpId="0" nodeType="afterEffect">
                                  <p:stCondLst>
                                    <p:cond delay="0"/>
                                  </p:stCondLst>
                                  <p:iterate type="lt">
                                    <p:tmAbs val="80"/>
                                  </p:iterate>
                                  <p:childTnLst>
                                    <p:set>
                                      <p:cBhvr>
                                        <p:cTn id="21"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80"/>
                                  </p:iterate>
                                  <p:childTnLst>
                                    <p:set>
                                      <p:cBhvr>
                                        <p:cTn id="2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2147"/>
                                        </p:tgtEl>
                                        <p:attrNameLst>
                                          <p:attrName>style.visibility</p:attrName>
                                        </p:attrNameLst>
                                      </p:cBhvr>
                                      <p:to>
                                        <p:strVal val="visible"/>
                                      </p:to>
                                    </p:set>
                                    <p:animEffect transition="in" filter="wipe(left)">
                                      <p:cBhvr>
                                        <p:cTn id="30" dur="500"/>
                                        <p:tgtEl>
                                          <p:spTgt spid="17214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80"/>
                                  </p:iterate>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80"/>
                                  </p:iterate>
                                  <p:childTnLst>
                                    <p:set>
                                      <p:cBhvr>
                                        <p:cTn id="3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utoUpdateAnimBg="0"/>
      <p:bldP spid="18" grpId="0" build="p" autoUpdateAnimBg="0"/>
      <p:bldP spid="19" grpId="0" build="p" autoUpdateAnimBg="0"/>
      <p:bldP spid="20" grpId="0" build="p" autoUpdateAnimBg="0"/>
      <p:bldP spid="2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406" name="Picture 2"/>
          <p:cNvPicPr>
            <a:picLocks noChangeAspect="1" noChangeArrowheads="1"/>
          </p:cNvPicPr>
          <p:nvPr/>
        </p:nvPicPr>
        <p:blipFill>
          <a:blip r:embed="rId4"/>
          <a:srcRect/>
          <a:stretch>
            <a:fillRect/>
          </a:stretch>
        </p:blipFill>
        <p:spPr bwMode="auto">
          <a:xfrm>
            <a:off x="6688139" y="2133600"/>
            <a:ext cx="3729037" cy="2844800"/>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3.1 </a:t>
            </a:r>
            <a:r>
              <a:rPr lang="zh-CN" altLang="en-US" kern="0" dirty="0">
                <a:latin typeface="+mn-ea"/>
                <a:ea typeface="+mn-ea"/>
              </a:rPr>
              <a:t>双极型晶体管简介</a:t>
            </a:r>
          </a:p>
        </p:txBody>
      </p:sp>
      <p:sp>
        <p:nvSpPr>
          <p:cNvPr id="178408"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的放大作用</a:t>
            </a:r>
          </a:p>
        </p:txBody>
      </p:sp>
      <p:sp>
        <p:nvSpPr>
          <p:cNvPr id="17840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73</a:t>
            </a:r>
          </a:p>
        </p:txBody>
      </p:sp>
      <p:sp>
        <p:nvSpPr>
          <p:cNvPr id="178410" name="文本框 1"/>
          <p:cNvSpPr txBox="1">
            <a:spLocks noChangeArrowheads="1"/>
          </p:cNvSpPr>
          <p:nvPr/>
        </p:nvSpPr>
        <p:spPr bwMode="auto">
          <a:xfrm>
            <a:off x="1882775" y="1736725"/>
            <a:ext cx="8389938" cy="369888"/>
          </a:xfrm>
          <a:prstGeom prst="rect">
            <a:avLst/>
          </a:prstGeom>
          <a:noFill/>
          <a:ln w="9525">
            <a:noFill/>
            <a:miter lim="800000"/>
            <a:headEnd/>
            <a:tailEnd/>
          </a:ln>
        </p:spPr>
        <p:txBody>
          <a:bodyPr>
            <a:spAutoFit/>
          </a:bodyPr>
          <a:lstStyle/>
          <a:p>
            <a:pPr>
              <a:spcAft>
                <a:spcPts val="300"/>
              </a:spcAft>
            </a:pPr>
            <a:r>
              <a:rPr lang="zh-CN" altLang="en-US" b="1">
                <a:latin typeface="Times New Roman" pitchFamily="18" charset="0"/>
                <a:ea typeface="楷体_GB2312" pitchFamily="49" charset="-122"/>
                <a:cs typeface="Times New Roman" pitchFamily="18" charset="0"/>
              </a:rPr>
              <a:t>　　</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与</a:t>
            </a:r>
            <a:r>
              <a:rPr lang="en-US" altLang="zh-CN" b="1">
                <a:latin typeface="Times New Roman" pitchFamily="18" charset="0"/>
                <a:ea typeface="楷体_GB2312" pitchFamily="49" charset="-122"/>
                <a:cs typeface="Times New Roman" pitchFamily="18" charset="0"/>
              </a:rPr>
              <a:t>FET</a:t>
            </a:r>
            <a:r>
              <a:rPr lang="zh-CN" altLang="en-US" b="1">
                <a:latin typeface="Times New Roman" pitchFamily="18" charset="0"/>
                <a:ea typeface="楷体_GB2312" pitchFamily="49" charset="-122"/>
                <a:cs typeface="Times New Roman" pitchFamily="18" charset="0"/>
              </a:rPr>
              <a:t>一样，都可以用于放大器或作为电子开关。</a:t>
            </a:r>
            <a:endParaRPr lang="en-US" altLang="zh-CN" b="1">
              <a:latin typeface="Times New Roman" pitchFamily="18" charset="0"/>
              <a:ea typeface="楷体_GB2312" pitchFamily="49" charset="-122"/>
              <a:cs typeface="Times New Roman" pitchFamily="18" charset="0"/>
            </a:endParaRPr>
          </a:p>
        </p:txBody>
      </p:sp>
      <p:sp>
        <p:nvSpPr>
          <p:cNvPr id="14" name="文本框 1"/>
          <p:cNvSpPr txBox="1">
            <a:spLocks noChangeArrowheads="1"/>
          </p:cNvSpPr>
          <p:nvPr/>
        </p:nvSpPr>
        <p:spPr bwMode="auto">
          <a:xfrm>
            <a:off x="2352676" y="2133600"/>
            <a:ext cx="2970213" cy="431800"/>
          </a:xfrm>
          <a:prstGeom prst="rect">
            <a:avLst/>
          </a:prstGeom>
          <a:noFill/>
          <a:ln w="9525">
            <a:noFill/>
            <a:miter lim="800000"/>
            <a:headEnd/>
            <a:tailEnd/>
          </a:ln>
        </p:spPr>
        <p:txBody>
          <a:bodyPr wrap="none">
            <a:spAutoFit/>
          </a:bodyPr>
          <a:lstStyle/>
          <a:p>
            <a:pPr>
              <a:buClr>
                <a:srgbClr val="FF0000"/>
              </a:buClr>
              <a:buSzPct val="60000"/>
            </a:pPr>
            <a:r>
              <a:rPr lang="en-US" altLang="zh-CN" sz="2200" b="1">
                <a:solidFill>
                  <a:srgbClr val="A80808"/>
                </a:solidFill>
                <a:latin typeface="Times New Roman" pitchFamily="18" charset="0"/>
                <a:ea typeface="楷体_GB2312" pitchFamily="49" charset="-122"/>
                <a:cs typeface="Times New Roman" pitchFamily="18" charset="0"/>
              </a:rPr>
              <a:t>BJT</a:t>
            </a:r>
            <a:r>
              <a:rPr lang="zh-CN" altLang="en-US" sz="2200" b="1">
                <a:solidFill>
                  <a:srgbClr val="A80808"/>
                </a:solidFill>
                <a:latin typeface="Times New Roman" pitchFamily="18" charset="0"/>
                <a:ea typeface="楷体_GB2312" pitchFamily="49" charset="-122"/>
                <a:cs typeface="Times New Roman" pitchFamily="18" charset="0"/>
              </a:rPr>
              <a:t>放大时的电流分配</a:t>
            </a:r>
          </a:p>
        </p:txBody>
      </p:sp>
      <p:sp>
        <p:nvSpPr>
          <p:cNvPr id="8" name="Rectangle 2"/>
          <p:cNvSpPr txBox="1">
            <a:spLocks noChangeArrowheads="1"/>
          </p:cNvSpPr>
          <p:nvPr/>
        </p:nvSpPr>
        <p:spPr bwMode="auto">
          <a:xfrm>
            <a:off x="5511800" y="2068513"/>
            <a:ext cx="1385888" cy="531812"/>
          </a:xfrm>
          <a:prstGeom prst="rect">
            <a:avLst/>
          </a:prstGeom>
          <a:noFill/>
          <a:ln w="9525">
            <a:noFill/>
            <a:miter lim="800000"/>
            <a:headEnd/>
            <a:tailEnd/>
          </a:ln>
        </p:spPr>
        <p:txBody>
          <a:bodyPr wrap="none">
            <a:spAutoFit/>
          </a:bodyPr>
          <a:lstStyle/>
          <a:p>
            <a:pPr>
              <a:lnSpc>
                <a:spcPct val="110000"/>
              </a:lnSpc>
              <a:buClr>
                <a:schemeClr val="tx2"/>
              </a:buClr>
              <a:buFont typeface="Wingdings" pitchFamily="2" charset="2"/>
              <a:buNone/>
            </a:pPr>
            <a:r>
              <a:rPr lang="en-US" altLang="zh-CN" sz="2800" b="1" i="1">
                <a:solidFill>
                  <a:schemeClr val="tx2"/>
                </a:solidFill>
                <a:latin typeface="Times New Roman" pitchFamily="18" charset="0"/>
                <a:ea typeface="新宋体" pitchFamily="49" charset="-122"/>
                <a:cs typeface="Times New Roman" pitchFamily="18" charset="0"/>
              </a:rPr>
              <a:t>i</a:t>
            </a:r>
            <a:r>
              <a:rPr lang="en-US" altLang="zh-CN" sz="2800" b="1" baseline="-25000">
                <a:solidFill>
                  <a:schemeClr val="tx2"/>
                </a:solidFill>
                <a:latin typeface="Times New Roman" pitchFamily="18" charset="0"/>
                <a:ea typeface="新宋体" pitchFamily="49" charset="-122"/>
                <a:cs typeface="Times New Roman" pitchFamily="18" charset="0"/>
              </a:rPr>
              <a:t>E</a:t>
            </a:r>
            <a:r>
              <a:rPr lang="en-US" altLang="zh-CN" sz="2800" b="1">
                <a:solidFill>
                  <a:schemeClr val="tx2"/>
                </a:solidFill>
                <a:latin typeface="Times New Roman" pitchFamily="18" charset="0"/>
                <a:ea typeface="新宋体" pitchFamily="49" charset="-122"/>
                <a:cs typeface="Times New Roman" pitchFamily="18" charset="0"/>
              </a:rPr>
              <a:t>=</a:t>
            </a:r>
            <a:r>
              <a:rPr lang="en-US" altLang="zh-CN" sz="2800" b="1" i="1">
                <a:solidFill>
                  <a:schemeClr val="tx2"/>
                </a:solidFill>
                <a:latin typeface="Times New Roman" pitchFamily="18" charset="0"/>
                <a:ea typeface="新宋体" pitchFamily="49" charset="-122"/>
                <a:cs typeface="Times New Roman" pitchFamily="18" charset="0"/>
              </a:rPr>
              <a:t>i</a:t>
            </a:r>
            <a:r>
              <a:rPr lang="en-US" altLang="zh-CN" sz="2800" b="1" baseline="-25000">
                <a:solidFill>
                  <a:schemeClr val="tx2"/>
                </a:solidFill>
                <a:latin typeface="Times New Roman" pitchFamily="18" charset="0"/>
                <a:ea typeface="新宋体" pitchFamily="49" charset="-122"/>
                <a:cs typeface="Times New Roman" pitchFamily="18" charset="0"/>
              </a:rPr>
              <a:t>B</a:t>
            </a:r>
            <a:r>
              <a:rPr lang="en-US" altLang="zh-CN" sz="2800" b="1">
                <a:solidFill>
                  <a:schemeClr val="tx2"/>
                </a:solidFill>
                <a:latin typeface="Times New Roman" pitchFamily="18" charset="0"/>
                <a:ea typeface="新宋体" pitchFamily="49" charset="-122"/>
                <a:cs typeface="Times New Roman" pitchFamily="18" charset="0"/>
              </a:rPr>
              <a:t>+</a:t>
            </a:r>
            <a:r>
              <a:rPr lang="en-US" altLang="zh-CN" sz="2800" b="1" i="1">
                <a:solidFill>
                  <a:schemeClr val="tx2"/>
                </a:solidFill>
                <a:latin typeface="Times New Roman" pitchFamily="18" charset="0"/>
                <a:ea typeface="新宋体" pitchFamily="49" charset="-122"/>
                <a:cs typeface="Times New Roman" pitchFamily="18" charset="0"/>
              </a:rPr>
              <a:t>i</a:t>
            </a:r>
            <a:r>
              <a:rPr lang="en-US" altLang="zh-CN" sz="2800" b="1" baseline="-25000">
                <a:solidFill>
                  <a:schemeClr val="tx2"/>
                </a:solidFill>
                <a:latin typeface="Times New Roman" pitchFamily="18" charset="0"/>
                <a:ea typeface="新宋体" pitchFamily="49" charset="-122"/>
                <a:cs typeface="Times New Roman" pitchFamily="18" charset="0"/>
              </a:rPr>
              <a:t>C</a:t>
            </a:r>
            <a:endParaRPr lang="zh-CN" altLang="en-US" sz="2800">
              <a:solidFill>
                <a:schemeClr val="tx2"/>
              </a:solidFill>
              <a:latin typeface="Times New Roman" pitchFamily="18" charset="0"/>
              <a:ea typeface="新宋体" pitchFamily="49" charset="-122"/>
              <a:cs typeface="Times New Roman" pitchFamily="18" charset="0"/>
            </a:endParaRPr>
          </a:p>
        </p:txBody>
      </p:sp>
      <p:graphicFrame>
        <p:nvGraphicFramePr>
          <p:cNvPr id="9" name="Object 227"/>
          <p:cNvGraphicFramePr>
            <a:graphicFrameLocks noChangeAspect="1"/>
          </p:cNvGraphicFramePr>
          <p:nvPr/>
        </p:nvGraphicFramePr>
        <p:xfrm>
          <a:off x="4206875" y="2732089"/>
          <a:ext cx="1079500" cy="966787"/>
        </p:xfrm>
        <a:graphic>
          <a:graphicData uri="http://schemas.openxmlformats.org/presentationml/2006/ole">
            <mc:AlternateContent xmlns:mc="http://schemas.openxmlformats.org/markup-compatibility/2006">
              <mc:Choice xmlns:v="urn:schemas-microsoft-com:vml" Requires="v">
                <p:oleObj spid="_x0000_s178478" name="Equation" r:id="rId5" imgW="482391" imgH="431613" progId="Equation.DSMT4">
                  <p:embed/>
                </p:oleObj>
              </mc:Choice>
              <mc:Fallback>
                <p:oleObj name="Equation" r:id="rId5" imgW="482391" imgH="431613" progId="Equation.DSMT4">
                  <p:embed/>
                  <p:pic>
                    <p:nvPicPr>
                      <p:cNvPr id="0" name="Picture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75" y="2732089"/>
                        <a:ext cx="107950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AutoShape 5"/>
          <p:cNvSpPr>
            <a:spLocks/>
          </p:cNvSpPr>
          <p:nvPr/>
        </p:nvSpPr>
        <p:spPr bwMode="auto">
          <a:xfrm>
            <a:off x="2927351" y="5513388"/>
            <a:ext cx="2493963" cy="400050"/>
          </a:xfrm>
          <a:prstGeom prst="borderCallout2">
            <a:avLst>
              <a:gd name="adj1" fmla="val 47616"/>
              <a:gd name="adj2" fmla="val 102676"/>
              <a:gd name="adj3" fmla="val -67843"/>
              <a:gd name="adj4" fmla="val 127574"/>
              <a:gd name="adj5" fmla="val -67676"/>
              <a:gd name="adj6" fmla="val 147843"/>
            </a:avLst>
          </a:prstGeom>
          <a:solidFill>
            <a:srgbClr val="FFFFCC"/>
          </a:solidFill>
          <a:ln w="19050">
            <a:solidFill>
              <a:srgbClr val="FF3300"/>
            </a:solidFill>
            <a:miter lim="800000"/>
            <a:headEnd/>
            <a:tailEnd/>
          </a:ln>
        </p:spPr>
        <p:txBody>
          <a:bodyPr wrap="none">
            <a:spAutoFit/>
          </a:bodyPr>
          <a:lstStyle/>
          <a:p>
            <a:pPr algn="ctr" eaLnBrk="0" hangingPunct="0"/>
            <a:r>
              <a:rPr kumimoji="1" lang="zh-CN" altLang="en-US" sz="2000">
                <a:latin typeface="Times New Roman" pitchFamily="18" charset="0"/>
              </a:rPr>
              <a:t>集电结反向饱和电流</a:t>
            </a:r>
          </a:p>
        </p:txBody>
      </p:sp>
      <p:sp>
        <p:nvSpPr>
          <p:cNvPr id="3" name="TextBox 2"/>
          <p:cNvSpPr txBox="1">
            <a:spLocks noChangeArrowheads="1"/>
          </p:cNvSpPr>
          <p:nvPr/>
        </p:nvSpPr>
        <p:spPr bwMode="auto">
          <a:xfrm>
            <a:off x="2927351" y="2890838"/>
            <a:ext cx="1114425" cy="646112"/>
          </a:xfrm>
          <a:prstGeom prst="rect">
            <a:avLst/>
          </a:prstGeom>
          <a:solidFill>
            <a:srgbClr val="FFFFCC"/>
          </a:solidFill>
          <a:ln w="19050">
            <a:solidFill>
              <a:srgbClr val="FF3300"/>
            </a:solidFill>
            <a:miter lim="800000"/>
            <a:headEnd/>
            <a:tailEnd/>
          </a:ln>
        </p:spPr>
        <p:txBody>
          <a:bodyPr wrap="none">
            <a:spAutoFit/>
          </a:bodyPr>
          <a:lstStyle/>
          <a:p>
            <a:pPr eaLnBrk="0" hangingPunct="0"/>
            <a:r>
              <a:rPr kumimoji="1" lang="zh-CN" altLang="en-US">
                <a:latin typeface="Times New Roman" pitchFamily="18" charset="0"/>
              </a:rPr>
              <a:t>直流电流</a:t>
            </a:r>
            <a:endParaRPr kumimoji="1" lang="en-US" altLang="zh-CN">
              <a:latin typeface="Times New Roman" pitchFamily="18" charset="0"/>
            </a:endParaRPr>
          </a:p>
          <a:p>
            <a:pPr eaLnBrk="0" hangingPunct="0"/>
            <a:r>
              <a:rPr kumimoji="1" lang="zh-CN" altLang="en-US">
                <a:latin typeface="Times New Roman" pitchFamily="18" charset="0"/>
              </a:rPr>
              <a:t>放大系数</a:t>
            </a:r>
            <a:endParaRPr lang="zh-CN" altLang="en-US"/>
          </a:p>
        </p:txBody>
      </p:sp>
      <p:sp>
        <p:nvSpPr>
          <p:cNvPr id="18" name="TextBox 17"/>
          <p:cNvSpPr txBox="1">
            <a:spLocks noChangeArrowheads="1"/>
          </p:cNvSpPr>
          <p:nvPr/>
        </p:nvSpPr>
        <p:spPr bwMode="auto">
          <a:xfrm>
            <a:off x="2927351" y="3898901"/>
            <a:ext cx="1114425" cy="646113"/>
          </a:xfrm>
          <a:prstGeom prst="rect">
            <a:avLst/>
          </a:prstGeom>
          <a:solidFill>
            <a:srgbClr val="FFFFCC"/>
          </a:solidFill>
          <a:ln w="19050">
            <a:solidFill>
              <a:srgbClr val="FF3300"/>
            </a:solidFill>
            <a:miter lim="800000"/>
            <a:headEnd/>
            <a:tailEnd/>
          </a:ln>
        </p:spPr>
        <p:txBody>
          <a:bodyPr wrap="none">
            <a:spAutoFit/>
          </a:bodyPr>
          <a:lstStyle/>
          <a:p>
            <a:pPr eaLnBrk="0" hangingPunct="0"/>
            <a:r>
              <a:rPr kumimoji="1" lang="zh-CN" altLang="en-US">
                <a:latin typeface="Times New Roman" pitchFamily="18" charset="0"/>
              </a:rPr>
              <a:t>交流电流</a:t>
            </a:r>
            <a:endParaRPr kumimoji="1" lang="en-US" altLang="zh-CN">
              <a:latin typeface="Times New Roman" pitchFamily="18" charset="0"/>
            </a:endParaRPr>
          </a:p>
          <a:p>
            <a:pPr eaLnBrk="0" hangingPunct="0"/>
            <a:r>
              <a:rPr kumimoji="1" lang="zh-CN" altLang="en-US">
                <a:latin typeface="Times New Roman" pitchFamily="18" charset="0"/>
              </a:rPr>
              <a:t>放大系数</a:t>
            </a:r>
            <a:endParaRPr lang="zh-CN" altLang="en-US"/>
          </a:p>
        </p:txBody>
      </p:sp>
      <p:sp>
        <p:nvSpPr>
          <p:cNvPr id="19" name="TextBox 18"/>
          <p:cNvSpPr txBox="1">
            <a:spLocks noChangeArrowheads="1"/>
          </p:cNvSpPr>
          <p:nvPr/>
        </p:nvSpPr>
        <p:spPr bwMode="auto">
          <a:xfrm>
            <a:off x="2927351" y="4833938"/>
            <a:ext cx="1108075" cy="368300"/>
          </a:xfrm>
          <a:prstGeom prst="rect">
            <a:avLst/>
          </a:prstGeom>
          <a:solidFill>
            <a:srgbClr val="FFFFCC"/>
          </a:solidFill>
          <a:ln w="19050">
            <a:solidFill>
              <a:srgbClr val="FF3300"/>
            </a:solidFill>
            <a:miter lim="800000"/>
            <a:headEnd/>
            <a:tailEnd/>
          </a:ln>
        </p:spPr>
        <p:txBody>
          <a:bodyPr wrap="none">
            <a:spAutoFit/>
          </a:bodyPr>
          <a:lstStyle/>
          <a:p>
            <a:pPr eaLnBrk="0" hangingPunct="0"/>
            <a:r>
              <a:rPr lang="zh-CN" altLang="en-US"/>
              <a:t>穿透电流</a:t>
            </a:r>
          </a:p>
        </p:txBody>
      </p:sp>
      <p:graphicFrame>
        <p:nvGraphicFramePr>
          <p:cNvPr id="5" name="Object 228"/>
          <p:cNvGraphicFramePr>
            <a:graphicFrameLocks noChangeAspect="1"/>
          </p:cNvGraphicFramePr>
          <p:nvPr/>
        </p:nvGraphicFramePr>
        <p:xfrm>
          <a:off x="4187825" y="3736975"/>
          <a:ext cx="1193800" cy="965200"/>
        </p:xfrm>
        <a:graphic>
          <a:graphicData uri="http://schemas.openxmlformats.org/presentationml/2006/ole">
            <mc:AlternateContent xmlns:mc="http://schemas.openxmlformats.org/markup-compatibility/2006">
              <mc:Choice xmlns:v="urn:schemas-microsoft-com:vml" Requires="v">
                <p:oleObj spid="_x0000_s178479" name="Equation" r:id="rId7" imgW="533169" imgH="431613" progId="Equation.DSMT4">
                  <p:embed/>
                </p:oleObj>
              </mc:Choice>
              <mc:Fallback>
                <p:oleObj name="Equation" r:id="rId7" imgW="533169" imgH="431613" progId="Equation.DSMT4">
                  <p:embed/>
                  <p:pic>
                    <p:nvPicPr>
                      <p:cNvPr id="0" name="Picture 2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825" y="3736975"/>
                        <a:ext cx="11938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29"/>
          <p:cNvGraphicFramePr>
            <a:graphicFrameLocks noChangeAspect="1"/>
          </p:cNvGraphicFramePr>
          <p:nvPr/>
        </p:nvGraphicFramePr>
        <p:xfrm>
          <a:off x="4187826" y="4748213"/>
          <a:ext cx="2500313" cy="539750"/>
        </p:xfrm>
        <a:graphic>
          <a:graphicData uri="http://schemas.openxmlformats.org/presentationml/2006/ole">
            <mc:AlternateContent xmlns:mc="http://schemas.openxmlformats.org/markup-compatibility/2006">
              <mc:Choice xmlns:v="urn:schemas-microsoft-com:vml" Requires="v">
                <p:oleObj spid="_x0000_s178480" name="Equation" r:id="rId9" imgW="1117600" imgH="241300" progId="Equation.DSMT4">
                  <p:embed/>
                </p:oleObj>
              </mc:Choice>
              <mc:Fallback>
                <p:oleObj name="Equation" r:id="rId9" imgW="1117600" imgH="241300" progId="Equation.DSMT4">
                  <p:embed/>
                  <p:pic>
                    <p:nvPicPr>
                      <p:cNvPr id="0" name="Picture 2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7826" y="4748213"/>
                        <a:ext cx="250031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500"/>
                            </p:stCondLst>
                            <p:childTnLst>
                              <p:par>
                                <p:cTn id="17" presetID="22" presetClass="entr" presetSubtype="8" fill="hold"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par>
                          <p:cTn id="25" fill="hold">
                            <p:stCondLst>
                              <p:cond delay="500"/>
                            </p:stCondLst>
                            <p:childTnLst>
                              <p:par>
                                <p:cTn id="26" presetID="22" presetClass="entr" presetSubtype="8" fill="hold" nodeType="after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par>
                          <p:cTn id="34" fill="hold">
                            <p:stCondLst>
                              <p:cond delay="500"/>
                            </p:stCondLst>
                            <p:childTnLst>
                              <p:par>
                                <p:cTn id="35" presetID="22" presetClass="entr" presetSubtype="8" fill="hold" nodeType="after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3"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579755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solidFill>
                  <a:srgbClr val="A80808"/>
                </a:solidFill>
                <a:latin typeface="+mn-ea"/>
                <a:ea typeface="+mn-ea"/>
              </a:rPr>
              <a:t>3.2 </a:t>
            </a:r>
            <a:r>
              <a:rPr lang="zh-CN" altLang="en-US" kern="0" dirty="0">
                <a:solidFill>
                  <a:srgbClr val="A80808"/>
                </a:solidFill>
                <a:latin typeface="+mn-ea"/>
                <a:ea typeface="+mn-ea"/>
              </a:rPr>
              <a:t>共射输入特性与输出特性</a:t>
            </a:r>
          </a:p>
        </p:txBody>
      </p:sp>
      <p:sp>
        <p:nvSpPr>
          <p:cNvPr id="17360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74</a:t>
            </a:r>
            <a:endParaRPr lang="zh-CN" altLang="en-US"/>
          </a:p>
        </p:txBody>
      </p:sp>
      <p:sp>
        <p:nvSpPr>
          <p:cNvPr id="5" name="文本框 1"/>
          <p:cNvSpPr txBox="1">
            <a:spLocks noChangeArrowheads="1"/>
          </p:cNvSpPr>
          <p:nvPr/>
        </p:nvSpPr>
        <p:spPr bwMode="auto">
          <a:xfrm>
            <a:off x="1847851" y="1306513"/>
            <a:ext cx="6588125" cy="646112"/>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晶体管一般都有３个管脚，可以看作是一个双口网络。</a:t>
            </a:r>
            <a:endParaRPr lang="en-US" altLang="zh-CN" b="1">
              <a:latin typeface="Times New Roman" pitchFamily="18" charset="0"/>
              <a:ea typeface="楷体_GB2312" pitchFamily="49" charset="-122"/>
              <a:cs typeface="Times New Roman" pitchFamily="18" charset="0"/>
            </a:endParaRPr>
          </a:p>
          <a:p>
            <a:r>
              <a:rPr lang="zh-CN" altLang="en-US" b="1">
                <a:latin typeface="Times New Roman" pitchFamily="18" charset="0"/>
                <a:ea typeface="楷体_GB2312" pitchFamily="49" charset="-122"/>
                <a:cs typeface="Times New Roman" pitchFamily="18" charset="0"/>
              </a:rPr>
              <a:t>如果将</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的</a:t>
            </a:r>
            <a:r>
              <a:rPr lang="en-US" altLang="zh-CN" b="1">
                <a:latin typeface="Times New Roman" pitchFamily="18" charset="0"/>
                <a:ea typeface="楷体_GB2312" pitchFamily="49" charset="-122"/>
                <a:cs typeface="Times New Roman" pitchFamily="18" charset="0"/>
              </a:rPr>
              <a:t>e</a:t>
            </a:r>
            <a:r>
              <a:rPr lang="zh-CN" altLang="en-US" b="1">
                <a:latin typeface="Times New Roman" pitchFamily="18" charset="0"/>
                <a:ea typeface="楷体_GB2312" pitchFamily="49" charset="-122"/>
                <a:cs typeface="Times New Roman" pitchFamily="18" charset="0"/>
              </a:rPr>
              <a:t>作为公共端，则</a:t>
            </a:r>
            <a:r>
              <a:rPr lang="en-US" altLang="zh-CN" b="1">
                <a:latin typeface="Times New Roman" pitchFamily="18" charset="0"/>
                <a:ea typeface="楷体_GB2312" pitchFamily="49" charset="-122"/>
                <a:cs typeface="Times New Roman" pitchFamily="18" charset="0"/>
              </a:rPr>
              <a:t>b-e</a:t>
            </a:r>
            <a:r>
              <a:rPr lang="zh-CN" altLang="en-US" b="1">
                <a:latin typeface="Times New Roman" pitchFamily="18" charset="0"/>
                <a:ea typeface="楷体_GB2312" pitchFamily="49" charset="-122"/>
                <a:cs typeface="Times New Roman" pitchFamily="18" charset="0"/>
              </a:rPr>
              <a:t>为输入口，</a:t>
            </a:r>
            <a:r>
              <a:rPr lang="en-US" altLang="zh-CN" b="1">
                <a:latin typeface="Times New Roman" pitchFamily="18" charset="0"/>
                <a:ea typeface="楷体_GB2312" pitchFamily="49" charset="-122"/>
                <a:cs typeface="Times New Roman" pitchFamily="18" charset="0"/>
              </a:rPr>
              <a:t>c-e</a:t>
            </a:r>
            <a:r>
              <a:rPr lang="zh-CN" altLang="en-US" b="1">
                <a:latin typeface="Times New Roman" pitchFamily="18" charset="0"/>
                <a:ea typeface="楷体_GB2312" pitchFamily="49" charset="-122"/>
                <a:cs typeface="Times New Roman" pitchFamily="18" charset="0"/>
              </a:rPr>
              <a:t>为输出口。</a:t>
            </a:r>
          </a:p>
        </p:txBody>
      </p:sp>
      <p:pic>
        <p:nvPicPr>
          <p:cNvPr id="173059" name="Picture 3"/>
          <p:cNvPicPr>
            <a:picLocks noChangeAspect="1" noChangeArrowheads="1"/>
          </p:cNvPicPr>
          <p:nvPr/>
        </p:nvPicPr>
        <p:blipFill>
          <a:blip r:embed="rId4"/>
          <a:srcRect/>
          <a:stretch>
            <a:fillRect/>
          </a:stretch>
        </p:blipFill>
        <p:spPr bwMode="auto">
          <a:xfrm>
            <a:off x="8120063" y="63501"/>
            <a:ext cx="2152650" cy="1685925"/>
          </a:xfrm>
          <a:prstGeom prst="rect">
            <a:avLst/>
          </a:prstGeom>
          <a:noFill/>
          <a:ln w="9525">
            <a:noFill/>
            <a:miter lim="800000"/>
            <a:headEnd/>
            <a:tailEnd/>
          </a:ln>
        </p:spPr>
      </p:pic>
      <p:sp>
        <p:nvSpPr>
          <p:cNvPr id="8" name="文本框 1"/>
          <p:cNvSpPr txBox="1">
            <a:spLocks noChangeArrowheads="1"/>
          </p:cNvSpPr>
          <p:nvPr/>
        </p:nvSpPr>
        <p:spPr bwMode="auto">
          <a:xfrm>
            <a:off x="1847850" y="2024064"/>
            <a:ext cx="4210050" cy="401637"/>
          </a:xfrm>
          <a:prstGeom prst="rect">
            <a:avLst/>
          </a:prstGeom>
          <a:solidFill>
            <a:srgbClr val="66FFFF"/>
          </a:solidFill>
          <a:ln w="9525">
            <a:solidFill>
              <a:srgbClr val="FF0000"/>
            </a:solidFill>
            <a:miter lim="800000"/>
            <a:headEnd/>
            <a:tailEnd/>
          </a:ln>
        </p:spPr>
        <p:txBody>
          <a:bodyPr>
            <a:spAutoFit/>
          </a:bodyPr>
          <a:lstStyle/>
          <a:p>
            <a:r>
              <a:rPr lang="zh-CN" altLang="en-US" sz="2000" b="1">
                <a:solidFill>
                  <a:srgbClr val="FF0000"/>
                </a:solidFill>
                <a:latin typeface="Times New Roman" pitchFamily="18" charset="0"/>
                <a:ea typeface="楷体_GB2312" pitchFamily="49" charset="-122"/>
                <a:cs typeface="Times New Roman" pitchFamily="18" charset="0"/>
              </a:rPr>
              <a:t>输入特性</a:t>
            </a:r>
            <a:r>
              <a:rPr lang="zh-CN" altLang="en-US" sz="2000" b="1">
                <a:latin typeface="Times New Roman" pitchFamily="18" charset="0"/>
                <a:ea typeface="楷体_GB2312" pitchFamily="49" charset="-122"/>
                <a:cs typeface="Times New Roman" pitchFamily="18" charset="0"/>
              </a:rPr>
              <a:t>：输入口的电压</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电流关系</a:t>
            </a:r>
            <a:endParaRPr lang="zh-CN" altLang="en-US" sz="2000" b="1">
              <a:solidFill>
                <a:srgbClr val="C00000"/>
              </a:solidFill>
              <a:latin typeface="Times New Roman" pitchFamily="18" charset="0"/>
              <a:ea typeface="楷体_GB2312" pitchFamily="49" charset="-122"/>
              <a:cs typeface="Times New Roman" pitchFamily="18" charset="0"/>
            </a:endParaRPr>
          </a:p>
        </p:txBody>
      </p:sp>
      <p:graphicFrame>
        <p:nvGraphicFramePr>
          <p:cNvPr id="9" name="Object 545"/>
          <p:cNvGraphicFramePr>
            <a:graphicFrameLocks noChangeAspect="1"/>
          </p:cNvGraphicFramePr>
          <p:nvPr/>
        </p:nvGraphicFramePr>
        <p:xfrm>
          <a:off x="2701925" y="2416175"/>
          <a:ext cx="2216150" cy="547688"/>
        </p:xfrm>
        <a:graphic>
          <a:graphicData uri="http://schemas.openxmlformats.org/presentationml/2006/ole">
            <mc:AlternateContent xmlns:mc="http://schemas.openxmlformats.org/markup-compatibility/2006">
              <mc:Choice xmlns:v="urn:schemas-microsoft-com:vml" Requires="v">
                <p:oleObj spid="_x0000_s173751" name="Equation" r:id="rId5" imgW="1231366" imgH="304668" progId="Equation.DSMT4">
                  <p:embed/>
                </p:oleObj>
              </mc:Choice>
              <mc:Fallback>
                <p:oleObj name="Equation" r:id="rId5" imgW="1231366" imgH="304668" progId="Equation.DSMT4">
                  <p:embed/>
                  <p:pic>
                    <p:nvPicPr>
                      <p:cNvPr id="0" name="Picture 5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925" y="2416175"/>
                        <a:ext cx="221615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1"/>
          <p:cNvSpPr txBox="1">
            <a:spLocks noChangeArrowheads="1"/>
          </p:cNvSpPr>
          <p:nvPr/>
        </p:nvSpPr>
        <p:spPr bwMode="auto">
          <a:xfrm>
            <a:off x="6242050" y="2024064"/>
            <a:ext cx="4210050" cy="401637"/>
          </a:xfrm>
          <a:prstGeom prst="rect">
            <a:avLst/>
          </a:prstGeom>
          <a:solidFill>
            <a:srgbClr val="66FFFF"/>
          </a:solidFill>
          <a:ln w="9525">
            <a:solidFill>
              <a:srgbClr val="FF0000"/>
            </a:solidFill>
            <a:miter lim="800000"/>
            <a:headEnd/>
            <a:tailEnd/>
          </a:ln>
        </p:spPr>
        <p:txBody>
          <a:bodyPr>
            <a:spAutoFit/>
          </a:bodyPr>
          <a:lstStyle/>
          <a:p>
            <a:r>
              <a:rPr lang="zh-CN" altLang="en-US" sz="2000" b="1">
                <a:solidFill>
                  <a:srgbClr val="FF0000"/>
                </a:solidFill>
                <a:latin typeface="Times New Roman" pitchFamily="18" charset="0"/>
                <a:ea typeface="楷体_GB2312" pitchFamily="49" charset="-122"/>
                <a:cs typeface="Times New Roman" pitchFamily="18" charset="0"/>
              </a:rPr>
              <a:t>输出特性</a:t>
            </a:r>
            <a:r>
              <a:rPr lang="zh-CN" altLang="en-US" sz="2000" b="1">
                <a:latin typeface="Times New Roman" pitchFamily="18" charset="0"/>
                <a:ea typeface="楷体_GB2312" pitchFamily="49" charset="-122"/>
                <a:cs typeface="Times New Roman" pitchFamily="18" charset="0"/>
              </a:rPr>
              <a:t>：输出口的电压</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电流关系</a:t>
            </a:r>
            <a:endParaRPr lang="zh-CN" altLang="en-US" sz="2000" b="1">
              <a:solidFill>
                <a:srgbClr val="C00000"/>
              </a:solidFill>
              <a:latin typeface="Times New Roman" pitchFamily="18" charset="0"/>
              <a:ea typeface="楷体_GB2312" pitchFamily="49" charset="-122"/>
              <a:cs typeface="Times New Roman" pitchFamily="18" charset="0"/>
            </a:endParaRPr>
          </a:p>
        </p:txBody>
      </p:sp>
      <p:graphicFrame>
        <p:nvGraphicFramePr>
          <p:cNvPr id="11" name="Object 546"/>
          <p:cNvGraphicFramePr>
            <a:graphicFrameLocks noChangeAspect="1"/>
          </p:cNvGraphicFramePr>
          <p:nvPr/>
        </p:nvGraphicFramePr>
        <p:xfrm>
          <a:off x="7127875" y="2416175"/>
          <a:ext cx="2147888" cy="547688"/>
        </p:xfrm>
        <a:graphic>
          <a:graphicData uri="http://schemas.openxmlformats.org/presentationml/2006/ole">
            <mc:AlternateContent xmlns:mc="http://schemas.openxmlformats.org/markup-compatibility/2006">
              <mc:Choice xmlns:v="urn:schemas-microsoft-com:vml" Requires="v">
                <p:oleObj spid="_x0000_s173752" name="Equation" r:id="rId7" imgW="1193800" imgH="304800" progId="Equation.DSMT4">
                  <p:embed/>
                </p:oleObj>
              </mc:Choice>
              <mc:Fallback>
                <p:oleObj name="Equation" r:id="rId7" imgW="1193800" imgH="304800" progId="Equation.DSMT4">
                  <p:embed/>
                  <p:pic>
                    <p:nvPicPr>
                      <p:cNvPr id="0" name="Picture 5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7875" y="2416175"/>
                        <a:ext cx="2147888"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3" descr="Dz010305"/>
          <p:cNvPicPr>
            <a:picLocks noChangeArrowheads="1"/>
          </p:cNvPicPr>
          <p:nvPr/>
        </p:nvPicPr>
        <p:blipFill>
          <a:blip r:embed="rId9"/>
          <a:srcRect/>
          <a:stretch>
            <a:fillRect/>
          </a:stretch>
        </p:blipFill>
        <p:spPr bwMode="auto">
          <a:xfrm>
            <a:off x="1882776" y="3086100"/>
            <a:ext cx="1958975" cy="2185988"/>
          </a:xfrm>
          <a:prstGeom prst="rect">
            <a:avLst/>
          </a:prstGeom>
          <a:noFill/>
          <a:ln w="9525">
            <a:noFill/>
            <a:miter lim="800000"/>
            <a:headEnd/>
            <a:tailEnd/>
          </a:ln>
        </p:spPr>
      </p:pic>
      <p:sp>
        <p:nvSpPr>
          <p:cNvPr id="13" name="AutoShape 5"/>
          <p:cNvSpPr>
            <a:spLocks/>
          </p:cNvSpPr>
          <p:nvPr/>
        </p:nvSpPr>
        <p:spPr bwMode="auto">
          <a:xfrm>
            <a:off x="3883026" y="3816350"/>
            <a:ext cx="2276475" cy="368300"/>
          </a:xfrm>
          <a:prstGeom prst="borderCallout2">
            <a:avLst>
              <a:gd name="adj1" fmla="val 21431"/>
              <a:gd name="adj2" fmla="val -1755"/>
              <a:gd name="adj3" fmla="val 85907"/>
              <a:gd name="adj4" fmla="val -35282"/>
              <a:gd name="adj5" fmla="val 85616"/>
              <a:gd name="adj6" fmla="val -35523"/>
            </a:avLst>
          </a:prstGeom>
          <a:solidFill>
            <a:srgbClr val="FFFFCC"/>
          </a:solidFill>
          <a:ln w="19050">
            <a:solidFill>
              <a:srgbClr val="FF3300"/>
            </a:solidFill>
            <a:miter lim="800000"/>
            <a:headEnd/>
            <a:tailEnd/>
          </a:ln>
        </p:spPr>
        <p:txBody>
          <a:bodyPr>
            <a:spAutoFit/>
          </a:bodyPr>
          <a:lstStyle/>
          <a:p>
            <a:pPr eaLnBrk="0" hangingPunct="0"/>
            <a:r>
              <a:rPr kumimoji="1" lang="en-US" altLang="zh-CN" b="1" i="1">
                <a:latin typeface="Times New Roman" pitchFamily="18" charset="0"/>
              </a:rPr>
              <a:t>U</a:t>
            </a:r>
            <a:r>
              <a:rPr kumimoji="1" lang="en-US" altLang="zh-CN" b="1" baseline="-25000">
                <a:latin typeface="Times New Roman" pitchFamily="18" charset="0"/>
              </a:rPr>
              <a:t>CE</a:t>
            </a:r>
            <a:r>
              <a:rPr kumimoji="1" lang="zh-CN" altLang="en-US" b="1">
                <a:latin typeface="Times New Roman" pitchFamily="18" charset="0"/>
              </a:rPr>
              <a:t>增大曲线右移</a:t>
            </a:r>
          </a:p>
        </p:txBody>
      </p:sp>
      <p:sp>
        <p:nvSpPr>
          <p:cNvPr id="14" name="Text Box 6"/>
          <p:cNvSpPr txBox="1">
            <a:spLocks noChangeArrowheads="1"/>
          </p:cNvSpPr>
          <p:nvPr/>
        </p:nvSpPr>
        <p:spPr bwMode="auto">
          <a:xfrm>
            <a:off x="1778000" y="5481639"/>
            <a:ext cx="4173538" cy="922337"/>
          </a:xfrm>
          <a:prstGeom prst="rect">
            <a:avLst/>
          </a:prstGeom>
          <a:noFill/>
          <a:ln w="9525">
            <a:noFill/>
            <a:miter lim="800000"/>
            <a:headEnd/>
            <a:tailEnd/>
          </a:ln>
        </p:spPr>
        <p:txBody>
          <a:bodyPr>
            <a:spAutoFit/>
          </a:bodyPr>
          <a:lstStyle/>
          <a:p>
            <a:pPr>
              <a:spcBef>
                <a:spcPct val="50000"/>
              </a:spcBef>
            </a:pPr>
            <a:r>
              <a:rPr lang="zh-CN" altLang="en-US" b="1">
                <a:solidFill>
                  <a:schemeClr val="tx2"/>
                </a:solidFill>
                <a:latin typeface="Times New Roman" pitchFamily="18" charset="0"/>
                <a:ea typeface="宋体" charset="-122"/>
              </a:rPr>
              <a:t>　　对于小功率晶体管，</a:t>
            </a:r>
            <a:r>
              <a:rPr lang="en-US" altLang="zh-CN" b="1" i="1">
                <a:solidFill>
                  <a:schemeClr val="tx2"/>
                </a:solidFill>
                <a:latin typeface="Times New Roman" pitchFamily="18" charset="0"/>
                <a:ea typeface="宋体" charset="-122"/>
              </a:rPr>
              <a:t>U</a:t>
            </a:r>
            <a:r>
              <a:rPr lang="en-US" altLang="zh-CN" b="1" baseline="-25000">
                <a:solidFill>
                  <a:schemeClr val="tx2"/>
                </a:solidFill>
                <a:latin typeface="Times New Roman" pitchFamily="18" charset="0"/>
                <a:ea typeface="宋体" charset="-122"/>
              </a:rPr>
              <a:t>CE</a:t>
            </a:r>
            <a:r>
              <a:rPr lang="zh-CN" altLang="en-US" b="1">
                <a:solidFill>
                  <a:schemeClr val="tx2"/>
                </a:solidFill>
                <a:latin typeface="Times New Roman" pitchFamily="18" charset="0"/>
                <a:ea typeface="宋体" charset="-122"/>
              </a:rPr>
              <a:t>大于</a:t>
            </a:r>
            <a:r>
              <a:rPr lang="en-US" altLang="zh-CN" b="1">
                <a:solidFill>
                  <a:schemeClr val="tx2"/>
                </a:solidFill>
                <a:latin typeface="Times New Roman" pitchFamily="18" charset="0"/>
                <a:ea typeface="宋体" charset="-122"/>
              </a:rPr>
              <a:t>1V</a:t>
            </a:r>
            <a:r>
              <a:rPr lang="zh-CN" altLang="en-US" b="1">
                <a:solidFill>
                  <a:schemeClr val="tx2"/>
                </a:solidFill>
                <a:latin typeface="Times New Roman" pitchFamily="18" charset="0"/>
                <a:ea typeface="宋体" charset="-122"/>
              </a:rPr>
              <a:t>的某条输入特性曲线，可以取代</a:t>
            </a:r>
            <a:r>
              <a:rPr lang="en-US" altLang="zh-CN" b="1" i="1">
                <a:solidFill>
                  <a:schemeClr val="tx2"/>
                </a:solidFill>
                <a:latin typeface="Times New Roman" pitchFamily="18" charset="0"/>
                <a:ea typeface="宋体" charset="-122"/>
              </a:rPr>
              <a:t>U</a:t>
            </a:r>
            <a:r>
              <a:rPr lang="en-US" altLang="zh-CN" b="1" baseline="-25000">
                <a:solidFill>
                  <a:schemeClr val="tx2"/>
                </a:solidFill>
                <a:latin typeface="Times New Roman" pitchFamily="18" charset="0"/>
                <a:ea typeface="宋体" charset="-122"/>
              </a:rPr>
              <a:t>CE</a:t>
            </a:r>
            <a:r>
              <a:rPr lang="zh-CN" altLang="en-US" b="1">
                <a:solidFill>
                  <a:schemeClr val="tx2"/>
                </a:solidFill>
                <a:latin typeface="Times New Roman" pitchFamily="18" charset="0"/>
                <a:ea typeface="宋体" charset="-122"/>
              </a:rPr>
              <a:t>大于</a:t>
            </a:r>
            <a:r>
              <a:rPr lang="en-US" altLang="zh-CN" b="1">
                <a:solidFill>
                  <a:schemeClr val="tx2"/>
                </a:solidFill>
                <a:latin typeface="Times New Roman" pitchFamily="18" charset="0"/>
                <a:ea typeface="宋体" charset="-122"/>
              </a:rPr>
              <a:t>1V</a:t>
            </a:r>
            <a:r>
              <a:rPr lang="zh-CN" altLang="en-US" b="1">
                <a:solidFill>
                  <a:schemeClr val="tx2"/>
                </a:solidFill>
                <a:latin typeface="Times New Roman" pitchFamily="18" charset="0"/>
                <a:ea typeface="宋体" charset="-122"/>
              </a:rPr>
              <a:t>的所有输入特性曲线。</a:t>
            </a:r>
          </a:p>
        </p:txBody>
      </p:sp>
      <p:sp>
        <p:nvSpPr>
          <p:cNvPr id="16" name="AutoShape 7"/>
          <p:cNvSpPr>
            <a:spLocks/>
          </p:cNvSpPr>
          <p:nvPr/>
        </p:nvSpPr>
        <p:spPr bwMode="auto">
          <a:xfrm>
            <a:off x="3883026" y="3357563"/>
            <a:ext cx="2276475" cy="368300"/>
          </a:xfrm>
          <a:prstGeom prst="borderCallout2">
            <a:avLst>
              <a:gd name="adj1" fmla="val 21431"/>
              <a:gd name="adj2" fmla="val -1755"/>
              <a:gd name="adj3" fmla="val 156829"/>
              <a:gd name="adj4" fmla="val -46069"/>
              <a:gd name="adj5" fmla="val 156644"/>
              <a:gd name="adj6" fmla="val -46708"/>
            </a:avLst>
          </a:prstGeom>
          <a:solidFill>
            <a:srgbClr val="FFFFCC"/>
          </a:solidFill>
          <a:ln w="19050">
            <a:solidFill>
              <a:srgbClr val="FF3300"/>
            </a:solidFill>
            <a:miter lim="800000"/>
            <a:headEnd/>
            <a:tailEnd/>
          </a:ln>
        </p:spPr>
        <p:txBody>
          <a:bodyPr>
            <a:spAutoFit/>
          </a:bodyPr>
          <a:lstStyle/>
          <a:p>
            <a:pPr eaLnBrk="0" hangingPunct="0"/>
            <a:r>
              <a:rPr kumimoji="1" lang="zh-CN" altLang="en-US" b="1">
                <a:latin typeface="Times New Roman" pitchFamily="18" charset="0"/>
              </a:rPr>
              <a:t>像</a:t>
            </a:r>
            <a:r>
              <a:rPr kumimoji="1" lang="en-US" altLang="zh-CN" b="1">
                <a:latin typeface="Times New Roman" pitchFamily="18" charset="0"/>
              </a:rPr>
              <a:t>PN</a:t>
            </a:r>
            <a:r>
              <a:rPr kumimoji="1" lang="zh-CN" altLang="en-US" b="1">
                <a:latin typeface="Times New Roman" pitchFamily="18" charset="0"/>
              </a:rPr>
              <a:t>结的伏安特性</a:t>
            </a:r>
          </a:p>
        </p:txBody>
      </p:sp>
      <p:sp>
        <p:nvSpPr>
          <p:cNvPr id="17" name="AutoShape 8"/>
          <p:cNvSpPr>
            <a:spLocks/>
          </p:cNvSpPr>
          <p:nvPr/>
        </p:nvSpPr>
        <p:spPr bwMode="auto">
          <a:xfrm>
            <a:off x="3883026" y="4284663"/>
            <a:ext cx="2276475" cy="646112"/>
          </a:xfrm>
          <a:prstGeom prst="borderCallout1">
            <a:avLst>
              <a:gd name="adj1" fmla="val 12435"/>
              <a:gd name="adj2" fmla="val -1755"/>
              <a:gd name="adj3" fmla="val 12389"/>
              <a:gd name="adj4" fmla="val -33546"/>
            </a:avLst>
          </a:prstGeom>
          <a:solidFill>
            <a:srgbClr val="FFFFCC"/>
          </a:solidFill>
          <a:ln w="19050">
            <a:solidFill>
              <a:srgbClr val="FF3300"/>
            </a:solidFill>
            <a:miter lim="800000"/>
            <a:headEnd/>
            <a:tailEnd/>
          </a:ln>
        </p:spPr>
        <p:txBody>
          <a:bodyPr wrap="none">
            <a:spAutoFit/>
          </a:bodyPr>
          <a:lstStyle/>
          <a:p>
            <a:pPr eaLnBrk="0" hangingPunct="0"/>
            <a:r>
              <a:rPr kumimoji="1" lang="en-US" altLang="zh-CN" b="1" i="1">
                <a:latin typeface="Times New Roman" pitchFamily="18" charset="0"/>
              </a:rPr>
              <a:t>U</a:t>
            </a:r>
            <a:r>
              <a:rPr kumimoji="1" lang="en-US" altLang="zh-CN" b="1" baseline="-25000">
                <a:latin typeface="Times New Roman" pitchFamily="18" charset="0"/>
              </a:rPr>
              <a:t>CE</a:t>
            </a:r>
            <a:r>
              <a:rPr kumimoji="1" lang="zh-CN" altLang="en-US" b="1">
                <a:latin typeface="Times New Roman" pitchFamily="18" charset="0"/>
              </a:rPr>
              <a:t>增大到一定值</a:t>
            </a:r>
            <a:endParaRPr kumimoji="1" lang="en-US" altLang="zh-CN" b="1">
              <a:latin typeface="Times New Roman" pitchFamily="18" charset="0"/>
            </a:endParaRPr>
          </a:p>
          <a:p>
            <a:pPr eaLnBrk="0" hangingPunct="0"/>
            <a:r>
              <a:rPr kumimoji="1" lang="zh-CN" altLang="en-US" b="1">
                <a:latin typeface="Times New Roman" pitchFamily="18" charset="0"/>
              </a:rPr>
              <a:t>曲线右移就不明显了</a:t>
            </a:r>
            <a:endParaRPr kumimoji="1" lang="en-US" altLang="zh-CN">
              <a:latin typeface="Times New Roman" pitchFamily="18" charset="0"/>
            </a:endParaRPr>
          </a:p>
        </p:txBody>
      </p:sp>
      <p:graphicFrame>
        <p:nvGraphicFramePr>
          <p:cNvPr id="2" name="Object 547"/>
          <p:cNvGraphicFramePr>
            <a:graphicFrameLocks noChangeAspect="1"/>
          </p:cNvGraphicFramePr>
          <p:nvPr/>
        </p:nvGraphicFramePr>
        <p:xfrm>
          <a:off x="6503989" y="3175001"/>
          <a:ext cx="2592387" cy="2125663"/>
        </p:xfrm>
        <a:graphic>
          <a:graphicData uri="http://schemas.openxmlformats.org/presentationml/2006/ole">
            <mc:AlternateContent xmlns:mc="http://schemas.openxmlformats.org/markup-compatibility/2006">
              <mc:Choice xmlns:v="urn:schemas-microsoft-com:vml" Requires="v">
                <p:oleObj spid="_x0000_s173753" name="Photo Editor 照片" r:id="rId10" imgW="11780952" imgH="9666667" progId="">
                  <p:embed/>
                </p:oleObj>
              </mc:Choice>
              <mc:Fallback>
                <p:oleObj name="Photo Editor 照片" r:id="rId10" imgW="11780952" imgH="9666667" progId="">
                  <p:embed/>
                  <p:pic>
                    <p:nvPicPr>
                      <p:cNvPr id="0" name="Picture 5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3989" y="3175001"/>
                        <a:ext cx="2592387" cy="212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Freeform 9"/>
          <p:cNvSpPr>
            <a:spLocks/>
          </p:cNvSpPr>
          <p:nvPr/>
        </p:nvSpPr>
        <p:spPr bwMode="auto">
          <a:xfrm>
            <a:off x="6718300" y="3330576"/>
            <a:ext cx="241300" cy="1770063"/>
          </a:xfrm>
          <a:custGeom>
            <a:avLst/>
            <a:gdLst>
              <a:gd name="T0" fmla="*/ 0 w 288"/>
              <a:gd name="T1" fmla="*/ 2147483647 h 1728"/>
              <a:gd name="T2" fmla="*/ 2147483647 w 288"/>
              <a:gd name="T3" fmla="*/ 2147483647 h 1728"/>
              <a:gd name="T4" fmla="*/ 2147483647 w 288"/>
              <a:gd name="T5" fmla="*/ 2147483647 h 1728"/>
              <a:gd name="T6" fmla="*/ 2147483647 w 288"/>
              <a:gd name="T7" fmla="*/ 0 h 1728"/>
              <a:gd name="T8" fmla="*/ 0 60000 65536"/>
              <a:gd name="T9" fmla="*/ 0 60000 65536"/>
              <a:gd name="T10" fmla="*/ 0 60000 65536"/>
              <a:gd name="T11" fmla="*/ 0 60000 65536"/>
              <a:gd name="T12" fmla="*/ 0 w 288"/>
              <a:gd name="T13" fmla="*/ 0 h 1728"/>
              <a:gd name="T14" fmla="*/ 288 w 288"/>
              <a:gd name="T15" fmla="*/ 1728 h 1728"/>
            </a:gdLst>
            <a:ahLst/>
            <a:cxnLst>
              <a:cxn ang="T8">
                <a:pos x="T0" y="T1"/>
              </a:cxn>
              <a:cxn ang="T9">
                <a:pos x="T2" y="T3"/>
              </a:cxn>
              <a:cxn ang="T10">
                <a:pos x="T4" y="T5"/>
              </a:cxn>
              <a:cxn ang="T11">
                <a:pos x="T6" y="T7"/>
              </a:cxn>
            </a:cxnLst>
            <a:rect l="T12" t="T13" r="T14" b="T15"/>
            <a:pathLst>
              <a:path w="288" h="1728">
                <a:moveTo>
                  <a:pt x="0" y="1728"/>
                </a:moveTo>
                <a:cubicBezTo>
                  <a:pt x="28" y="1704"/>
                  <a:pt x="56" y="1680"/>
                  <a:pt x="96" y="1488"/>
                </a:cubicBezTo>
                <a:cubicBezTo>
                  <a:pt x="136" y="1296"/>
                  <a:pt x="208" y="824"/>
                  <a:pt x="240" y="576"/>
                </a:cubicBezTo>
                <a:cubicBezTo>
                  <a:pt x="272" y="328"/>
                  <a:pt x="280" y="96"/>
                  <a:pt x="288" y="0"/>
                </a:cubicBezTo>
              </a:path>
            </a:pathLst>
          </a:custGeom>
          <a:noFill/>
          <a:ln w="19050" cap="flat" cmpd="sng">
            <a:solidFill>
              <a:schemeClr val="tx2"/>
            </a:solidFill>
            <a:prstDash val="lgDash"/>
            <a:round/>
            <a:headEnd/>
            <a:tailEnd/>
          </a:ln>
        </p:spPr>
        <p:txBody>
          <a:bodyPr/>
          <a:lstStyle/>
          <a:p>
            <a:endParaRPr lang="zh-CN" altLang="en-US"/>
          </a:p>
        </p:txBody>
      </p:sp>
      <p:sp>
        <p:nvSpPr>
          <p:cNvPr id="20" name="Text Box 10"/>
          <p:cNvSpPr txBox="1">
            <a:spLocks noChangeArrowheads="1"/>
          </p:cNvSpPr>
          <p:nvPr/>
        </p:nvSpPr>
        <p:spPr bwMode="auto">
          <a:xfrm>
            <a:off x="7546976" y="3586164"/>
            <a:ext cx="493713" cy="922337"/>
          </a:xfrm>
          <a:prstGeom prst="rect">
            <a:avLst/>
          </a:prstGeom>
          <a:noFill/>
          <a:ln w="9525">
            <a:noFill/>
            <a:miter lim="800000"/>
            <a:headEnd/>
            <a:tailEnd/>
          </a:ln>
        </p:spPr>
        <p:txBody>
          <a:bodyPr>
            <a:spAutoFit/>
          </a:bodyPr>
          <a:lstStyle/>
          <a:p>
            <a:r>
              <a:rPr kumimoji="1" lang="zh-CN" altLang="en-US" b="1">
                <a:solidFill>
                  <a:srgbClr val="CC0066"/>
                </a:solidFill>
                <a:latin typeface="Times New Roman" pitchFamily="18" charset="0"/>
                <a:ea typeface="宋体" charset="-122"/>
              </a:rPr>
              <a:t>放大区</a:t>
            </a:r>
          </a:p>
        </p:txBody>
      </p:sp>
      <p:grpSp>
        <p:nvGrpSpPr>
          <p:cNvPr id="21" name="组合 20"/>
          <p:cNvGrpSpPr>
            <a:grpSpLocks/>
          </p:cNvGrpSpPr>
          <p:nvPr/>
        </p:nvGrpSpPr>
        <p:grpSpPr bwMode="auto">
          <a:xfrm>
            <a:off x="6726238" y="5094288"/>
            <a:ext cx="2106612" cy="404812"/>
            <a:chOff x="1026000" y="5695200"/>
            <a:chExt cx="2142225" cy="404769"/>
          </a:xfrm>
        </p:grpSpPr>
        <p:sp>
          <p:nvSpPr>
            <p:cNvPr id="173632" name="Text Box 14"/>
            <p:cNvSpPr txBox="1">
              <a:spLocks noChangeArrowheads="1"/>
            </p:cNvSpPr>
            <p:nvPr/>
          </p:nvSpPr>
          <p:spPr bwMode="auto">
            <a:xfrm>
              <a:off x="1110825" y="5733256"/>
              <a:ext cx="2057400" cy="366713"/>
            </a:xfrm>
            <a:prstGeom prst="rect">
              <a:avLst/>
            </a:prstGeom>
            <a:noFill/>
            <a:ln w="9525">
              <a:noFill/>
              <a:miter lim="800000"/>
              <a:headEnd/>
              <a:tailEnd/>
            </a:ln>
          </p:spPr>
          <p:txBody>
            <a:bodyPr>
              <a:spAutoFit/>
            </a:bodyPr>
            <a:lstStyle/>
            <a:p>
              <a:pPr algn="ctr">
                <a:spcBef>
                  <a:spcPct val="50000"/>
                </a:spcBef>
              </a:pPr>
              <a:r>
                <a:rPr kumimoji="1" lang="zh-CN" altLang="en-US" b="1">
                  <a:solidFill>
                    <a:srgbClr val="CC0066"/>
                  </a:solidFill>
                  <a:latin typeface="Times New Roman" pitchFamily="18" charset="0"/>
                  <a:ea typeface="宋体" charset="-122"/>
                </a:rPr>
                <a:t>截止区</a:t>
              </a:r>
            </a:p>
          </p:txBody>
        </p:sp>
        <p:cxnSp>
          <p:nvCxnSpPr>
            <p:cNvPr id="23" name="直接连接符 22"/>
            <p:cNvCxnSpPr/>
            <p:nvPr/>
          </p:nvCxnSpPr>
          <p:spPr>
            <a:xfrm>
              <a:off x="1026000" y="5695200"/>
              <a:ext cx="2142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Line 14"/>
          <p:cNvSpPr>
            <a:spLocks noChangeShapeType="1"/>
          </p:cNvSpPr>
          <p:nvPr/>
        </p:nvSpPr>
        <p:spPr bwMode="auto">
          <a:xfrm flipV="1">
            <a:off x="7572375" y="3357563"/>
            <a:ext cx="0" cy="1727200"/>
          </a:xfrm>
          <a:prstGeom prst="line">
            <a:avLst/>
          </a:prstGeom>
          <a:noFill/>
          <a:ln w="12700">
            <a:solidFill>
              <a:srgbClr val="FF3300"/>
            </a:solidFill>
            <a:prstDash val="lgDash"/>
            <a:round/>
            <a:headEnd/>
            <a:tailEnd/>
          </a:ln>
        </p:spPr>
        <p:txBody>
          <a:bodyPr wrap="none"/>
          <a:lstStyle/>
          <a:p>
            <a:endParaRPr lang="zh-CN" altLang="en-US"/>
          </a:p>
        </p:txBody>
      </p:sp>
      <p:grpSp>
        <p:nvGrpSpPr>
          <p:cNvPr id="45" name="组合 44"/>
          <p:cNvGrpSpPr>
            <a:grpSpLocks/>
          </p:cNvGrpSpPr>
          <p:nvPr/>
        </p:nvGrpSpPr>
        <p:grpSpPr bwMode="auto">
          <a:xfrm>
            <a:off x="6743700" y="2960688"/>
            <a:ext cx="882650" cy="792162"/>
            <a:chOff x="5292080" y="2961134"/>
            <a:chExt cx="881973" cy="791902"/>
          </a:xfrm>
        </p:grpSpPr>
        <p:sp>
          <p:nvSpPr>
            <p:cNvPr id="173630" name="Text Box 10"/>
            <p:cNvSpPr txBox="1">
              <a:spLocks noChangeArrowheads="1"/>
            </p:cNvSpPr>
            <p:nvPr/>
          </p:nvSpPr>
          <p:spPr bwMode="auto">
            <a:xfrm>
              <a:off x="5292080" y="2961134"/>
              <a:ext cx="881973" cy="369332"/>
            </a:xfrm>
            <a:prstGeom prst="rect">
              <a:avLst/>
            </a:prstGeom>
            <a:noFill/>
            <a:ln w="9525">
              <a:noFill/>
              <a:miter lim="800000"/>
              <a:headEnd/>
              <a:tailEnd/>
            </a:ln>
          </p:spPr>
          <p:txBody>
            <a:bodyPr wrap="none">
              <a:spAutoFit/>
            </a:bodyPr>
            <a:lstStyle/>
            <a:p>
              <a:r>
                <a:rPr kumimoji="1" lang="zh-CN" altLang="en-US" b="1">
                  <a:solidFill>
                    <a:srgbClr val="CC0066"/>
                  </a:solidFill>
                  <a:latin typeface="Times New Roman" pitchFamily="18" charset="0"/>
                  <a:ea typeface="宋体" charset="-122"/>
                </a:rPr>
                <a:t>饱和区</a:t>
              </a:r>
            </a:p>
          </p:txBody>
        </p:sp>
        <p:cxnSp>
          <p:nvCxnSpPr>
            <p:cNvPr id="7" name="直接连接符 6"/>
            <p:cNvCxnSpPr/>
            <p:nvPr/>
          </p:nvCxnSpPr>
          <p:spPr>
            <a:xfrm flipH="1">
              <a:off x="5357118" y="3267420"/>
              <a:ext cx="79314" cy="485616"/>
            </a:xfrm>
            <a:prstGeom prst="line">
              <a:avLst/>
            </a:prstGeom>
            <a:ln w="25400">
              <a:solidFill>
                <a:srgbClr val="FF0066"/>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a:grpSpLocks/>
          </p:cNvGrpSpPr>
          <p:nvPr/>
        </p:nvGrpSpPr>
        <p:grpSpPr bwMode="auto">
          <a:xfrm>
            <a:off x="6311901" y="3640138"/>
            <a:ext cx="1260475" cy="868362"/>
            <a:chOff x="5148064" y="3668451"/>
            <a:chExt cx="1368152" cy="869350"/>
          </a:xfrm>
        </p:grpSpPr>
        <p:sp>
          <p:nvSpPr>
            <p:cNvPr id="173625" name="Line 17"/>
            <p:cNvSpPr>
              <a:spLocks noChangeShapeType="1"/>
            </p:cNvSpPr>
            <p:nvPr/>
          </p:nvSpPr>
          <p:spPr bwMode="auto">
            <a:xfrm flipH="1">
              <a:off x="6507232" y="3887385"/>
              <a:ext cx="8984" cy="421815"/>
            </a:xfrm>
            <a:prstGeom prst="line">
              <a:avLst/>
            </a:prstGeom>
            <a:noFill/>
            <a:ln w="19050">
              <a:solidFill>
                <a:srgbClr val="FF3300"/>
              </a:solidFill>
              <a:round/>
              <a:headEnd type="arrow" w="med" len="lg"/>
              <a:tailEnd type="arrow" w="med" len="lg"/>
            </a:ln>
          </p:spPr>
          <p:txBody>
            <a:bodyPr/>
            <a:lstStyle/>
            <a:p>
              <a:endParaRPr lang="zh-CN" altLang="en-US"/>
            </a:p>
          </p:txBody>
        </p:sp>
        <p:graphicFrame>
          <p:nvGraphicFramePr>
            <p:cNvPr id="173604" name="Object 548"/>
            <p:cNvGraphicFramePr>
              <a:graphicFrameLocks noChangeAspect="1"/>
            </p:cNvGraphicFramePr>
            <p:nvPr/>
          </p:nvGraphicFramePr>
          <p:xfrm>
            <a:off x="6084168" y="3897052"/>
            <a:ext cx="387060" cy="345142"/>
          </p:xfrm>
          <a:graphic>
            <a:graphicData uri="http://schemas.openxmlformats.org/presentationml/2006/ole">
              <mc:AlternateContent xmlns:mc="http://schemas.openxmlformats.org/markup-compatibility/2006">
                <mc:Choice xmlns:v="urn:schemas-microsoft-com:vml" Requires="v">
                  <p:oleObj spid="_x0000_s173754" name="Equation" r:id="rId12" imgW="241091" imgH="215713" progId="Equation.3">
                    <p:embed/>
                  </p:oleObj>
                </mc:Choice>
                <mc:Fallback>
                  <p:oleObj name="Equation" r:id="rId12" imgW="241091" imgH="215713" progId="Equation.3">
                    <p:embed/>
                    <p:pic>
                      <p:nvPicPr>
                        <p:cNvPr id="0" name="Picture 5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3897052"/>
                          <a:ext cx="387060" cy="3451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626" name="Line 21"/>
            <p:cNvSpPr>
              <a:spLocks noChangeShapeType="1"/>
            </p:cNvSpPr>
            <p:nvPr/>
          </p:nvSpPr>
          <p:spPr bwMode="auto">
            <a:xfrm flipH="1">
              <a:off x="5220071" y="3887385"/>
              <a:ext cx="1296144" cy="0"/>
            </a:xfrm>
            <a:prstGeom prst="line">
              <a:avLst/>
            </a:prstGeom>
            <a:noFill/>
            <a:ln w="9525">
              <a:solidFill>
                <a:srgbClr val="FF3300"/>
              </a:solidFill>
              <a:prstDash val="lgDash"/>
              <a:round/>
              <a:headEnd/>
              <a:tailEnd/>
            </a:ln>
          </p:spPr>
          <p:txBody>
            <a:bodyPr/>
            <a:lstStyle/>
            <a:p>
              <a:endParaRPr lang="zh-CN" altLang="en-US"/>
            </a:p>
          </p:txBody>
        </p:sp>
        <p:sp>
          <p:nvSpPr>
            <p:cNvPr id="173627" name="Line 23"/>
            <p:cNvSpPr>
              <a:spLocks noChangeShapeType="1"/>
            </p:cNvSpPr>
            <p:nvPr/>
          </p:nvSpPr>
          <p:spPr bwMode="auto">
            <a:xfrm>
              <a:off x="5351181" y="3668451"/>
              <a:ext cx="0" cy="228601"/>
            </a:xfrm>
            <a:prstGeom prst="line">
              <a:avLst/>
            </a:prstGeom>
            <a:noFill/>
            <a:ln w="19050">
              <a:solidFill>
                <a:srgbClr val="FF3300"/>
              </a:solidFill>
              <a:round/>
              <a:headEnd/>
              <a:tailEnd type="arrow" w="med" len="lg"/>
            </a:ln>
          </p:spPr>
          <p:txBody>
            <a:bodyPr/>
            <a:lstStyle/>
            <a:p>
              <a:endParaRPr lang="zh-CN" altLang="en-US"/>
            </a:p>
          </p:txBody>
        </p:sp>
        <p:graphicFrame>
          <p:nvGraphicFramePr>
            <p:cNvPr id="173605" name="Object 549"/>
            <p:cNvGraphicFramePr>
              <a:graphicFrameLocks noChangeAspect="1"/>
            </p:cNvGraphicFramePr>
            <p:nvPr/>
          </p:nvGraphicFramePr>
          <p:xfrm>
            <a:off x="5148064" y="3897052"/>
            <a:ext cx="387396" cy="365761"/>
          </p:xfrm>
          <a:graphic>
            <a:graphicData uri="http://schemas.openxmlformats.org/presentationml/2006/ole">
              <mc:AlternateContent xmlns:mc="http://schemas.openxmlformats.org/markup-compatibility/2006">
                <mc:Choice xmlns:v="urn:schemas-microsoft-com:vml" Requires="v">
                  <p:oleObj spid="_x0000_s173755" name="Equation" r:id="rId14" imgW="241300" imgH="228600" progId="Equation.3">
                    <p:embed/>
                  </p:oleObj>
                </mc:Choice>
                <mc:Fallback>
                  <p:oleObj name="Equation" r:id="rId14" imgW="241300" imgH="228600" progId="Equation.3">
                    <p:embed/>
                    <p:pic>
                      <p:nvPicPr>
                        <p:cNvPr id="0" name="Picture 5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8064" y="3897052"/>
                          <a:ext cx="387396" cy="3657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628" name="Line 23"/>
            <p:cNvSpPr>
              <a:spLocks noChangeShapeType="1"/>
            </p:cNvSpPr>
            <p:nvPr/>
          </p:nvSpPr>
          <p:spPr bwMode="auto">
            <a:xfrm rot="10800000">
              <a:off x="5351181" y="4309200"/>
              <a:ext cx="0" cy="228601"/>
            </a:xfrm>
            <a:prstGeom prst="line">
              <a:avLst/>
            </a:prstGeom>
            <a:noFill/>
            <a:ln w="19050">
              <a:solidFill>
                <a:srgbClr val="FF3300"/>
              </a:solidFill>
              <a:round/>
              <a:headEnd/>
              <a:tailEnd type="arrow" w="med" len="lg"/>
            </a:ln>
          </p:spPr>
          <p:txBody>
            <a:bodyPr/>
            <a:lstStyle/>
            <a:p>
              <a:endParaRPr lang="zh-CN" altLang="en-US"/>
            </a:p>
          </p:txBody>
        </p:sp>
        <p:sp>
          <p:nvSpPr>
            <p:cNvPr id="173629" name="Line 21"/>
            <p:cNvSpPr>
              <a:spLocks noChangeShapeType="1"/>
            </p:cNvSpPr>
            <p:nvPr/>
          </p:nvSpPr>
          <p:spPr bwMode="auto">
            <a:xfrm flipH="1">
              <a:off x="5220072" y="4309200"/>
              <a:ext cx="1296144" cy="0"/>
            </a:xfrm>
            <a:prstGeom prst="line">
              <a:avLst/>
            </a:prstGeom>
            <a:noFill/>
            <a:ln w="9525">
              <a:solidFill>
                <a:srgbClr val="FF3300"/>
              </a:solidFill>
              <a:prstDash val="lgDash"/>
              <a:round/>
              <a:headEnd/>
              <a:tailEnd/>
            </a:ln>
          </p:spPr>
          <p:txBody>
            <a:bodyPr/>
            <a:lstStyle/>
            <a:p>
              <a:endParaRPr lang="zh-CN" altLang="en-US"/>
            </a:p>
          </p:txBody>
        </p:sp>
      </p:grpSp>
      <p:sp>
        <p:nvSpPr>
          <p:cNvPr id="44" name="Text Box 6"/>
          <p:cNvSpPr txBox="1">
            <a:spLocks noChangeArrowheads="1"/>
          </p:cNvSpPr>
          <p:nvPr/>
        </p:nvSpPr>
        <p:spPr bwMode="auto">
          <a:xfrm>
            <a:off x="6205539" y="5481639"/>
            <a:ext cx="4175125" cy="922337"/>
          </a:xfrm>
          <a:prstGeom prst="rect">
            <a:avLst/>
          </a:prstGeom>
          <a:noFill/>
          <a:ln w="9525">
            <a:noFill/>
            <a:miter lim="800000"/>
            <a:headEnd/>
            <a:tailEnd/>
          </a:ln>
        </p:spPr>
        <p:txBody>
          <a:bodyPr>
            <a:spAutoFit/>
          </a:bodyPr>
          <a:lstStyle/>
          <a:p>
            <a:pPr eaLnBrk="0" hangingPunct="0"/>
            <a:r>
              <a:rPr lang="zh-CN" altLang="en-US" b="1">
                <a:solidFill>
                  <a:schemeClr val="tx2"/>
                </a:solidFill>
                <a:latin typeface="Times New Roman" pitchFamily="18" charset="0"/>
                <a:ea typeface="宋体" charset="-122"/>
              </a:rPr>
              <a:t>　　</a:t>
            </a:r>
            <a:r>
              <a:rPr kumimoji="1" lang="en-US" altLang="zh-CN" b="1" i="1">
                <a:solidFill>
                  <a:schemeClr val="tx2"/>
                </a:solidFill>
                <a:latin typeface="Times New Roman" pitchFamily="18" charset="0"/>
                <a:ea typeface="宋体" charset="-122"/>
              </a:rPr>
              <a:t>u</a:t>
            </a:r>
            <a:r>
              <a:rPr kumimoji="1" lang="en-US" altLang="zh-CN" b="1" baseline="-25000">
                <a:solidFill>
                  <a:schemeClr val="tx2"/>
                </a:solidFill>
                <a:latin typeface="Times New Roman" pitchFamily="18" charset="0"/>
                <a:ea typeface="宋体" charset="-122"/>
              </a:rPr>
              <a:t>CE</a:t>
            </a:r>
            <a:r>
              <a:rPr kumimoji="1" lang="zh-CN" altLang="en-US" b="1">
                <a:solidFill>
                  <a:schemeClr val="tx2"/>
                </a:solidFill>
                <a:latin typeface="Times New Roman" pitchFamily="18" charset="0"/>
                <a:ea typeface="宋体" charset="-122"/>
              </a:rPr>
              <a:t>小于</a:t>
            </a:r>
            <a:r>
              <a:rPr kumimoji="1" lang="en-US" altLang="zh-CN" b="1" i="1">
                <a:solidFill>
                  <a:schemeClr val="tx2"/>
                </a:solidFill>
                <a:latin typeface="Times New Roman" pitchFamily="18" charset="0"/>
                <a:ea typeface="宋体" charset="-122"/>
              </a:rPr>
              <a:t>u</a:t>
            </a:r>
            <a:r>
              <a:rPr kumimoji="1" lang="en-US" altLang="zh-CN" b="1" baseline="-25000">
                <a:solidFill>
                  <a:schemeClr val="tx2"/>
                </a:solidFill>
                <a:latin typeface="Times New Roman" pitchFamily="18" charset="0"/>
                <a:ea typeface="宋体" charset="-122"/>
              </a:rPr>
              <a:t>BE</a:t>
            </a:r>
            <a:r>
              <a:rPr kumimoji="1" lang="zh-CN" altLang="en-US" b="1">
                <a:solidFill>
                  <a:schemeClr val="tx2"/>
                </a:solidFill>
                <a:latin typeface="Times New Roman" pitchFamily="18" charset="0"/>
                <a:ea typeface="宋体" charset="-122"/>
              </a:rPr>
              <a:t>时，</a:t>
            </a:r>
            <a:r>
              <a:rPr kumimoji="1" lang="en-US" altLang="zh-CN" b="1" i="1">
                <a:solidFill>
                  <a:schemeClr val="tx2"/>
                </a:solidFill>
                <a:latin typeface="Times New Roman" pitchFamily="18" charset="0"/>
                <a:ea typeface="宋体" charset="-122"/>
              </a:rPr>
              <a:t>i</a:t>
            </a:r>
            <a:r>
              <a:rPr kumimoji="1" lang="en-US" altLang="zh-CN" b="1" baseline="-25000">
                <a:solidFill>
                  <a:schemeClr val="tx2"/>
                </a:solidFill>
                <a:latin typeface="Times New Roman" pitchFamily="18" charset="0"/>
                <a:ea typeface="宋体" charset="-122"/>
              </a:rPr>
              <a:t>C</a:t>
            </a:r>
            <a:r>
              <a:rPr kumimoji="1" lang="zh-CN" altLang="en-US" b="1">
                <a:solidFill>
                  <a:schemeClr val="tx2"/>
                </a:solidFill>
                <a:latin typeface="Times New Roman" pitchFamily="18" charset="0"/>
                <a:ea typeface="宋体" charset="-122"/>
              </a:rPr>
              <a:t>随</a:t>
            </a:r>
            <a:r>
              <a:rPr kumimoji="1" lang="en-US" altLang="zh-CN" b="1" i="1">
                <a:solidFill>
                  <a:schemeClr val="tx2"/>
                </a:solidFill>
                <a:latin typeface="Times New Roman" pitchFamily="18" charset="0"/>
                <a:ea typeface="宋体" charset="-122"/>
              </a:rPr>
              <a:t>u</a:t>
            </a:r>
            <a:r>
              <a:rPr kumimoji="1" lang="en-US" altLang="zh-CN" b="1" baseline="-25000">
                <a:solidFill>
                  <a:schemeClr val="tx2"/>
                </a:solidFill>
                <a:latin typeface="Times New Roman" pitchFamily="18" charset="0"/>
                <a:ea typeface="宋体" charset="-122"/>
              </a:rPr>
              <a:t>CE</a:t>
            </a:r>
            <a:r>
              <a:rPr kumimoji="1" lang="zh-CN" altLang="en-US" b="1">
                <a:solidFill>
                  <a:schemeClr val="tx2"/>
                </a:solidFill>
                <a:latin typeface="Times New Roman" pitchFamily="18" charset="0"/>
                <a:ea typeface="宋体" charset="-122"/>
              </a:rPr>
              <a:t>变化很大，进入放大状态后，输出特性曲线几乎是横轴的平行线。</a:t>
            </a:r>
          </a:p>
        </p:txBody>
      </p:sp>
      <p:graphicFrame>
        <p:nvGraphicFramePr>
          <p:cNvPr id="42" name="Object 550"/>
          <p:cNvGraphicFramePr>
            <a:graphicFrameLocks noChangeAspect="1"/>
          </p:cNvGraphicFramePr>
          <p:nvPr/>
        </p:nvGraphicFramePr>
        <p:xfrm>
          <a:off x="8867776" y="3775076"/>
          <a:ext cx="1604963" cy="690563"/>
        </p:xfrm>
        <a:graphic>
          <a:graphicData uri="http://schemas.openxmlformats.org/presentationml/2006/ole">
            <mc:AlternateContent xmlns:mc="http://schemas.openxmlformats.org/markup-compatibility/2006">
              <mc:Choice xmlns:v="urn:schemas-microsoft-com:vml" Requires="v">
                <p:oleObj spid="_x0000_s173756" name="Equation" r:id="rId16" imgW="1002865" imgH="431613" progId="Equation.3">
                  <p:embed/>
                </p:oleObj>
              </mc:Choice>
              <mc:Fallback>
                <p:oleObj name="Equation" r:id="rId16" imgW="1002865" imgH="431613" progId="Equation.3">
                  <p:embed/>
                  <p:pic>
                    <p:nvPicPr>
                      <p:cNvPr id="0" name="Picture 5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67776" y="3775076"/>
                        <a:ext cx="1604963" cy="690563"/>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1841"/>
                            </p:stCondLst>
                            <p:childTnLst>
                              <p:par>
                                <p:cTn id="8" presetID="23" presetClass="entr" presetSubtype="16" fill="hold" nodeType="afterEffect">
                                  <p:stCondLst>
                                    <p:cond delay="500"/>
                                  </p:stCondLst>
                                  <p:childTnLst>
                                    <p:set>
                                      <p:cBhvr>
                                        <p:cTn id="9" dur="1" fill="hold">
                                          <p:stCondLst>
                                            <p:cond delay="0"/>
                                          </p:stCondLst>
                                        </p:cTn>
                                        <p:tgtEl>
                                          <p:spTgt spid="173059"/>
                                        </p:tgtEl>
                                        <p:attrNameLst>
                                          <p:attrName>style.visibility</p:attrName>
                                        </p:attrNameLst>
                                      </p:cBhvr>
                                      <p:to>
                                        <p:strVal val="visible"/>
                                      </p:to>
                                    </p:set>
                                    <p:anim calcmode="lin" valueType="num">
                                      <p:cBhvr>
                                        <p:cTn id="10" dur="500" fill="hold"/>
                                        <p:tgtEl>
                                          <p:spTgt spid="173059"/>
                                        </p:tgtEl>
                                        <p:attrNameLst>
                                          <p:attrName>ppt_w</p:attrName>
                                        </p:attrNameLst>
                                      </p:cBhvr>
                                      <p:tavLst>
                                        <p:tav tm="0">
                                          <p:val>
                                            <p:fltVal val="0"/>
                                          </p:val>
                                        </p:tav>
                                        <p:tav tm="100000">
                                          <p:val>
                                            <p:strVal val="#ppt_w"/>
                                          </p:val>
                                        </p:tav>
                                      </p:tavLst>
                                    </p:anim>
                                    <p:anim calcmode="lin" valueType="num">
                                      <p:cBhvr>
                                        <p:cTn id="11" dur="500" fill="hold"/>
                                        <p:tgtEl>
                                          <p:spTgt spid="173059"/>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iterate type="lt">
                                    <p:tmAbs val="80"/>
                                  </p:iterate>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1000"/>
                                        <p:tgtEl>
                                          <p:spTgt spid="8"/>
                                        </p:tgtEl>
                                      </p:cBhvr>
                                    </p:animEffect>
                                  </p:childTnLst>
                                </p:cTn>
                              </p:par>
                            </p:childTnLst>
                          </p:cTn>
                        </p:par>
                        <p:par>
                          <p:cTn id="21" fill="hold">
                            <p:stCondLst>
                              <p:cond delay="1000"/>
                            </p:stCondLst>
                            <p:childTnLst>
                              <p:par>
                                <p:cTn id="22" presetID="22" presetClass="entr" presetSubtype="8"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80"/>
                                  </p:iterate>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par>
                          <p:cTn id="54" fill="hold">
                            <p:stCondLst>
                              <p:cond delay="1000"/>
                            </p:stCondLst>
                            <p:childTnLst>
                              <p:par>
                                <p:cTn id="55" presetID="22" presetClass="entr" presetSubtype="8" fill="hold" nodeType="afterEffect">
                                  <p:stCondLst>
                                    <p:cond delay="50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dissolv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lt">
                                    <p:tmAbs val="80"/>
                                  </p:iterate>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0">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left)">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3" presetClass="entr" presetSubtype="32"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p:cTn id="95" dur="500" fill="hold"/>
                                        <p:tgtEl>
                                          <p:spTgt spid="40"/>
                                        </p:tgtEl>
                                        <p:attrNameLst>
                                          <p:attrName>ppt_w</p:attrName>
                                        </p:attrNameLst>
                                      </p:cBhvr>
                                      <p:tavLst>
                                        <p:tav tm="0">
                                          <p:val>
                                            <p:strVal val="4*#ppt_w"/>
                                          </p:val>
                                        </p:tav>
                                        <p:tav tm="100000">
                                          <p:val>
                                            <p:strVal val="#ppt_w"/>
                                          </p:val>
                                        </p:tav>
                                      </p:tavLst>
                                    </p:anim>
                                    <p:anim calcmode="lin" valueType="num">
                                      <p:cBhvr>
                                        <p:cTn id="96" dur="500" fill="hold"/>
                                        <p:tgtEl>
                                          <p:spTgt spid="40"/>
                                        </p:tgtEl>
                                        <p:attrNameLst>
                                          <p:attrName>ppt_h</p:attrName>
                                        </p:attrNameLst>
                                      </p:cBhvr>
                                      <p:tavLst>
                                        <p:tav tm="0">
                                          <p:val>
                                            <p:strVal val="4*#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left)">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autoUpdateAnimBg="0"/>
      <p:bldP spid="14" grpId="0"/>
      <p:bldP spid="16" grpId="0" animBg="1" autoUpdateAnimBg="0"/>
      <p:bldP spid="17" grpId="0" animBg="1" autoUpdateAnimBg="0"/>
      <p:bldP spid="18" grpId="0" animBg="1"/>
      <p:bldP spid="20" grpId="0" build="p" autoUpdateAnimBg="0"/>
      <p:bldP spid="24" grpId="0" animBg="1"/>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3.3 </a:t>
            </a:r>
            <a:r>
              <a:rPr lang="zh-CN" altLang="en-US" kern="0" dirty="0">
                <a:latin typeface="+mn-ea"/>
                <a:ea typeface="+mn-ea"/>
              </a:rPr>
              <a:t>温度对晶体管特性的影响</a:t>
            </a:r>
          </a:p>
        </p:txBody>
      </p:sp>
      <p:sp>
        <p:nvSpPr>
          <p:cNvPr id="17621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75</a:t>
            </a:r>
          </a:p>
        </p:txBody>
      </p:sp>
      <p:grpSp>
        <p:nvGrpSpPr>
          <p:cNvPr id="36" name="Group 5"/>
          <p:cNvGrpSpPr>
            <a:grpSpLocks/>
          </p:cNvGrpSpPr>
          <p:nvPr/>
        </p:nvGrpSpPr>
        <p:grpSpPr bwMode="auto">
          <a:xfrm>
            <a:off x="2351088" y="1468439"/>
            <a:ext cx="7467600" cy="2752725"/>
            <a:chOff x="544" y="935"/>
            <a:chExt cx="4704" cy="1734"/>
          </a:xfrm>
        </p:grpSpPr>
        <p:pic>
          <p:nvPicPr>
            <p:cNvPr id="176220" name="Picture 6" descr="Dz010308"/>
            <p:cNvPicPr>
              <a:picLocks noChangeAspect="1" noChangeArrowheads="1"/>
            </p:cNvPicPr>
            <p:nvPr/>
          </p:nvPicPr>
          <p:blipFill>
            <a:blip r:embed="rId4">
              <a:lum contrast="12000"/>
            </a:blip>
            <a:srcRect/>
            <a:stretch>
              <a:fillRect/>
            </a:stretch>
          </p:blipFill>
          <p:spPr bwMode="auto">
            <a:xfrm>
              <a:off x="544" y="935"/>
              <a:ext cx="1872" cy="1734"/>
            </a:xfrm>
            <a:prstGeom prst="rect">
              <a:avLst/>
            </a:prstGeom>
            <a:solidFill>
              <a:srgbClr val="FFFF99"/>
            </a:solidFill>
            <a:ln w="9525">
              <a:noFill/>
              <a:miter lim="800000"/>
              <a:headEnd/>
              <a:tailEnd/>
            </a:ln>
          </p:spPr>
        </p:pic>
        <p:pic>
          <p:nvPicPr>
            <p:cNvPr id="176221" name="Picture 7" descr="Dz010309"/>
            <p:cNvPicPr>
              <a:picLocks noChangeAspect="1" noChangeArrowheads="1"/>
            </p:cNvPicPr>
            <p:nvPr/>
          </p:nvPicPr>
          <p:blipFill>
            <a:blip r:embed="rId5"/>
            <a:srcRect/>
            <a:stretch>
              <a:fillRect/>
            </a:stretch>
          </p:blipFill>
          <p:spPr bwMode="auto">
            <a:xfrm>
              <a:off x="2608" y="935"/>
              <a:ext cx="2640" cy="1731"/>
            </a:xfrm>
            <a:prstGeom prst="rect">
              <a:avLst/>
            </a:prstGeom>
            <a:noFill/>
            <a:ln w="9525">
              <a:noFill/>
              <a:miter lim="800000"/>
              <a:headEnd/>
              <a:tailEnd/>
            </a:ln>
          </p:spPr>
        </p:pic>
      </p:grpSp>
      <p:graphicFrame>
        <p:nvGraphicFramePr>
          <p:cNvPr id="3" name="Object 88"/>
          <p:cNvGraphicFramePr>
            <a:graphicFrameLocks noChangeAspect="1"/>
          </p:cNvGraphicFramePr>
          <p:nvPr/>
        </p:nvGraphicFramePr>
        <p:xfrm>
          <a:off x="3113088" y="4473576"/>
          <a:ext cx="5715000" cy="1533525"/>
        </p:xfrm>
        <a:graphic>
          <a:graphicData uri="http://schemas.openxmlformats.org/presentationml/2006/ole">
            <mc:AlternateContent xmlns:mc="http://schemas.openxmlformats.org/markup-compatibility/2006">
              <mc:Choice xmlns:v="urn:schemas-microsoft-com:vml" Requires="v">
                <p:oleObj spid="_x0000_s176241" name="Equation" r:id="rId6" imgW="2743200" imgH="736600" progId="Equation.DSMT4">
                  <p:embed/>
                </p:oleObj>
              </mc:Choice>
              <mc:Fallback>
                <p:oleObj name="Equation" r:id="rId6" imgW="2743200" imgH="736600" progId="Equation.DSMT4">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3088" y="4473576"/>
                        <a:ext cx="5715000" cy="153352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66FFFF"/>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lgn="just">
              <a:defRPr/>
            </a:pPr>
            <a:r>
              <a:rPr lang="zh-CN" altLang="en-US" kern="0" dirty="0">
                <a:latin typeface="+mn-ea"/>
                <a:ea typeface="+mn-ea"/>
              </a:rPr>
              <a:t>补充知识：</a:t>
            </a:r>
            <a:r>
              <a:rPr lang="en-US" altLang="zh-CN" kern="0" dirty="0">
                <a:latin typeface="+mn-ea"/>
                <a:ea typeface="+mn-ea"/>
              </a:rPr>
              <a:t>BJT</a:t>
            </a:r>
            <a:r>
              <a:rPr lang="zh-CN" altLang="en-US" kern="0" dirty="0">
                <a:latin typeface="+mn-ea"/>
                <a:ea typeface="+mn-ea"/>
              </a:rPr>
              <a:t>放大原理</a:t>
            </a:r>
          </a:p>
        </p:txBody>
      </p:sp>
      <p:sp>
        <p:nvSpPr>
          <p:cNvPr id="177236"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76</a:t>
            </a:r>
          </a:p>
        </p:txBody>
      </p:sp>
      <p:pic>
        <p:nvPicPr>
          <p:cNvPr id="9" name="Picture 3" descr="Dz010304"/>
          <p:cNvPicPr>
            <a:picLocks noChangeAspect="1" noChangeArrowheads="1"/>
          </p:cNvPicPr>
          <p:nvPr/>
        </p:nvPicPr>
        <p:blipFill>
          <a:blip r:embed="rId4">
            <a:clrChange>
              <a:clrFrom>
                <a:srgbClr val="FFFFFF"/>
              </a:clrFrom>
              <a:clrTo>
                <a:srgbClr val="FFFFFF">
                  <a:alpha val="0"/>
                </a:srgbClr>
              </a:clrTo>
            </a:clrChange>
          </a:blip>
          <a:srcRect t="-2750" r="-2272" b="-1718"/>
          <a:stretch>
            <a:fillRect/>
          </a:stretch>
        </p:blipFill>
        <p:spPr bwMode="auto">
          <a:xfrm>
            <a:off x="2330450" y="2709864"/>
            <a:ext cx="3657600" cy="3089275"/>
          </a:xfrm>
          <a:prstGeom prst="rect">
            <a:avLst/>
          </a:prstGeom>
          <a:solidFill>
            <a:srgbClr val="FFFFFF"/>
          </a:solidFill>
          <a:ln w="9525">
            <a:noFill/>
            <a:miter lim="800000"/>
            <a:headEnd/>
            <a:tailEnd/>
          </a:ln>
        </p:spPr>
      </p:pic>
      <p:sp>
        <p:nvSpPr>
          <p:cNvPr id="13" name="Text Box 7"/>
          <p:cNvSpPr txBox="1">
            <a:spLocks noChangeArrowheads="1"/>
          </p:cNvSpPr>
          <p:nvPr/>
        </p:nvSpPr>
        <p:spPr bwMode="auto">
          <a:xfrm>
            <a:off x="3003551" y="5853114"/>
            <a:ext cx="7377113" cy="708025"/>
          </a:xfrm>
          <a:prstGeom prst="rect">
            <a:avLst/>
          </a:prstGeom>
          <a:noFill/>
          <a:ln w="9525">
            <a:noFill/>
            <a:miter lim="800000"/>
            <a:headEnd/>
            <a:tailEnd/>
          </a:ln>
        </p:spPr>
        <p:txBody>
          <a:bodyPr>
            <a:spAutoFit/>
          </a:bodyPr>
          <a:lstStyle/>
          <a:p>
            <a:pPr>
              <a:spcBef>
                <a:spcPct val="10000"/>
              </a:spcBef>
            </a:pPr>
            <a:r>
              <a:rPr kumimoji="1" lang="zh-CN" altLang="en-US" sz="2000" b="1">
                <a:solidFill>
                  <a:schemeClr val="bg1"/>
                </a:solidFill>
                <a:latin typeface="Times New Roman" pitchFamily="18" charset="0"/>
                <a:ea typeface="宋体" charset="-122"/>
              </a:rPr>
              <a:t>　　</a:t>
            </a:r>
            <a:r>
              <a:rPr kumimoji="1" lang="zh-CN" altLang="en-US" sz="2000" b="1">
                <a:solidFill>
                  <a:schemeClr val="tx2"/>
                </a:solidFill>
                <a:latin typeface="Times New Roman" pitchFamily="18" charset="0"/>
                <a:ea typeface="宋体" charset="-122"/>
              </a:rPr>
              <a:t>扩散运动形成发射极电流</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E</a:t>
            </a:r>
            <a:r>
              <a:rPr kumimoji="1" lang="zh-CN" altLang="en-US" sz="2000" b="1">
                <a:solidFill>
                  <a:schemeClr val="tx2"/>
                </a:solidFill>
                <a:latin typeface="Times New Roman" pitchFamily="18" charset="0"/>
                <a:ea typeface="宋体" charset="-122"/>
              </a:rPr>
              <a:t>，复合运动形成基极电流</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B</a:t>
            </a:r>
            <a:r>
              <a:rPr kumimoji="1" lang="zh-CN" altLang="en-US" sz="2000" b="1">
                <a:solidFill>
                  <a:schemeClr val="tx2"/>
                </a:solidFill>
                <a:latin typeface="Times New Roman" pitchFamily="18" charset="0"/>
                <a:ea typeface="宋体" charset="-122"/>
              </a:rPr>
              <a:t>，漂移运动形成集电极电流</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C</a:t>
            </a:r>
            <a:r>
              <a:rPr kumimoji="1" lang="zh-CN" altLang="en-US" sz="2000" b="1">
                <a:solidFill>
                  <a:schemeClr val="tx2"/>
                </a:solidFill>
                <a:latin typeface="Times New Roman" pitchFamily="18" charset="0"/>
                <a:ea typeface="宋体" charset="-122"/>
              </a:rPr>
              <a:t>。</a:t>
            </a:r>
          </a:p>
        </p:txBody>
      </p:sp>
      <p:sp>
        <p:nvSpPr>
          <p:cNvPr id="14" name="AutoShape 8"/>
          <p:cNvSpPr>
            <a:spLocks/>
          </p:cNvSpPr>
          <p:nvPr/>
        </p:nvSpPr>
        <p:spPr bwMode="auto">
          <a:xfrm>
            <a:off x="1627188" y="2852739"/>
            <a:ext cx="1236662" cy="771525"/>
          </a:xfrm>
          <a:prstGeom prst="borderCallout2">
            <a:avLst>
              <a:gd name="adj1" fmla="val 14815"/>
              <a:gd name="adj2" fmla="val 106162"/>
              <a:gd name="adj3" fmla="val 14815"/>
              <a:gd name="adj4" fmla="val 132347"/>
              <a:gd name="adj5" fmla="val 74690"/>
              <a:gd name="adj6" fmla="val 160333"/>
            </a:avLst>
          </a:prstGeom>
          <a:solidFill>
            <a:srgbClr val="FFFFCC"/>
          </a:solidFill>
          <a:ln w="19050">
            <a:solidFill>
              <a:srgbClr val="FF3300"/>
            </a:solidFill>
            <a:miter lim="800000"/>
            <a:headEnd/>
            <a:tailEnd/>
          </a:ln>
        </p:spPr>
        <p:txBody>
          <a:bodyPr/>
          <a:lstStyle/>
          <a:p>
            <a:pPr eaLnBrk="0" hangingPunct="0"/>
            <a:r>
              <a:rPr kumimoji="1" lang="zh-CN" altLang="en-US" sz="2000" b="1">
                <a:latin typeface="Times New Roman" pitchFamily="18" charset="0"/>
              </a:rPr>
              <a:t>少数载流子的运动</a:t>
            </a:r>
          </a:p>
        </p:txBody>
      </p:sp>
      <p:sp>
        <p:nvSpPr>
          <p:cNvPr id="16" name="AutoShape 9"/>
          <p:cNvSpPr>
            <a:spLocks/>
          </p:cNvSpPr>
          <p:nvPr/>
        </p:nvSpPr>
        <p:spPr bwMode="auto">
          <a:xfrm>
            <a:off x="6216650" y="5016500"/>
            <a:ext cx="3276600" cy="788988"/>
          </a:xfrm>
          <a:prstGeom prst="borderCallout1">
            <a:avLst>
              <a:gd name="adj1" fmla="val 14486"/>
              <a:gd name="adj2" fmla="val -2324"/>
              <a:gd name="adj3" fmla="val -69889"/>
              <a:gd name="adj4" fmla="val -54991"/>
            </a:avLst>
          </a:prstGeom>
          <a:solidFill>
            <a:srgbClr val="FFFFCC"/>
          </a:solidFill>
          <a:ln w="19050">
            <a:solidFill>
              <a:srgbClr val="FF3300"/>
            </a:solidFill>
            <a:miter lim="800000"/>
            <a:headEnd/>
            <a:tailEnd/>
          </a:ln>
        </p:spPr>
        <p:txBody>
          <a:bodyPr/>
          <a:lstStyle/>
          <a:p>
            <a:pPr eaLnBrk="0" hangingPunct="0"/>
            <a:r>
              <a:rPr lang="zh-CN" altLang="en-US" sz="2000" b="1"/>
              <a:t>因发射区多子浓度高使大量电子从发射区</a:t>
            </a:r>
            <a:r>
              <a:rPr lang="zh-CN" altLang="en-US" sz="2000" b="1">
                <a:solidFill>
                  <a:srgbClr val="FF0000"/>
                </a:solidFill>
              </a:rPr>
              <a:t>扩散</a:t>
            </a:r>
            <a:r>
              <a:rPr lang="zh-CN" altLang="en-US" sz="2000" b="1"/>
              <a:t>到基区</a:t>
            </a:r>
          </a:p>
        </p:txBody>
      </p:sp>
      <p:sp>
        <p:nvSpPr>
          <p:cNvPr id="17" name="AutoShape 10"/>
          <p:cNvSpPr>
            <a:spLocks/>
          </p:cNvSpPr>
          <p:nvPr/>
        </p:nvSpPr>
        <p:spPr bwMode="auto">
          <a:xfrm>
            <a:off x="6216650" y="4102100"/>
            <a:ext cx="4343400" cy="762000"/>
          </a:xfrm>
          <a:prstGeom prst="borderCallout1">
            <a:avLst>
              <a:gd name="adj1" fmla="val 15000"/>
              <a:gd name="adj2" fmla="val -1963"/>
              <a:gd name="adj3" fmla="val -2625"/>
              <a:gd name="adj4" fmla="val -54833"/>
            </a:avLst>
          </a:prstGeom>
          <a:solidFill>
            <a:srgbClr val="FFFFCC"/>
          </a:solidFill>
          <a:ln w="19050">
            <a:solidFill>
              <a:srgbClr val="FF3300"/>
            </a:solidFill>
            <a:miter lim="800000"/>
            <a:headEnd/>
            <a:tailEnd/>
          </a:ln>
        </p:spPr>
        <p:txBody>
          <a:bodyPr/>
          <a:lstStyle/>
          <a:p>
            <a:pPr eaLnBrk="0" hangingPunct="0"/>
            <a:r>
              <a:rPr lang="zh-CN" altLang="en-US" sz="2000" b="1"/>
              <a:t>因基区薄且多子浓度低，扩散到基区的电子只有极少数与空穴</a:t>
            </a:r>
            <a:r>
              <a:rPr lang="zh-CN" altLang="en-US" sz="2000" b="1">
                <a:solidFill>
                  <a:srgbClr val="FF0000"/>
                </a:solidFill>
              </a:rPr>
              <a:t>复合</a:t>
            </a:r>
          </a:p>
        </p:txBody>
      </p:sp>
      <p:sp>
        <p:nvSpPr>
          <p:cNvPr id="18" name="AutoShape 11"/>
          <p:cNvSpPr>
            <a:spLocks/>
          </p:cNvSpPr>
          <p:nvPr/>
        </p:nvSpPr>
        <p:spPr bwMode="auto">
          <a:xfrm>
            <a:off x="6216650" y="3187700"/>
            <a:ext cx="4343400" cy="788988"/>
          </a:xfrm>
          <a:prstGeom prst="borderCallout1">
            <a:avLst>
              <a:gd name="adj1" fmla="val 14486"/>
              <a:gd name="adj2" fmla="val -1755"/>
              <a:gd name="adj3" fmla="val 61736"/>
              <a:gd name="adj4" fmla="val -41986"/>
            </a:avLst>
          </a:prstGeom>
          <a:solidFill>
            <a:srgbClr val="FFFFCC"/>
          </a:solidFill>
          <a:ln w="19050">
            <a:solidFill>
              <a:srgbClr val="FF3300"/>
            </a:solidFill>
            <a:miter lim="800000"/>
            <a:headEnd/>
            <a:tailEnd/>
          </a:ln>
        </p:spPr>
        <p:txBody>
          <a:bodyPr/>
          <a:lstStyle/>
          <a:p>
            <a:pPr eaLnBrk="0" hangingPunct="0"/>
            <a:r>
              <a:rPr lang="zh-CN" altLang="en-US" sz="2000" b="1"/>
              <a:t>因集电区面积大，在外电场作用下大部分扩散到基区的电子</a:t>
            </a:r>
            <a:r>
              <a:rPr lang="zh-CN" altLang="en-US" sz="2000" b="1">
                <a:solidFill>
                  <a:srgbClr val="FF0000"/>
                </a:solidFill>
              </a:rPr>
              <a:t>漂移</a:t>
            </a:r>
            <a:r>
              <a:rPr lang="zh-CN" altLang="en-US" sz="2000" b="1"/>
              <a:t>到集电区</a:t>
            </a:r>
          </a:p>
        </p:txBody>
      </p:sp>
      <p:sp>
        <p:nvSpPr>
          <p:cNvPr id="19" name="AutoShape 12"/>
          <p:cNvSpPr>
            <a:spLocks/>
          </p:cNvSpPr>
          <p:nvPr/>
        </p:nvSpPr>
        <p:spPr bwMode="auto">
          <a:xfrm>
            <a:off x="1627188" y="5321301"/>
            <a:ext cx="1389062" cy="741363"/>
          </a:xfrm>
          <a:prstGeom prst="borderCallout1">
            <a:avLst>
              <a:gd name="adj1" fmla="val 15417"/>
              <a:gd name="adj2" fmla="val 105486"/>
              <a:gd name="adj3" fmla="val -101926"/>
              <a:gd name="adj4" fmla="val 146514"/>
            </a:avLst>
          </a:prstGeom>
          <a:solidFill>
            <a:srgbClr val="FFFFCC"/>
          </a:solidFill>
          <a:ln w="19050">
            <a:solidFill>
              <a:srgbClr val="FF3300"/>
            </a:solidFill>
            <a:miter lim="800000"/>
            <a:headEnd/>
            <a:tailEnd/>
          </a:ln>
        </p:spPr>
        <p:txBody>
          <a:bodyPr/>
          <a:lstStyle/>
          <a:p>
            <a:pPr algn="ctr" eaLnBrk="0" hangingPunct="0"/>
            <a:r>
              <a:rPr kumimoji="1" lang="zh-CN" altLang="en-US" sz="2000" b="1">
                <a:latin typeface="Times New Roman" pitchFamily="18" charset="0"/>
              </a:rPr>
              <a:t>基区空穴的扩散</a:t>
            </a:r>
          </a:p>
        </p:txBody>
      </p:sp>
      <p:grpSp>
        <p:nvGrpSpPr>
          <p:cNvPr id="3" name="组合 2"/>
          <p:cNvGrpSpPr>
            <a:grpSpLocks/>
          </p:cNvGrpSpPr>
          <p:nvPr/>
        </p:nvGrpSpPr>
        <p:grpSpPr bwMode="auto">
          <a:xfrm>
            <a:off x="1847851" y="1304925"/>
            <a:ext cx="8253413" cy="1828800"/>
            <a:chOff x="323850" y="1304764"/>
            <a:chExt cx="8253772" cy="1828800"/>
          </a:xfrm>
        </p:grpSpPr>
        <p:graphicFrame>
          <p:nvGraphicFramePr>
            <p:cNvPr id="177234" name="Object 82"/>
            <p:cNvGraphicFramePr>
              <a:graphicFrameLocks noChangeAspect="1"/>
            </p:cNvGraphicFramePr>
            <p:nvPr/>
          </p:nvGraphicFramePr>
          <p:xfrm>
            <a:off x="323850" y="1838908"/>
            <a:ext cx="4610100" cy="762000"/>
          </p:xfrm>
          <a:graphic>
            <a:graphicData uri="http://schemas.openxmlformats.org/presentationml/2006/ole">
              <mc:AlternateContent xmlns:mc="http://schemas.openxmlformats.org/markup-compatibility/2006">
                <mc:Choice xmlns:v="urn:schemas-microsoft-com:vml" Requires="v">
                  <p:oleObj spid="_x0000_s177259" name="Equation" r:id="rId5" imgW="3073400" imgH="508000" progId="Equation.3">
                    <p:embed/>
                  </p:oleObj>
                </mc:Choice>
                <mc:Fallback>
                  <p:oleObj name="Equation" r:id="rId5" imgW="3073400" imgH="508000" progId="Equation.3">
                    <p:embed/>
                    <p:pic>
                      <p:nvPicPr>
                        <p:cNvPr id="0" name="Picture 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838908"/>
                          <a:ext cx="4610100" cy="762000"/>
                        </a:xfrm>
                        <a:prstGeom prst="rect">
                          <a:avLst/>
                        </a:prstGeom>
                        <a:solidFill>
                          <a:srgbClr val="00FFFF"/>
                        </a:solidFill>
                        <a:ln w="9525">
                          <a:solidFill>
                            <a:srgbClr val="FF3300"/>
                          </a:solidFill>
                          <a:miter lim="800000"/>
                          <a:headEnd/>
                          <a:tailEnd/>
                        </a:ln>
                      </p:spPr>
                    </p:pic>
                  </p:oleObj>
                </mc:Fallback>
              </mc:AlternateContent>
            </a:graphicData>
          </a:graphic>
        </p:graphicFrame>
        <p:pic>
          <p:nvPicPr>
            <p:cNvPr id="177246"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120172" y="1304764"/>
              <a:ext cx="2457450" cy="1828800"/>
            </a:xfrm>
            <a:prstGeom prst="rect">
              <a:avLst/>
            </a:prstGeom>
            <a:noFill/>
            <a:ln w="9525">
              <a:noFill/>
              <a:miter lim="800000"/>
              <a:headEnd/>
              <a:tailEnd/>
            </a:ln>
          </p:spPr>
        </p:pic>
      </p:grpSp>
      <p:sp>
        <p:nvSpPr>
          <p:cNvPr id="20" name="文本框 1"/>
          <p:cNvSpPr txBox="1">
            <a:spLocks noChangeArrowheads="1"/>
          </p:cNvSpPr>
          <p:nvPr/>
        </p:nvSpPr>
        <p:spPr bwMode="auto">
          <a:xfrm>
            <a:off x="1847850" y="1376364"/>
            <a:ext cx="6286500" cy="369887"/>
          </a:xfrm>
          <a:prstGeom prst="rect">
            <a:avLst/>
          </a:prstGeom>
          <a:noFill/>
          <a:ln w="9525">
            <a:noFill/>
            <a:miter lim="800000"/>
            <a:headEnd/>
            <a:tailEnd/>
          </a:ln>
        </p:spPr>
        <p:txBody>
          <a:bodyPr wrap="none">
            <a:spAutoFit/>
          </a:bodyPr>
          <a:lstStyle/>
          <a:p>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结构特点：</a:t>
            </a:r>
            <a:r>
              <a:rPr lang="en-US" altLang="zh-CN" b="1">
                <a:latin typeface="Times New Roman" pitchFamily="18" charset="0"/>
                <a:ea typeface="楷体_GB2312" pitchFamily="49" charset="-122"/>
                <a:cs typeface="Times New Roman" pitchFamily="18" charset="0"/>
              </a:rPr>
              <a:t>e</a:t>
            </a:r>
            <a:r>
              <a:rPr lang="zh-CN" altLang="en-US" b="1">
                <a:latin typeface="Times New Roman" pitchFamily="18" charset="0"/>
                <a:ea typeface="楷体_GB2312" pitchFamily="49" charset="-122"/>
                <a:cs typeface="Times New Roman" pitchFamily="18" charset="0"/>
              </a:rPr>
              <a:t>区高参杂，</a:t>
            </a:r>
            <a:r>
              <a:rPr lang="en-US" altLang="zh-CN" b="1">
                <a:latin typeface="Times New Roman" pitchFamily="18" charset="0"/>
                <a:ea typeface="楷体_GB2312" pitchFamily="49" charset="-122"/>
                <a:cs typeface="Times New Roman" pitchFamily="18" charset="0"/>
              </a:rPr>
              <a:t>b</a:t>
            </a:r>
            <a:r>
              <a:rPr lang="zh-CN" altLang="en-US" b="1">
                <a:latin typeface="Times New Roman" pitchFamily="18" charset="0"/>
                <a:ea typeface="楷体_GB2312" pitchFamily="49" charset="-122"/>
                <a:cs typeface="Times New Roman" pitchFamily="18" charset="0"/>
              </a:rPr>
              <a:t>区低参杂且很薄，</a:t>
            </a:r>
            <a:r>
              <a:rPr lang="en-US" altLang="zh-CN" b="1">
                <a:latin typeface="Times New Roman" pitchFamily="18" charset="0"/>
                <a:ea typeface="楷体_GB2312" pitchFamily="49" charset="-122"/>
                <a:cs typeface="Times New Roman" pitchFamily="18" charset="0"/>
              </a:rPr>
              <a:t>c</a:t>
            </a:r>
            <a:r>
              <a:rPr lang="zh-CN" altLang="en-US" b="1">
                <a:latin typeface="Times New Roman" pitchFamily="18" charset="0"/>
                <a:ea typeface="楷体_GB2312" pitchFamily="49" charset="-122"/>
                <a:cs typeface="Times New Roman" pitchFamily="18" charset="0"/>
              </a:rPr>
              <a:t>结面积大。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i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80"/>
                                  </p:iterate>
                                  <p:childTnLst>
                                    <p:set>
                                      <p:cBhvr>
                                        <p:cTn id="35" dur="1" fill="hold">
                                          <p:stCondLst>
                                            <p:cond delay="0"/>
                                          </p:stCondLst>
                                        </p:cTn>
                                        <p:tgtEl>
                                          <p:spTgt spid="1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3">
                                            <p:txEl>
                                              <p:pRg st="0" end="0"/>
                                            </p:txEl>
                                          </p:spTgt>
                                        </p:tgtEl>
                                        <p:attrNameLst>
                                          <p:attrName>ppt_c</p:attrName>
                                        </p:attrNameLst>
                                      </p:cBhvr>
                                      <p:to>
                                        <a:srgbClr val="CC0066"/>
                                      </p:to>
                                    </p:animClr>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animBg="1" autoUpdateAnimBg="0"/>
      <p:bldP spid="16" grpId="0" animBg="1" autoUpdateAnimBg="0"/>
      <p:bldP spid="17" grpId="0" animBg="1" autoUpdateAnimBg="0"/>
      <p:bldP spid="18" grpId="0" animBg="1" autoUpdateAnimBg="0"/>
      <p:bldP spid="19"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16387"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的三个工作区</a:t>
            </a:r>
          </a:p>
        </p:txBody>
      </p:sp>
      <p:sp>
        <p:nvSpPr>
          <p:cNvPr id="179336"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77</a:t>
            </a:r>
          </a:p>
        </p:txBody>
      </p:sp>
      <p:sp>
        <p:nvSpPr>
          <p:cNvPr id="17" name="Text Box 3"/>
          <p:cNvSpPr txBox="1">
            <a:spLocks noChangeArrowheads="1"/>
          </p:cNvSpPr>
          <p:nvPr/>
        </p:nvSpPr>
        <p:spPr bwMode="auto">
          <a:xfrm>
            <a:off x="1981201" y="5673726"/>
            <a:ext cx="8291513" cy="708025"/>
          </a:xfrm>
          <a:prstGeom prst="rect">
            <a:avLst/>
          </a:prstGeom>
          <a:noFill/>
          <a:ln w="9525">
            <a:noFill/>
            <a:miter lim="800000"/>
            <a:headEnd/>
            <a:tailEnd/>
          </a:ln>
        </p:spPr>
        <p:txBody>
          <a:bodyPr>
            <a:spAutoFit/>
          </a:bodyPr>
          <a:lstStyle/>
          <a:p>
            <a:pPr>
              <a:spcBef>
                <a:spcPct val="50000"/>
              </a:spcBef>
            </a:pPr>
            <a:r>
              <a:rPr kumimoji="1" lang="en-US" altLang="zh-CN" sz="2000">
                <a:latin typeface="Times New Roman" pitchFamily="18" charset="0"/>
                <a:ea typeface="宋体" charset="-122"/>
              </a:rPr>
              <a:t>     </a:t>
            </a:r>
            <a:r>
              <a:rPr kumimoji="1" lang="zh-CN" altLang="en-US" sz="2000" b="1">
                <a:solidFill>
                  <a:schemeClr val="tx2"/>
                </a:solidFill>
                <a:latin typeface="Times New Roman" pitchFamily="18" charset="0"/>
                <a:ea typeface="宋体" charset="-122"/>
              </a:rPr>
              <a:t>晶体管工作在放大状态时，输出回路的电流 </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C</a:t>
            </a:r>
            <a:r>
              <a:rPr kumimoji="1" lang="zh-CN" altLang="en-US" sz="2000" b="1">
                <a:solidFill>
                  <a:schemeClr val="tx2"/>
                </a:solidFill>
                <a:latin typeface="Times New Roman" pitchFamily="18" charset="0"/>
                <a:ea typeface="宋体" charset="-122"/>
              </a:rPr>
              <a:t>几乎仅仅决定于输入回路的电流 </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B</a:t>
            </a:r>
            <a:r>
              <a:rPr kumimoji="1" lang="zh-CN" altLang="en-US" sz="2000" b="1">
                <a:solidFill>
                  <a:schemeClr val="tx2"/>
                </a:solidFill>
                <a:latin typeface="Times New Roman" pitchFamily="18" charset="0"/>
                <a:ea typeface="宋体" charset="-122"/>
              </a:rPr>
              <a:t>，即可将输出回路等效为电流 </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B</a:t>
            </a:r>
            <a:r>
              <a:rPr kumimoji="1" lang="en-US" altLang="zh-CN" sz="2000" b="1">
                <a:solidFill>
                  <a:schemeClr val="tx2"/>
                </a:solidFill>
                <a:latin typeface="Times New Roman" pitchFamily="18" charset="0"/>
                <a:ea typeface="宋体" charset="-122"/>
              </a:rPr>
              <a:t> </a:t>
            </a:r>
            <a:r>
              <a:rPr kumimoji="1" lang="zh-CN" altLang="en-US" sz="2000" b="1">
                <a:solidFill>
                  <a:schemeClr val="tx2"/>
                </a:solidFill>
                <a:latin typeface="Times New Roman" pitchFamily="18" charset="0"/>
                <a:ea typeface="宋体" charset="-122"/>
              </a:rPr>
              <a:t>控制的电流源</a:t>
            </a:r>
            <a:r>
              <a:rPr kumimoji="1" lang="en-US" altLang="zh-CN" sz="2000" b="1" i="1">
                <a:solidFill>
                  <a:schemeClr val="tx2"/>
                </a:solidFill>
                <a:latin typeface="Times New Roman" pitchFamily="18" charset="0"/>
                <a:ea typeface="宋体" charset="-122"/>
              </a:rPr>
              <a:t>i</a:t>
            </a:r>
            <a:r>
              <a:rPr kumimoji="1" lang="en-US" altLang="zh-CN" sz="2000" b="1" baseline="-25000">
                <a:solidFill>
                  <a:schemeClr val="tx2"/>
                </a:solidFill>
                <a:latin typeface="Times New Roman" pitchFamily="18" charset="0"/>
                <a:ea typeface="宋体" charset="-122"/>
              </a:rPr>
              <a:t>C</a:t>
            </a:r>
            <a:r>
              <a:rPr kumimoji="1" lang="zh-CN" altLang="en-US" sz="2000" b="1">
                <a:solidFill>
                  <a:schemeClr val="tx2"/>
                </a:solidFill>
                <a:latin typeface="Times New Roman" pitchFamily="18" charset="0"/>
                <a:ea typeface="宋体" charset="-122"/>
              </a:rPr>
              <a:t>。</a:t>
            </a:r>
          </a:p>
        </p:txBody>
      </p:sp>
      <p:graphicFrame>
        <p:nvGraphicFramePr>
          <p:cNvPr id="20" name="Group 4"/>
          <p:cNvGraphicFramePr>
            <a:graphicFrameLocks noGrp="1"/>
          </p:cNvGraphicFramePr>
          <p:nvPr/>
        </p:nvGraphicFramePr>
        <p:xfrm>
          <a:off x="2870200" y="4040189"/>
          <a:ext cx="6019800" cy="158496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err="1">
                          <a:ln>
                            <a:noFill/>
                          </a:ln>
                          <a:solidFill>
                            <a:schemeClr val="tx1"/>
                          </a:solidFill>
                          <a:effectLst/>
                          <a:latin typeface="Times New Roman" pitchFamily="18" charset="0"/>
                          <a:ea typeface="宋体" charset="-122"/>
                          <a:cs typeface="Times New Roman" pitchFamily="18" charset="0"/>
                        </a:rPr>
                        <a:t>u</a:t>
                      </a:r>
                      <a:r>
                        <a:rPr kumimoji="0" lang="en-US" altLang="zh-CN" sz="2000" b="1" i="0" u="none" strike="noStrike" cap="none" normalizeH="0" baseline="-25000" dirty="0" err="1">
                          <a:ln>
                            <a:noFill/>
                          </a:ln>
                          <a:solidFill>
                            <a:schemeClr val="tx1"/>
                          </a:solidFill>
                          <a:effectLst/>
                          <a:latin typeface="Times New Roman" pitchFamily="18" charset="0"/>
                          <a:ea typeface="宋体" charset="-122"/>
                          <a:cs typeface="Times New Roman" pitchFamily="18" charset="0"/>
                        </a:rPr>
                        <a:t>BE</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000" b="1" i="1" u="none" strike="noStrike" cap="none" normalizeH="0" baseline="0" dirty="0" err="1">
                          <a:ln>
                            <a:noFill/>
                          </a:ln>
                          <a:solidFill>
                            <a:schemeClr val="tx1"/>
                          </a:solidFill>
                          <a:effectLst/>
                          <a:latin typeface="Times New Roman" pitchFamily="18" charset="0"/>
                          <a:ea typeface="宋体" charset="-122"/>
                          <a:cs typeface="Times New Roman" pitchFamily="18" charset="0"/>
                        </a:rPr>
                        <a:t>u</a:t>
                      </a:r>
                      <a:r>
                        <a:rPr kumimoji="0" lang="en-US" altLang="zh-CN" sz="2000" b="1" i="0" u="none" strike="noStrike" cap="none" normalizeH="0" baseline="-25000" dirty="0" err="1">
                          <a:ln>
                            <a:noFill/>
                          </a:ln>
                          <a:solidFill>
                            <a:schemeClr val="tx1"/>
                          </a:solidFill>
                          <a:effectLst/>
                          <a:latin typeface="Times New Roman" pitchFamily="18" charset="0"/>
                          <a:ea typeface="宋体" charset="-122"/>
                          <a:cs typeface="Times New Roman" pitchFamily="18" charset="0"/>
                        </a:rPr>
                        <a:t>CE</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err="1">
                          <a:ln>
                            <a:noFill/>
                          </a:ln>
                          <a:solidFill>
                            <a:schemeClr val="tx1"/>
                          </a:solidFill>
                          <a:effectLst/>
                          <a:latin typeface="Times New Roman" pitchFamily="18" charset="0"/>
                          <a:ea typeface="宋体" charset="-122"/>
                          <a:cs typeface="Times New Roman" pitchFamily="18" charset="0"/>
                        </a:rPr>
                        <a:t>i</a:t>
                      </a:r>
                      <a:r>
                        <a:rPr kumimoji="0" lang="en-US" altLang="zh-CN" sz="2000" b="1" i="0" u="none" strike="noStrike" cap="none" normalizeH="0" baseline="-25000" dirty="0" err="1">
                          <a:ln>
                            <a:noFill/>
                          </a:ln>
                          <a:solidFill>
                            <a:schemeClr val="tx1"/>
                          </a:solidFill>
                          <a:effectLst/>
                          <a:latin typeface="Times New Roman" pitchFamily="18" charset="0"/>
                          <a:ea typeface="宋体" charset="-122"/>
                          <a:cs typeface="Times New Roman" pitchFamily="18" charset="0"/>
                        </a:rPr>
                        <a:t>C</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Times New Roman" pitchFamily="18" charset="0"/>
                          <a:ea typeface="宋体" charset="-122"/>
                          <a:cs typeface="Times New Roman" pitchFamily="18" charset="0"/>
                        </a:rPr>
                        <a:t>截止</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Times New Roman" pitchFamily="18" charset="0"/>
                          <a:ea typeface="宋体" charset="-122"/>
                          <a:cs typeface="Times New Roman" pitchFamily="18" charset="0"/>
                        </a:rPr>
                        <a:t>＜</a:t>
                      </a:r>
                      <a:r>
                        <a:rPr kumimoji="0" lang="en-US" altLang="zh-CN" sz="2000" b="1" i="1" u="none" strike="noStrike" cap="none" normalizeH="0" baseline="0">
                          <a:ln>
                            <a:noFill/>
                          </a:ln>
                          <a:solidFill>
                            <a:schemeClr val="tx2"/>
                          </a:solidFill>
                          <a:effectLst/>
                          <a:latin typeface="Times New Roman" pitchFamily="18" charset="0"/>
                          <a:ea typeface="宋体" charset="-122"/>
                          <a:cs typeface="Times New Roman" pitchFamily="18" charset="0"/>
                        </a:rPr>
                        <a:t>U</a:t>
                      </a:r>
                      <a:r>
                        <a:rPr kumimoji="0" lang="en-US" altLang="zh-CN" sz="2000" b="1" i="0" u="none" strike="noStrike" cap="none" normalizeH="0" baseline="-25000">
                          <a:ln>
                            <a:noFill/>
                          </a:ln>
                          <a:solidFill>
                            <a:schemeClr val="tx2"/>
                          </a:solidFill>
                          <a:effectLst/>
                          <a:latin typeface="Times New Roman" pitchFamily="18" charset="0"/>
                          <a:ea typeface="宋体" charset="-122"/>
                          <a:cs typeface="Times New Roman" pitchFamily="18" charset="0"/>
                        </a:rPr>
                        <a:t>on</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2"/>
                          </a:solidFill>
                          <a:effectLst/>
                          <a:latin typeface="Times New Roman" pitchFamily="18" charset="0"/>
                          <a:ea typeface="宋体" charset="-122"/>
                          <a:cs typeface="Times New Roman" pitchFamily="18" charset="0"/>
                        </a:rPr>
                        <a:t>V</a:t>
                      </a:r>
                      <a:r>
                        <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rPr>
                        <a:t>CC</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2"/>
                          </a:solidFill>
                          <a:effectLst/>
                          <a:latin typeface="Times New Roman" pitchFamily="18" charset="0"/>
                          <a:ea typeface="宋体" charset="-122"/>
                          <a:cs typeface="Times New Roman" pitchFamily="18" charset="0"/>
                        </a:rPr>
                        <a:t>I</a:t>
                      </a:r>
                      <a:r>
                        <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rPr>
                        <a:t>CEO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Times New Roman" pitchFamily="18" charset="0"/>
                          <a:ea typeface="宋体" charset="-122"/>
                          <a:cs typeface="Times New Roman" pitchFamily="18" charset="0"/>
                        </a:rPr>
                        <a:t>放大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2"/>
                          </a:solidFill>
                          <a:effectLst/>
                          <a:latin typeface="Times New Roman" pitchFamily="18" charset="0"/>
                          <a:ea typeface="宋体" charset="-122"/>
                          <a:cs typeface="Times New Roman" pitchFamily="18" charset="0"/>
                        </a:rPr>
                        <a:t>≥ </a:t>
                      </a:r>
                      <a:r>
                        <a:rPr kumimoji="0" lang="en-US" altLang="zh-CN" sz="2000" b="1" i="1" u="none" strike="noStrike" cap="none" normalizeH="0" baseline="0">
                          <a:ln>
                            <a:noFill/>
                          </a:ln>
                          <a:solidFill>
                            <a:schemeClr val="tx2"/>
                          </a:solidFill>
                          <a:effectLst/>
                          <a:latin typeface="Times New Roman" pitchFamily="18" charset="0"/>
                          <a:ea typeface="宋体" charset="-122"/>
                          <a:cs typeface="Times New Roman" pitchFamily="18" charset="0"/>
                        </a:rPr>
                        <a:t>U</a:t>
                      </a:r>
                      <a:r>
                        <a:rPr kumimoji="0" lang="en-US" altLang="zh-CN" sz="2000" b="1" i="0" u="none" strike="noStrike" cap="none" normalizeH="0" baseline="-25000">
                          <a:ln>
                            <a:noFill/>
                          </a:ln>
                          <a:solidFill>
                            <a:schemeClr val="tx2"/>
                          </a:solidFill>
                          <a:effectLst/>
                          <a:latin typeface="Times New Roman" pitchFamily="18" charset="0"/>
                          <a:ea typeface="宋体" charset="-122"/>
                          <a:cs typeface="Times New Roman" pitchFamily="18" charset="0"/>
                        </a:rPr>
                        <a:t>on</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Times New Roman" pitchFamily="18" charset="0"/>
                          <a:ea typeface="宋体" charset="-122"/>
                          <a:cs typeface="Times New Roman" pitchFamily="18" charset="0"/>
                        </a:rPr>
                        <a:t>≥ </a:t>
                      </a:r>
                      <a:r>
                        <a:rPr kumimoji="0" lang="en-US" altLang="zh-CN" sz="2000" b="1" i="1" u="none" strike="noStrike" cap="none" normalizeH="0" baseline="0" dirty="0" err="1">
                          <a:ln>
                            <a:noFill/>
                          </a:ln>
                          <a:solidFill>
                            <a:schemeClr val="tx2"/>
                          </a:solidFill>
                          <a:effectLst/>
                          <a:latin typeface="Times New Roman" pitchFamily="18" charset="0"/>
                          <a:ea typeface="宋体" charset="-122"/>
                          <a:cs typeface="Times New Roman" pitchFamily="18" charset="0"/>
                        </a:rPr>
                        <a:t>u</a:t>
                      </a:r>
                      <a:r>
                        <a:rPr kumimoji="0" lang="en-US" altLang="zh-CN" sz="2000" b="1" i="0" u="none" strike="noStrike" cap="none" normalizeH="0" baseline="-25000" dirty="0" err="1">
                          <a:ln>
                            <a:noFill/>
                          </a:ln>
                          <a:solidFill>
                            <a:schemeClr val="tx2"/>
                          </a:solidFill>
                          <a:effectLst/>
                          <a:latin typeface="Times New Roman" pitchFamily="18" charset="0"/>
                          <a:ea typeface="宋体" charset="-122"/>
                          <a:cs typeface="Times New Roman" pitchFamily="18" charset="0"/>
                        </a:rPr>
                        <a:t>BE</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2"/>
                          </a:solidFill>
                          <a:effectLst/>
                          <a:latin typeface="Times New Roman" pitchFamily="18" charset="0"/>
                          <a:ea typeface="宋体" charset="-122"/>
                          <a:cs typeface="Times New Roman" pitchFamily="18" charset="0"/>
                        </a:rPr>
                        <a:t>β</a:t>
                      </a:r>
                      <a:r>
                        <a:rPr kumimoji="0" lang="en-US" altLang="zh-CN" sz="2000" b="1" i="1" u="none" strike="noStrike" cap="none" normalizeH="0" baseline="0" dirty="0" err="1">
                          <a:ln>
                            <a:noFill/>
                          </a:ln>
                          <a:solidFill>
                            <a:schemeClr val="tx2"/>
                          </a:solidFill>
                          <a:effectLst/>
                          <a:latin typeface="Times New Roman" pitchFamily="18" charset="0"/>
                          <a:ea typeface="宋体" charset="-122"/>
                          <a:cs typeface="Times New Roman" pitchFamily="18" charset="0"/>
                        </a:rPr>
                        <a:t>i</a:t>
                      </a:r>
                      <a:r>
                        <a:rPr kumimoji="0" lang="en-US" altLang="zh-CN" sz="2000" b="1" i="0" u="none" strike="noStrike" cap="none" normalizeH="0" baseline="-25000" dirty="0" err="1">
                          <a:ln>
                            <a:noFill/>
                          </a:ln>
                          <a:solidFill>
                            <a:schemeClr val="tx2"/>
                          </a:solidFill>
                          <a:effectLst/>
                          <a:latin typeface="Times New Roman" pitchFamily="18" charset="0"/>
                          <a:ea typeface="宋体" charset="-122"/>
                          <a:cs typeface="Times New Roman" pitchFamily="18" charset="0"/>
                        </a:rPr>
                        <a:t>B</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2"/>
                          </a:solidFill>
                          <a:effectLst/>
                          <a:latin typeface="Times New Roman" pitchFamily="18" charset="0"/>
                          <a:ea typeface="宋体" charset="-122"/>
                          <a:cs typeface="Times New Roman" pitchFamily="18" charset="0"/>
                        </a:rPr>
                        <a:t>饱和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Times New Roman" pitchFamily="18" charset="0"/>
                          <a:ea typeface="宋体" charset="-122"/>
                          <a:cs typeface="Times New Roman" pitchFamily="18" charset="0"/>
                        </a:rPr>
                        <a:t>≥ </a:t>
                      </a:r>
                      <a:r>
                        <a:rPr kumimoji="0" lang="en-US" altLang="zh-CN" sz="2000" b="1" i="1" u="none" strike="noStrike" cap="none" normalizeH="0" baseline="0" dirty="0" err="1">
                          <a:ln>
                            <a:noFill/>
                          </a:ln>
                          <a:solidFill>
                            <a:schemeClr val="tx2"/>
                          </a:solidFill>
                          <a:effectLst/>
                          <a:latin typeface="Times New Roman" pitchFamily="18" charset="0"/>
                          <a:ea typeface="宋体" charset="-122"/>
                          <a:cs typeface="Times New Roman" pitchFamily="18" charset="0"/>
                        </a:rPr>
                        <a:t>U</a:t>
                      </a:r>
                      <a:r>
                        <a:rPr kumimoji="0" lang="en-US" altLang="zh-CN" sz="2000" b="1" i="0" u="none" strike="noStrike" cap="none" normalizeH="0" baseline="-25000" dirty="0" err="1">
                          <a:ln>
                            <a:noFill/>
                          </a:ln>
                          <a:solidFill>
                            <a:schemeClr val="tx2"/>
                          </a:solidFill>
                          <a:effectLst/>
                          <a:latin typeface="Times New Roman" pitchFamily="18" charset="0"/>
                          <a:ea typeface="宋体" charset="-122"/>
                          <a:cs typeface="Times New Roman" pitchFamily="18" charset="0"/>
                        </a:rPr>
                        <a:t>on</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2"/>
                          </a:solidFill>
                          <a:effectLst/>
                          <a:latin typeface="Times New Roman" pitchFamily="18" charset="0"/>
                          <a:ea typeface="宋体" charset="-122"/>
                          <a:cs typeface="Times New Roman" pitchFamily="18" charset="0"/>
                        </a:rPr>
                        <a:t>   ≤ </a:t>
                      </a:r>
                      <a:r>
                        <a:rPr kumimoji="0" lang="en-US" altLang="zh-CN" sz="2000" b="1" i="1" u="none" strike="noStrike" cap="none" normalizeH="0" baseline="0" dirty="0" err="1">
                          <a:ln>
                            <a:noFill/>
                          </a:ln>
                          <a:solidFill>
                            <a:schemeClr val="tx2"/>
                          </a:solidFill>
                          <a:effectLst/>
                          <a:latin typeface="Times New Roman" pitchFamily="18" charset="0"/>
                          <a:ea typeface="宋体" charset="-122"/>
                          <a:cs typeface="Times New Roman" pitchFamily="18" charset="0"/>
                        </a:rPr>
                        <a:t>u</a:t>
                      </a:r>
                      <a:r>
                        <a:rPr kumimoji="0" lang="en-US" altLang="zh-CN" sz="2000" b="1" i="0" u="none" strike="noStrike" cap="none" normalizeH="0" baseline="-25000" dirty="0" err="1">
                          <a:ln>
                            <a:noFill/>
                          </a:ln>
                          <a:solidFill>
                            <a:schemeClr val="tx2"/>
                          </a:solidFill>
                          <a:effectLst/>
                          <a:latin typeface="Times New Roman" pitchFamily="18" charset="0"/>
                          <a:ea typeface="宋体" charset="-122"/>
                          <a:cs typeface="Times New Roman" pitchFamily="18" charset="0"/>
                        </a:rPr>
                        <a:t>BE</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2"/>
                          </a:solidFill>
                          <a:effectLst/>
                          <a:latin typeface="Times New Roman" pitchFamily="18" charset="0"/>
                          <a:ea typeface="宋体" charset="-122"/>
                          <a:cs typeface="Times New Roman" pitchFamily="18" charset="0"/>
                        </a:rPr>
                        <a:t>＜</a:t>
                      </a:r>
                      <a:r>
                        <a:rPr kumimoji="0" lang="en-US" altLang="zh-CN" sz="2000" b="1" i="1" u="none" strike="noStrike" cap="none" normalizeH="0" baseline="0" dirty="0">
                          <a:ln>
                            <a:noFill/>
                          </a:ln>
                          <a:solidFill>
                            <a:schemeClr val="tx2"/>
                          </a:solidFill>
                          <a:effectLst/>
                          <a:latin typeface="Times New Roman" pitchFamily="18" charset="0"/>
                          <a:ea typeface="宋体" charset="-122"/>
                          <a:cs typeface="Times New Roman" pitchFamily="18" charset="0"/>
                        </a:rPr>
                        <a:t>β</a:t>
                      </a:r>
                      <a:r>
                        <a:rPr kumimoji="0" lang="en-US" altLang="zh-CN" sz="2000" b="1" i="1" u="none" strike="noStrike" cap="none" normalizeH="0" baseline="0" dirty="0" err="1">
                          <a:ln>
                            <a:noFill/>
                          </a:ln>
                          <a:solidFill>
                            <a:schemeClr val="tx2"/>
                          </a:solidFill>
                          <a:effectLst/>
                          <a:latin typeface="Times New Roman" pitchFamily="18" charset="0"/>
                          <a:ea typeface="宋体" charset="-122"/>
                          <a:cs typeface="Times New Roman" pitchFamily="18" charset="0"/>
                        </a:rPr>
                        <a:t>i</a:t>
                      </a:r>
                      <a:r>
                        <a:rPr kumimoji="0" lang="en-US" altLang="zh-CN" sz="2000" b="1" i="0" u="none" strike="noStrike" cap="none" normalizeH="0" baseline="-25000" dirty="0" err="1">
                          <a:ln>
                            <a:noFill/>
                          </a:ln>
                          <a:solidFill>
                            <a:schemeClr val="tx2"/>
                          </a:solidFill>
                          <a:effectLst/>
                          <a:latin typeface="Times New Roman" pitchFamily="18" charset="0"/>
                          <a:ea typeface="宋体" charset="-122"/>
                          <a:cs typeface="Times New Roman" pitchFamily="18" charset="0"/>
                        </a:rPr>
                        <a:t>B</a:t>
                      </a:r>
                      <a:endParaRPr kumimoji="0" lang="en-US" altLang="zh-CN" sz="2000" b="1" i="0" u="none" strike="noStrike" cap="none" normalizeH="0" baseline="-25000" dirty="0">
                        <a:ln>
                          <a:noFill/>
                        </a:ln>
                        <a:solidFill>
                          <a:schemeClr val="tx2"/>
                        </a:solidFill>
                        <a:effectLst/>
                        <a:latin typeface="Times New Roman" pitchFamily="18" charset="0"/>
                        <a:ea typeface="宋体"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bl>
          </a:graphicData>
        </a:graphic>
      </p:graphicFrame>
      <p:grpSp>
        <p:nvGrpSpPr>
          <p:cNvPr id="11" name="组合 10"/>
          <p:cNvGrpSpPr>
            <a:grpSpLocks/>
          </p:cNvGrpSpPr>
          <p:nvPr/>
        </p:nvGrpSpPr>
        <p:grpSpPr bwMode="auto">
          <a:xfrm>
            <a:off x="2470150" y="1520825"/>
            <a:ext cx="6908800" cy="2420938"/>
            <a:chOff x="946162" y="1520788"/>
            <a:chExt cx="6908819" cy="2421429"/>
          </a:xfrm>
        </p:grpSpPr>
        <p:graphicFrame>
          <p:nvGraphicFramePr>
            <p:cNvPr id="179332" name="Object 132"/>
            <p:cNvGraphicFramePr>
              <a:graphicFrameLocks noChangeAspect="1"/>
            </p:cNvGraphicFramePr>
            <p:nvPr/>
          </p:nvGraphicFramePr>
          <p:xfrm>
            <a:off x="946162" y="1797342"/>
            <a:ext cx="3373810" cy="2135714"/>
          </p:xfrm>
          <a:graphic>
            <a:graphicData uri="http://schemas.openxmlformats.org/presentationml/2006/ole">
              <mc:AlternateContent xmlns:mc="http://schemas.openxmlformats.org/markup-compatibility/2006">
                <mc:Choice xmlns:v="urn:schemas-microsoft-com:vml" Requires="v">
                  <p:oleObj spid="_x0000_s179382" name="Photo Editor 照片" r:id="rId4" imgW="13495238" imgH="8542857" progId="">
                    <p:embed/>
                  </p:oleObj>
                </mc:Choice>
                <mc:Fallback>
                  <p:oleObj name="Photo Editor 照片" r:id="rId4" imgW="13495238" imgH="8542857" progId="">
                    <p:embed/>
                    <p:pic>
                      <p:nvPicPr>
                        <p:cNvPr id="0" name="Picture 1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62" y="1797342"/>
                          <a:ext cx="3373810" cy="213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333" name="Object 133"/>
            <p:cNvGraphicFramePr>
              <a:graphicFrameLocks noChangeAspect="1"/>
            </p:cNvGraphicFramePr>
            <p:nvPr/>
          </p:nvGraphicFramePr>
          <p:xfrm>
            <a:off x="4824028" y="1520788"/>
            <a:ext cx="3030953" cy="2421429"/>
          </p:xfrm>
          <a:graphic>
            <a:graphicData uri="http://schemas.openxmlformats.org/presentationml/2006/ole">
              <mc:AlternateContent xmlns:mc="http://schemas.openxmlformats.org/markup-compatibility/2006">
                <mc:Choice xmlns:v="urn:schemas-microsoft-com:vml" Requires="v">
                  <p:oleObj spid="_x0000_s179383" name="Photo Editor 照片" r:id="rId6" imgW="12123810" imgH="9685714" progId="">
                    <p:embed/>
                  </p:oleObj>
                </mc:Choice>
                <mc:Fallback>
                  <p:oleObj name="Photo Editor 照片" r:id="rId6" imgW="12123810" imgH="9685714" progId="">
                    <p:embed/>
                    <p:pic>
                      <p:nvPicPr>
                        <p:cNvPr id="0" name="Picture 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028" y="1520788"/>
                          <a:ext cx="3030953" cy="242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par>
                          <p:cTn id="7" fill="hold">
                            <p:stCondLst>
                              <p:cond delay="641"/>
                            </p:stCondLst>
                            <p:childTnLst>
                              <p:par>
                                <p:cTn id="8" presetID="9"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80"/>
                                  </p:iterate>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52675" y="1773239"/>
            <a:ext cx="8135938" cy="708025"/>
          </a:xfrm>
          <a:prstGeom prst="rect">
            <a:avLst/>
          </a:prstGeom>
          <a:noFill/>
          <a:ln w="9525">
            <a:noFill/>
            <a:miter lim="800000"/>
            <a:headEnd/>
            <a:tailEnd/>
          </a:ln>
        </p:spPr>
        <p:txBody>
          <a:bodyPr>
            <a:spAutoFit/>
          </a:bodyPr>
          <a:lstStyle/>
          <a:p>
            <a:pPr eaLnBrk="0" hangingPunct="0"/>
            <a:r>
              <a:rPr kumimoji="1" lang="zh-CN" altLang="en-US" sz="2000" b="1">
                <a:solidFill>
                  <a:schemeClr val="tx2"/>
                </a:solidFill>
                <a:latin typeface="Times New Roman" pitchFamily="18" charset="0"/>
                <a:ea typeface="楷体_GB2312" pitchFamily="49" charset="-122"/>
              </a:rPr>
              <a:t>　　　　　  利用</a:t>
            </a:r>
            <a:r>
              <a:rPr kumimoji="1" lang="en-US" altLang="zh-CN" sz="2000" b="1">
                <a:solidFill>
                  <a:schemeClr val="tx2"/>
                </a:solidFill>
                <a:latin typeface="Times New Roman" pitchFamily="18" charset="0"/>
                <a:ea typeface="楷体_GB2312" pitchFamily="49" charset="-122"/>
              </a:rPr>
              <a:t>EWB-Multisim</a:t>
            </a:r>
            <a:r>
              <a:rPr kumimoji="1" lang="zh-CN" altLang="en-US" sz="2000" b="1">
                <a:solidFill>
                  <a:schemeClr val="tx2"/>
                </a:solidFill>
                <a:latin typeface="Times New Roman" pitchFamily="18" charset="0"/>
                <a:ea typeface="楷体_GB2312" pitchFamily="49" charset="-122"/>
              </a:rPr>
              <a:t>分析图示电路在</a:t>
            </a:r>
            <a:r>
              <a:rPr kumimoji="1" lang="en-US" altLang="zh-CN" sz="2000" b="1" i="1">
                <a:solidFill>
                  <a:schemeClr val="tx2"/>
                </a:solidFill>
                <a:latin typeface="Times New Roman" pitchFamily="18" charset="0"/>
                <a:ea typeface="楷体_GB2312" pitchFamily="49" charset="-122"/>
              </a:rPr>
              <a:t>V</a:t>
            </a:r>
            <a:r>
              <a:rPr kumimoji="1" lang="en-US" altLang="zh-CN" sz="2000" b="1" baseline="-25000">
                <a:solidFill>
                  <a:schemeClr val="tx2"/>
                </a:solidFill>
                <a:latin typeface="Times New Roman" pitchFamily="18" charset="0"/>
                <a:ea typeface="楷体_GB2312" pitchFamily="49" charset="-122"/>
              </a:rPr>
              <a:t>2</a:t>
            </a:r>
            <a:r>
              <a:rPr kumimoji="1" lang="zh-CN" altLang="en-US" sz="2000" b="1">
                <a:solidFill>
                  <a:schemeClr val="tx2"/>
                </a:solidFill>
                <a:latin typeface="Times New Roman" pitchFamily="18" charset="0"/>
                <a:ea typeface="楷体_GB2312" pitchFamily="49" charset="-122"/>
              </a:rPr>
              <a:t>小于何值时晶体管截止、大于何值时晶体管饱和。</a:t>
            </a: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789507"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的三个工作区</a:t>
            </a:r>
          </a:p>
        </p:txBody>
      </p:sp>
      <p:sp>
        <p:nvSpPr>
          <p:cNvPr id="78950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78</a:t>
            </a:r>
          </a:p>
        </p:txBody>
      </p:sp>
      <p:sp>
        <p:nvSpPr>
          <p:cNvPr id="17" name="文本框 1"/>
          <p:cNvSpPr txBox="1">
            <a:spLocks noChangeArrowheads="1"/>
          </p:cNvSpPr>
          <p:nvPr/>
        </p:nvSpPr>
        <p:spPr bwMode="auto">
          <a:xfrm>
            <a:off x="2352676" y="1736726"/>
            <a:ext cx="1603375" cy="430213"/>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仿真练习：</a:t>
            </a:r>
          </a:p>
        </p:txBody>
      </p:sp>
      <p:pic>
        <p:nvPicPr>
          <p:cNvPr id="185346" name="Picture 2"/>
          <p:cNvPicPr>
            <a:picLocks noChangeAspect="1" noChangeArrowheads="1"/>
          </p:cNvPicPr>
          <p:nvPr/>
        </p:nvPicPr>
        <p:blipFill>
          <a:blip r:embed="rId3"/>
          <a:srcRect/>
          <a:stretch>
            <a:fillRect/>
          </a:stretch>
        </p:blipFill>
        <p:spPr bwMode="auto">
          <a:xfrm>
            <a:off x="2489200" y="2481264"/>
            <a:ext cx="3562350" cy="2276475"/>
          </a:xfrm>
          <a:prstGeom prst="rect">
            <a:avLst/>
          </a:prstGeom>
          <a:noFill/>
          <a:ln w="9525">
            <a:noFill/>
            <a:miter lim="800000"/>
            <a:headEnd/>
            <a:tailEnd/>
          </a:ln>
        </p:spPr>
      </p:pic>
      <p:pic>
        <p:nvPicPr>
          <p:cNvPr id="185347" name="Picture 3"/>
          <p:cNvPicPr>
            <a:picLocks noChangeAspect="1" noChangeArrowheads="1"/>
          </p:cNvPicPr>
          <p:nvPr/>
        </p:nvPicPr>
        <p:blipFill>
          <a:blip r:embed="rId4"/>
          <a:srcRect/>
          <a:stretch>
            <a:fillRect/>
          </a:stretch>
        </p:blipFill>
        <p:spPr bwMode="auto">
          <a:xfrm>
            <a:off x="6240464" y="2276476"/>
            <a:ext cx="4105275" cy="3438525"/>
          </a:xfrm>
          <a:prstGeom prst="rect">
            <a:avLst/>
          </a:prstGeom>
          <a:noFill/>
          <a:ln w="9525">
            <a:noFill/>
            <a:miter lim="800000"/>
            <a:headEnd/>
            <a:tailEnd/>
          </a:ln>
        </p:spPr>
      </p:pic>
      <p:sp>
        <p:nvSpPr>
          <p:cNvPr id="18" name="AutoShape 9"/>
          <p:cNvSpPr>
            <a:spLocks/>
          </p:cNvSpPr>
          <p:nvPr/>
        </p:nvSpPr>
        <p:spPr bwMode="auto">
          <a:xfrm>
            <a:off x="6059489" y="3873501"/>
            <a:ext cx="892175" cy="923925"/>
          </a:xfrm>
          <a:prstGeom prst="borderCallout1">
            <a:avLst>
              <a:gd name="adj1" fmla="val 49505"/>
              <a:gd name="adj2" fmla="val 104778"/>
              <a:gd name="adj3" fmla="val 126792"/>
              <a:gd name="adj4" fmla="val 166463"/>
            </a:avLst>
          </a:prstGeom>
          <a:solidFill>
            <a:srgbClr val="66FFFF"/>
          </a:solidFill>
          <a:ln w="19050">
            <a:solidFill>
              <a:srgbClr val="FF0000"/>
            </a:solidFill>
            <a:miter lim="800000"/>
            <a:headEnd/>
            <a:tailEnd/>
          </a:ln>
        </p:spPr>
        <p:txBody>
          <a:bodyPr wrap="none">
            <a:spAutoFit/>
          </a:bodyPr>
          <a:lstStyle/>
          <a:p>
            <a:pPr eaLnBrk="0" hangingPunct="0"/>
            <a:r>
              <a:rPr lang="zh-CN" altLang="en-US" b="1"/>
              <a:t>约小于</a:t>
            </a:r>
            <a:endParaRPr lang="en-US" altLang="zh-CN" b="1"/>
          </a:p>
          <a:p>
            <a:pPr eaLnBrk="0" hangingPunct="0"/>
            <a:r>
              <a:rPr lang="en-US" altLang="zh-CN" b="1"/>
              <a:t>0.5V</a:t>
            </a:r>
            <a:r>
              <a:rPr lang="zh-CN" altLang="en-US" b="1"/>
              <a:t>时</a:t>
            </a:r>
            <a:endParaRPr lang="en-US" altLang="zh-CN" b="1"/>
          </a:p>
          <a:p>
            <a:pPr eaLnBrk="0" hangingPunct="0"/>
            <a:r>
              <a:rPr lang="zh-CN" altLang="en-US" b="1"/>
              <a:t>截止</a:t>
            </a:r>
          </a:p>
        </p:txBody>
      </p:sp>
      <p:sp>
        <p:nvSpPr>
          <p:cNvPr id="19" name="AutoShape 10"/>
          <p:cNvSpPr>
            <a:spLocks/>
          </p:cNvSpPr>
          <p:nvPr/>
        </p:nvSpPr>
        <p:spPr bwMode="auto">
          <a:xfrm>
            <a:off x="8670926" y="3873501"/>
            <a:ext cx="881063" cy="923925"/>
          </a:xfrm>
          <a:prstGeom prst="borderCallout1">
            <a:avLst>
              <a:gd name="adj1" fmla="val 52657"/>
              <a:gd name="adj2" fmla="val -6579"/>
              <a:gd name="adj3" fmla="val 124843"/>
              <a:gd name="adj4" fmla="val -36435"/>
            </a:avLst>
          </a:prstGeom>
          <a:solidFill>
            <a:srgbClr val="66FFFF"/>
          </a:solidFill>
          <a:ln w="19050">
            <a:solidFill>
              <a:srgbClr val="FF0000"/>
            </a:solidFill>
            <a:miter lim="800000"/>
            <a:headEnd/>
            <a:tailEnd/>
          </a:ln>
        </p:spPr>
        <p:txBody>
          <a:bodyPr wrap="none">
            <a:spAutoFit/>
          </a:bodyPr>
          <a:lstStyle/>
          <a:p>
            <a:pPr eaLnBrk="0" hangingPunct="0"/>
            <a:r>
              <a:rPr lang="zh-CN" altLang="en-US" b="1"/>
              <a:t>约大于</a:t>
            </a:r>
            <a:endParaRPr lang="en-US" altLang="zh-CN" b="1"/>
          </a:p>
          <a:p>
            <a:pPr eaLnBrk="0" hangingPunct="0"/>
            <a:r>
              <a:rPr lang="en-US" altLang="zh-CN" b="1"/>
              <a:t>1V</a:t>
            </a:r>
            <a:r>
              <a:rPr lang="zh-CN" altLang="en-US" b="1"/>
              <a:t>时</a:t>
            </a:r>
            <a:endParaRPr lang="en-US" altLang="zh-CN" b="1"/>
          </a:p>
          <a:p>
            <a:pPr eaLnBrk="0" hangingPunct="0"/>
            <a:r>
              <a:rPr lang="zh-CN" altLang="en-US" b="1"/>
              <a:t>饱和</a:t>
            </a:r>
          </a:p>
        </p:txBody>
      </p:sp>
      <p:sp>
        <p:nvSpPr>
          <p:cNvPr id="20" name="Line 7"/>
          <p:cNvSpPr>
            <a:spLocks noChangeShapeType="1"/>
          </p:cNvSpPr>
          <p:nvPr/>
        </p:nvSpPr>
        <p:spPr bwMode="auto">
          <a:xfrm>
            <a:off x="7572375" y="3600451"/>
            <a:ext cx="0" cy="1439863"/>
          </a:xfrm>
          <a:prstGeom prst="line">
            <a:avLst/>
          </a:prstGeom>
          <a:noFill/>
          <a:ln w="9525">
            <a:solidFill>
              <a:schemeClr val="tx1"/>
            </a:solidFill>
            <a:prstDash val="lgDash"/>
            <a:round/>
            <a:headEnd/>
            <a:tailEnd/>
          </a:ln>
        </p:spPr>
        <p:txBody>
          <a:bodyPr/>
          <a:lstStyle/>
          <a:p>
            <a:endParaRPr lang="zh-CN" altLang="en-US"/>
          </a:p>
        </p:txBody>
      </p:sp>
      <p:sp>
        <p:nvSpPr>
          <p:cNvPr id="21" name="Text Box 8"/>
          <p:cNvSpPr txBox="1">
            <a:spLocks noChangeArrowheads="1"/>
          </p:cNvSpPr>
          <p:nvPr/>
        </p:nvSpPr>
        <p:spPr bwMode="auto">
          <a:xfrm>
            <a:off x="2422525" y="4881564"/>
            <a:ext cx="3600450" cy="923925"/>
          </a:xfrm>
          <a:prstGeom prst="rect">
            <a:avLst/>
          </a:prstGeom>
          <a:noFill/>
          <a:ln w="9525">
            <a:noFill/>
            <a:miter lim="800000"/>
            <a:headEnd/>
            <a:tailEnd/>
          </a:ln>
        </p:spPr>
        <p:txBody>
          <a:bodyPr>
            <a:spAutoFit/>
          </a:bodyPr>
          <a:lstStyle/>
          <a:p>
            <a:pPr>
              <a:spcBef>
                <a:spcPct val="50000"/>
              </a:spcBef>
            </a:pPr>
            <a:r>
              <a:rPr lang="en-US" altLang="zh-CN" b="1">
                <a:latin typeface="Times New Roman" pitchFamily="18" charset="0"/>
                <a:ea typeface="楷体_GB2312" pitchFamily="49" charset="-122"/>
                <a:cs typeface="Times New Roman" pitchFamily="18" charset="0"/>
              </a:rPr>
              <a:t>      </a:t>
            </a:r>
            <a:r>
              <a:rPr lang="zh-CN" altLang="en-US" b="1">
                <a:latin typeface="Times New Roman" pitchFamily="18" charset="0"/>
                <a:ea typeface="楷体_GB2312" pitchFamily="49" charset="-122"/>
                <a:cs typeface="Times New Roman" pitchFamily="18" charset="0"/>
              </a:rPr>
              <a:t>以</a:t>
            </a:r>
            <a:r>
              <a:rPr lang="en-US" altLang="zh-CN" b="1">
                <a:latin typeface="Times New Roman" pitchFamily="18" charset="0"/>
                <a:ea typeface="楷体_GB2312" pitchFamily="49" charset="-122"/>
                <a:cs typeface="Times New Roman" pitchFamily="18" charset="0"/>
              </a:rPr>
              <a:t>V2</a:t>
            </a:r>
            <a:r>
              <a:rPr lang="zh-CN" altLang="en-US" b="1">
                <a:latin typeface="Times New Roman" pitchFamily="18" charset="0"/>
                <a:ea typeface="楷体_GB2312" pitchFamily="49" charset="-122"/>
                <a:cs typeface="Times New Roman" pitchFamily="18" charset="0"/>
              </a:rPr>
              <a:t>作为输入、以</a:t>
            </a:r>
            <a:r>
              <a:rPr lang="en-US" altLang="zh-CN" b="1">
                <a:latin typeface="Times New Roman" pitchFamily="18" charset="0"/>
                <a:ea typeface="楷体_GB2312" pitchFamily="49" charset="-122"/>
                <a:cs typeface="Times New Roman" pitchFamily="18" charset="0"/>
              </a:rPr>
              <a:t>BJT</a:t>
            </a:r>
            <a:r>
              <a:rPr lang="zh-CN" altLang="en-US" b="1">
                <a:latin typeface="Times New Roman" pitchFamily="18" charset="0"/>
                <a:ea typeface="楷体_GB2312" pitchFamily="49" charset="-122"/>
                <a:cs typeface="Times New Roman" pitchFamily="18" charset="0"/>
              </a:rPr>
              <a:t>的</a:t>
            </a:r>
            <a:r>
              <a:rPr lang="en-US" altLang="zh-CN" b="1">
                <a:latin typeface="Times New Roman" pitchFamily="18" charset="0"/>
                <a:ea typeface="楷体_GB2312" pitchFamily="49" charset="-122"/>
                <a:cs typeface="Times New Roman" pitchFamily="18" charset="0"/>
              </a:rPr>
              <a:t>c</a:t>
            </a:r>
            <a:r>
              <a:rPr lang="zh-CN" altLang="en-US" b="1">
                <a:latin typeface="Times New Roman" pitchFamily="18" charset="0"/>
                <a:ea typeface="楷体_GB2312" pitchFamily="49" charset="-122"/>
                <a:cs typeface="Times New Roman" pitchFamily="18" charset="0"/>
              </a:rPr>
              <a:t>极作为输出，采用直流扫描的方法可得！</a:t>
            </a:r>
          </a:p>
        </p:txBody>
      </p:sp>
      <p:sp>
        <p:nvSpPr>
          <p:cNvPr id="22" name="Text Box 11"/>
          <p:cNvSpPr txBox="1">
            <a:spLocks noChangeArrowheads="1"/>
          </p:cNvSpPr>
          <p:nvPr/>
        </p:nvSpPr>
        <p:spPr bwMode="auto">
          <a:xfrm>
            <a:off x="2489200" y="5867400"/>
            <a:ext cx="7856538" cy="369888"/>
          </a:xfrm>
          <a:prstGeom prst="rect">
            <a:avLst/>
          </a:prstGeom>
          <a:noFill/>
          <a:ln w="9525">
            <a:noFill/>
            <a:miter lim="800000"/>
            <a:headEnd/>
            <a:tailEnd/>
          </a:ln>
        </p:spPr>
        <p:txBody>
          <a:bodyPr>
            <a:spAutoFit/>
          </a:bodyPr>
          <a:lstStyle/>
          <a:p>
            <a:pPr>
              <a:spcBef>
                <a:spcPct val="50000"/>
              </a:spcBef>
            </a:pPr>
            <a:r>
              <a:rPr lang="zh-CN" altLang="en-US" b="1">
                <a:latin typeface="Times New Roman" pitchFamily="18" charset="0"/>
                <a:ea typeface="楷体_GB2312" pitchFamily="49" charset="-122"/>
                <a:cs typeface="Times New Roman" pitchFamily="18" charset="0"/>
              </a:rPr>
              <a:t>　描述输出电压与输入电压之间函数关系的曲线，称为电压传输特性。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185346"/>
                                        </p:tgtEl>
                                        <p:attrNameLst>
                                          <p:attrName>style.visibility</p:attrName>
                                        </p:attrNameLst>
                                      </p:cBhvr>
                                      <p:to>
                                        <p:strVal val="visible"/>
                                      </p:to>
                                    </p:set>
                                    <p:animEffect transition="in" filter="dissolve">
                                      <p:cBhvr>
                                        <p:cTn id="14" dur="500"/>
                                        <p:tgtEl>
                                          <p:spTgt spid="18534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80"/>
                                  </p:iterate>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5347"/>
                                        </p:tgtEl>
                                        <p:attrNameLst>
                                          <p:attrName>style.visibility</p:attrName>
                                        </p:attrNameLst>
                                      </p:cBhvr>
                                      <p:to>
                                        <p:strVal val="visible"/>
                                      </p:to>
                                    </p:set>
                                    <p:animEffect transition="in" filter="dissolve">
                                      <p:cBhvr>
                                        <p:cTn id="23" dur="500"/>
                                        <p:tgtEl>
                                          <p:spTgt spid="1853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80"/>
                                  </p:iterate>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9" grpId="0" animBg="1"/>
      <p:bldP spid="20" grpId="0" animBg="1"/>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16387"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791555"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79</a:t>
            </a:r>
          </a:p>
        </p:txBody>
      </p:sp>
      <p:sp>
        <p:nvSpPr>
          <p:cNvPr id="10" name="Text Box 7"/>
          <p:cNvSpPr txBox="1">
            <a:spLocks noChangeArrowheads="1"/>
          </p:cNvSpPr>
          <p:nvPr/>
        </p:nvSpPr>
        <p:spPr bwMode="auto">
          <a:xfrm>
            <a:off x="2316164" y="1808163"/>
            <a:ext cx="5240337" cy="431800"/>
          </a:xfrm>
          <a:prstGeom prst="rect">
            <a:avLst/>
          </a:prstGeom>
          <a:noFill/>
          <a:ln w="9525">
            <a:noFill/>
            <a:miter lim="800000"/>
            <a:headEnd/>
            <a:tailEnd/>
          </a:ln>
        </p:spPr>
        <p:txBody>
          <a:bodyPr wrap="none">
            <a:spAutoFit/>
          </a:bodyPr>
          <a:lstStyle/>
          <a:p>
            <a:r>
              <a:rPr lang="zh-CN" altLang="en-US" sz="2200" b="1">
                <a:latin typeface="Times New Roman" pitchFamily="18" charset="0"/>
                <a:ea typeface="宋体" charset="-122"/>
              </a:rPr>
              <a:t>当发射结反偏，集电结反偏时，</a:t>
            </a:r>
            <a:r>
              <a:rPr lang="en-US" altLang="zh-CN" sz="2200" b="1">
                <a:latin typeface="Times New Roman" pitchFamily="18" charset="0"/>
                <a:ea typeface="宋体" charset="-122"/>
              </a:rPr>
              <a:t>BJT</a:t>
            </a:r>
            <a:r>
              <a:rPr lang="zh-CN" altLang="en-US" sz="2200" b="1">
                <a:latin typeface="Times New Roman" pitchFamily="18" charset="0"/>
                <a:ea typeface="宋体" charset="-122"/>
              </a:rPr>
              <a:t>截止</a:t>
            </a:r>
          </a:p>
        </p:txBody>
      </p:sp>
      <p:sp>
        <p:nvSpPr>
          <p:cNvPr id="12" name="Rectangle 8"/>
          <p:cNvSpPr>
            <a:spLocks noChangeArrowheads="1"/>
          </p:cNvSpPr>
          <p:nvPr/>
        </p:nvSpPr>
        <p:spPr bwMode="auto">
          <a:xfrm>
            <a:off x="2963863" y="2239963"/>
            <a:ext cx="2952750" cy="431800"/>
          </a:xfrm>
          <a:prstGeom prst="rect">
            <a:avLst/>
          </a:prstGeom>
          <a:noFill/>
          <a:ln>
            <a:noFill/>
          </a:ln>
          <a:effectLst/>
        </p:spPr>
        <p:txBody>
          <a:bodyPr>
            <a:spAutoFit/>
          </a:bodyPr>
          <a:lstStyle/>
          <a:p>
            <a:pPr eaLnBrk="0" hangingPunct="0">
              <a:defRPr/>
            </a:pP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B</a:t>
            </a:r>
            <a:r>
              <a:rPr lang="en-US" altLang="zh-CN" sz="2200" b="1" dirty="0">
                <a:solidFill>
                  <a:schemeClr val="accent6">
                    <a:lumMod val="75000"/>
                  </a:schemeClr>
                </a:solidFill>
                <a:latin typeface="Times New Roman" pitchFamily="18" charset="0"/>
                <a:ea typeface="黑体" pitchFamily="49" charset="-122"/>
              </a:rPr>
              <a:t>=0    </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C</a:t>
            </a:r>
            <a:r>
              <a:rPr lang="en-US" altLang="zh-CN" sz="2200" b="1" dirty="0">
                <a:solidFill>
                  <a:schemeClr val="accent6">
                    <a:lumMod val="75000"/>
                  </a:schemeClr>
                </a:solidFill>
                <a:latin typeface="Times New Roman" pitchFamily="18" charset="0"/>
                <a:ea typeface="黑体" pitchFamily="49" charset="-122"/>
              </a:rPr>
              <a:t>=0    </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E</a:t>
            </a:r>
            <a:r>
              <a:rPr lang="en-US" altLang="zh-CN" sz="2200" b="1" dirty="0">
                <a:solidFill>
                  <a:schemeClr val="accent6">
                    <a:lumMod val="75000"/>
                  </a:schemeClr>
                </a:solidFill>
                <a:latin typeface="Times New Roman" pitchFamily="18" charset="0"/>
                <a:ea typeface="黑体" pitchFamily="49" charset="-122"/>
              </a:rPr>
              <a:t>=0</a:t>
            </a:r>
          </a:p>
        </p:txBody>
      </p:sp>
      <p:sp>
        <p:nvSpPr>
          <p:cNvPr id="13" name="Text Box 13"/>
          <p:cNvSpPr txBox="1">
            <a:spLocks noChangeArrowheads="1"/>
          </p:cNvSpPr>
          <p:nvPr/>
        </p:nvSpPr>
        <p:spPr bwMode="auto">
          <a:xfrm>
            <a:off x="2316163" y="3190876"/>
            <a:ext cx="7416800" cy="430213"/>
          </a:xfrm>
          <a:prstGeom prst="rect">
            <a:avLst/>
          </a:prstGeom>
          <a:noFill/>
          <a:ln w="9525">
            <a:noFill/>
            <a:miter lim="800000"/>
            <a:headEnd/>
            <a:tailEnd/>
          </a:ln>
        </p:spPr>
        <p:txBody>
          <a:bodyPr>
            <a:spAutoFit/>
          </a:bodyPr>
          <a:lstStyle/>
          <a:p>
            <a:r>
              <a:rPr lang="zh-CN" altLang="en-US" sz="2200" b="1">
                <a:latin typeface="Times New Roman" pitchFamily="18" charset="0"/>
                <a:ea typeface="宋体" charset="-122"/>
              </a:rPr>
              <a:t>当发射结正偏导通、集电结反偏时，</a:t>
            </a:r>
            <a:r>
              <a:rPr lang="en-US" altLang="zh-CN" sz="2200" b="1">
                <a:latin typeface="Times New Roman" pitchFamily="18" charset="0"/>
                <a:ea typeface="宋体" charset="-122"/>
              </a:rPr>
              <a:t>BJT</a:t>
            </a:r>
            <a:r>
              <a:rPr lang="zh-CN" altLang="en-US" sz="2200" b="1">
                <a:latin typeface="Times New Roman" pitchFamily="18" charset="0"/>
                <a:ea typeface="宋体" charset="-122"/>
              </a:rPr>
              <a:t>处于放大状态</a:t>
            </a:r>
          </a:p>
        </p:txBody>
      </p:sp>
      <p:sp>
        <p:nvSpPr>
          <p:cNvPr id="14" name="Text Box 15"/>
          <p:cNvSpPr txBox="1">
            <a:spLocks noChangeArrowheads="1"/>
          </p:cNvSpPr>
          <p:nvPr/>
        </p:nvSpPr>
        <p:spPr bwMode="auto">
          <a:xfrm>
            <a:off x="2316164" y="4652963"/>
            <a:ext cx="6842125" cy="431800"/>
          </a:xfrm>
          <a:prstGeom prst="rect">
            <a:avLst/>
          </a:prstGeom>
          <a:noFill/>
          <a:ln w="9525">
            <a:noFill/>
            <a:miter lim="800000"/>
            <a:headEnd/>
            <a:tailEnd/>
          </a:ln>
        </p:spPr>
        <p:txBody>
          <a:bodyPr>
            <a:spAutoFit/>
          </a:bodyPr>
          <a:lstStyle/>
          <a:p>
            <a:r>
              <a:rPr lang="zh-CN" altLang="en-US" sz="2200" b="1">
                <a:latin typeface="Times New Roman" pitchFamily="18" charset="0"/>
                <a:ea typeface="宋体" charset="-122"/>
              </a:rPr>
              <a:t>当发射结正偏导通、集电结也正偏时，</a:t>
            </a:r>
            <a:r>
              <a:rPr lang="en-US" altLang="zh-CN" sz="2200" b="1">
                <a:latin typeface="Times New Roman" pitchFamily="18" charset="0"/>
                <a:ea typeface="宋体" charset="-122"/>
              </a:rPr>
              <a:t>BJT</a:t>
            </a:r>
            <a:r>
              <a:rPr lang="zh-CN" altLang="en-US" sz="2200" b="1">
                <a:latin typeface="Times New Roman" pitchFamily="18" charset="0"/>
                <a:ea typeface="宋体" charset="-122"/>
              </a:rPr>
              <a:t>饱和</a:t>
            </a:r>
          </a:p>
        </p:txBody>
      </p:sp>
      <p:grpSp>
        <p:nvGrpSpPr>
          <p:cNvPr id="16" name="Group 23"/>
          <p:cNvGrpSpPr>
            <a:grpSpLocks/>
          </p:cNvGrpSpPr>
          <p:nvPr/>
        </p:nvGrpSpPr>
        <p:grpSpPr bwMode="auto">
          <a:xfrm>
            <a:off x="2963863" y="3649663"/>
            <a:ext cx="5257800" cy="430212"/>
            <a:chOff x="1020" y="2070"/>
            <a:chExt cx="3312" cy="271"/>
          </a:xfrm>
        </p:grpSpPr>
        <p:sp>
          <p:nvSpPr>
            <p:cNvPr id="18" name="Rectangle 14"/>
            <p:cNvSpPr>
              <a:spLocks noChangeArrowheads="1"/>
            </p:cNvSpPr>
            <p:nvPr/>
          </p:nvSpPr>
          <p:spPr bwMode="auto">
            <a:xfrm>
              <a:off x="1020" y="2070"/>
              <a:ext cx="3312" cy="271"/>
            </a:xfrm>
            <a:prstGeom prst="rect">
              <a:avLst/>
            </a:prstGeom>
            <a:noFill/>
            <a:ln>
              <a:noFill/>
            </a:ln>
            <a:effectLst/>
          </p:spPr>
          <p:txBody>
            <a:bodyPr>
              <a:spAutoFit/>
            </a:bodyPr>
            <a:lstStyle/>
            <a:p>
              <a:pPr eaLnBrk="0" hangingPunct="0">
                <a:defRPr/>
              </a:pPr>
              <a:r>
                <a:rPr lang="en-US" altLang="zh-CN" sz="2200" b="1" i="1" dirty="0" err="1">
                  <a:solidFill>
                    <a:schemeClr val="accent6">
                      <a:lumMod val="75000"/>
                    </a:schemeClr>
                  </a:solidFill>
                  <a:latin typeface="Times New Roman" pitchFamily="18" charset="0"/>
                  <a:ea typeface="黑体" pitchFamily="49" charset="-122"/>
                </a:rPr>
                <a:t>u</a:t>
              </a:r>
              <a:r>
                <a:rPr lang="en-US" altLang="zh-CN" sz="2200" b="1" baseline="-25000" dirty="0" err="1">
                  <a:solidFill>
                    <a:schemeClr val="accent6">
                      <a:lumMod val="75000"/>
                    </a:schemeClr>
                  </a:solidFill>
                  <a:latin typeface="Times New Roman" pitchFamily="18" charset="0"/>
                  <a:ea typeface="黑体" pitchFamily="49" charset="-122"/>
                </a:rPr>
                <a:t>BE</a:t>
              </a:r>
              <a:r>
                <a:rPr lang="en-US" altLang="zh-CN" sz="2200" b="1" dirty="0">
                  <a:solidFill>
                    <a:schemeClr val="accent6">
                      <a:lumMod val="75000"/>
                    </a:schemeClr>
                  </a:solidFill>
                  <a:latin typeface="Times New Roman" pitchFamily="18" charset="0"/>
                  <a:ea typeface="黑体" pitchFamily="49" charset="-122"/>
                </a:rPr>
                <a:t>=</a:t>
              </a:r>
              <a:r>
                <a:rPr lang="en-US" altLang="zh-CN" sz="2200" b="1" i="1" dirty="0">
                  <a:solidFill>
                    <a:schemeClr val="accent6">
                      <a:lumMod val="75000"/>
                    </a:schemeClr>
                  </a:solidFill>
                  <a:latin typeface="Times New Roman" pitchFamily="18" charset="0"/>
                  <a:ea typeface="黑体" pitchFamily="49" charset="-122"/>
                </a:rPr>
                <a:t>U</a:t>
              </a:r>
              <a:r>
                <a:rPr lang="en-US" altLang="zh-CN" sz="2200" b="1" baseline="-25000" dirty="0">
                  <a:solidFill>
                    <a:schemeClr val="accent6">
                      <a:lumMod val="75000"/>
                    </a:schemeClr>
                  </a:solidFill>
                  <a:latin typeface="Times New Roman" pitchFamily="18" charset="0"/>
                  <a:ea typeface="黑体" pitchFamily="49" charset="-122"/>
                </a:rPr>
                <a:t>BE(on)</a:t>
              </a:r>
              <a:r>
                <a:rPr lang="en-US" altLang="zh-CN" sz="2200" b="1" dirty="0">
                  <a:solidFill>
                    <a:schemeClr val="accent6">
                      <a:lumMod val="75000"/>
                    </a:schemeClr>
                  </a:solidFill>
                  <a:latin typeface="Times New Roman" pitchFamily="18" charset="0"/>
                  <a:ea typeface="黑体" pitchFamily="49" charset="-122"/>
                </a:rPr>
                <a:t>    </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C</a:t>
              </a:r>
              <a:r>
                <a:rPr lang="en-US" altLang="zh-CN" sz="2200" b="1" dirty="0">
                  <a:solidFill>
                    <a:schemeClr val="accent6">
                      <a:lumMod val="75000"/>
                    </a:schemeClr>
                  </a:solidFill>
                  <a:latin typeface="Times New Roman" pitchFamily="18" charset="0"/>
                  <a:ea typeface="黑体" pitchFamily="49" charset="-122"/>
                </a:rPr>
                <a:t>=</a:t>
              </a:r>
              <a:r>
                <a:rPr lang="el-GR" altLang="zh-CN" sz="2200" b="1" i="1" dirty="0">
                  <a:solidFill>
                    <a:schemeClr val="accent6">
                      <a:lumMod val="75000"/>
                    </a:schemeClr>
                  </a:solidFill>
                  <a:latin typeface="Times New Roman" pitchFamily="18" charset="0"/>
                  <a:ea typeface="黑体" pitchFamily="49" charset="-122"/>
                  <a:cs typeface="Arial" charset="0"/>
                </a:rPr>
                <a:t>β</a:t>
              </a:r>
              <a:r>
                <a:rPr lang="en-US" altLang="zh-CN" sz="2200" b="1" i="1" dirty="0" err="1">
                  <a:solidFill>
                    <a:schemeClr val="accent6">
                      <a:lumMod val="75000"/>
                    </a:schemeClr>
                  </a:solidFill>
                  <a:latin typeface="Times New Roman" pitchFamily="18" charset="0"/>
                  <a:ea typeface="黑体" pitchFamily="49" charset="-122"/>
                  <a:cs typeface="Arial" charset="0"/>
                </a:rPr>
                <a:t>i</a:t>
              </a:r>
              <a:r>
                <a:rPr lang="en-US" altLang="zh-CN" sz="2200" b="1" baseline="-25000" dirty="0" err="1">
                  <a:solidFill>
                    <a:schemeClr val="accent6">
                      <a:lumMod val="75000"/>
                    </a:schemeClr>
                  </a:solidFill>
                  <a:latin typeface="Times New Roman" pitchFamily="18" charset="0"/>
                  <a:ea typeface="黑体" pitchFamily="49" charset="-122"/>
                  <a:cs typeface="Arial" charset="0"/>
                </a:rPr>
                <a:t>B</a:t>
              </a:r>
              <a:r>
                <a:rPr lang="en-US" altLang="zh-CN" sz="2200" b="1" dirty="0">
                  <a:solidFill>
                    <a:schemeClr val="accent6">
                      <a:lumMod val="75000"/>
                    </a:schemeClr>
                  </a:solidFill>
                  <a:latin typeface="Times New Roman" pitchFamily="18" charset="0"/>
                  <a:ea typeface="黑体" pitchFamily="49" charset="-122"/>
                </a:rPr>
                <a:t>    </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E</a:t>
              </a:r>
              <a:r>
                <a:rPr lang="en-US" altLang="zh-CN" sz="2200" b="1" dirty="0">
                  <a:solidFill>
                    <a:schemeClr val="accent6">
                      <a:lumMod val="75000"/>
                    </a:schemeClr>
                  </a:solidFill>
                  <a:latin typeface="Times New Roman" pitchFamily="18" charset="0"/>
                  <a:ea typeface="黑体" pitchFamily="49" charset="-122"/>
                </a:rPr>
                <a:t>=(1+</a:t>
              </a:r>
              <a:r>
                <a:rPr lang="el-GR" altLang="zh-CN" sz="2200" b="1" i="1" dirty="0">
                  <a:solidFill>
                    <a:schemeClr val="accent6">
                      <a:lumMod val="75000"/>
                    </a:schemeClr>
                  </a:solidFill>
                  <a:latin typeface="Times New Roman" pitchFamily="18" charset="0"/>
                  <a:ea typeface="黑体" pitchFamily="49" charset="-122"/>
                  <a:cs typeface="Arial" charset="0"/>
                </a:rPr>
                <a:t>β</a:t>
              </a:r>
              <a:r>
                <a:rPr lang="en-US" altLang="zh-CN" sz="2200" b="1" dirty="0">
                  <a:solidFill>
                    <a:schemeClr val="accent6">
                      <a:lumMod val="75000"/>
                    </a:schemeClr>
                  </a:solidFill>
                  <a:latin typeface="Times New Roman" pitchFamily="18" charset="0"/>
                  <a:ea typeface="黑体" pitchFamily="49" charset="-122"/>
                </a:rPr>
                <a:t>)</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B</a:t>
              </a:r>
              <a:endParaRPr lang="en-US" altLang="zh-CN" sz="2200" b="1" baseline="-25000" dirty="0">
                <a:solidFill>
                  <a:schemeClr val="accent6">
                    <a:lumMod val="75000"/>
                  </a:schemeClr>
                </a:solidFill>
                <a:latin typeface="Times New Roman" pitchFamily="18" charset="0"/>
                <a:ea typeface="黑体" pitchFamily="49" charset="-122"/>
              </a:endParaRPr>
            </a:p>
          </p:txBody>
        </p:sp>
        <p:sp>
          <p:nvSpPr>
            <p:cNvPr id="19" name="Line 17"/>
            <p:cNvSpPr>
              <a:spLocks noChangeShapeType="1"/>
            </p:cNvSpPr>
            <p:nvPr/>
          </p:nvSpPr>
          <p:spPr bwMode="auto">
            <a:xfrm>
              <a:off x="2336" y="2115"/>
              <a:ext cx="91" cy="0"/>
            </a:xfrm>
            <a:prstGeom prst="line">
              <a:avLst/>
            </a:prstGeom>
            <a:ln w="19050">
              <a:solidFill>
                <a:srgbClr val="A80808"/>
              </a:solidFill>
              <a:headEnd/>
              <a:tailEnd/>
            </a:ln>
          </p:spPr>
          <p:style>
            <a:lnRef idx="1">
              <a:schemeClr val="accent2"/>
            </a:lnRef>
            <a:fillRef idx="0">
              <a:schemeClr val="accent2"/>
            </a:fillRef>
            <a:effectRef idx="0">
              <a:schemeClr val="accent2"/>
            </a:effectRef>
            <a:fontRef idx="minor">
              <a:schemeClr val="tx1"/>
            </a:fontRef>
          </p:style>
          <p:txBody>
            <a:bodyPr/>
            <a:lstStyle/>
            <a:p>
              <a:pPr eaLnBrk="0" hangingPunct="0">
                <a:defRPr/>
              </a:pPr>
              <a:endParaRPr lang="zh-CN" altLang="en-US" sz="2200">
                <a:solidFill>
                  <a:schemeClr val="accent6">
                    <a:lumMod val="75000"/>
                  </a:schemeClr>
                </a:solidFill>
              </a:endParaRPr>
            </a:p>
          </p:txBody>
        </p:sp>
        <p:sp>
          <p:nvSpPr>
            <p:cNvPr id="21" name="Line 18"/>
            <p:cNvSpPr>
              <a:spLocks noChangeShapeType="1"/>
            </p:cNvSpPr>
            <p:nvPr/>
          </p:nvSpPr>
          <p:spPr bwMode="auto">
            <a:xfrm>
              <a:off x="3197" y="2115"/>
              <a:ext cx="91" cy="0"/>
            </a:xfrm>
            <a:prstGeom prst="line">
              <a:avLst/>
            </a:prstGeom>
            <a:ln w="19050">
              <a:solidFill>
                <a:srgbClr val="A80808"/>
              </a:solidFill>
              <a:headEnd/>
              <a:tailEnd/>
            </a:ln>
          </p:spPr>
          <p:style>
            <a:lnRef idx="1">
              <a:schemeClr val="accent2"/>
            </a:lnRef>
            <a:fillRef idx="0">
              <a:schemeClr val="accent2"/>
            </a:fillRef>
            <a:effectRef idx="0">
              <a:schemeClr val="accent2"/>
            </a:effectRef>
            <a:fontRef idx="minor">
              <a:schemeClr val="tx1"/>
            </a:fontRef>
          </p:style>
          <p:txBody>
            <a:bodyPr/>
            <a:lstStyle/>
            <a:p>
              <a:pPr eaLnBrk="0" hangingPunct="0">
                <a:defRPr/>
              </a:pPr>
              <a:endParaRPr lang="zh-CN" altLang="en-US" sz="2200">
                <a:solidFill>
                  <a:schemeClr val="accent6">
                    <a:lumMod val="75000"/>
                  </a:schemeClr>
                </a:solidFill>
              </a:endParaRPr>
            </a:p>
          </p:txBody>
        </p:sp>
      </p:grpSp>
      <p:grpSp>
        <p:nvGrpSpPr>
          <p:cNvPr id="22" name="Group 24"/>
          <p:cNvGrpSpPr>
            <a:grpSpLocks/>
          </p:cNvGrpSpPr>
          <p:nvPr/>
        </p:nvGrpSpPr>
        <p:grpSpPr bwMode="auto">
          <a:xfrm>
            <a:off x="2981326" y="5108576"/>
            <a:ext cx="5167313" cy="430213"/>
            <a:chOff x="1031" y="2749"/>
            <a:chExt cx="3255" cy="271"/>
          </a:xfrm>
        </p:grpSpPr>
        <p:sp>
          <p:nvSpPr>
            <p:cNvPr id="23" name="Rectangle 16"/>
            <p:cNvSpPr>
              <a:spLocks noChangeArrowheads="1"/>
            </p:cNvSpPr>
            <p:nvPr/>
          </p:nvSpPr>
          <p:spPr bwMode="auto">
            <a:xfrm>
              <a:off x="1031" y="2749"/>
              <a:ext cx="3255" cy="271"/>
            </a:xfrm>
            <a:prstGeom prst="rect">
              <a:avLst/>
            </a:prstGeom>
            <a:noFill/>
            <a:ln>
              <a:noFill/>
            </a:ln>
            <a:effectLst/>
          </p:spPr>
          <p:txBody>
            <a:bodyPr>
              <a:spAutoFit/>
            </a:bodyPr>
            <a:lstStyle/>
            <a:p>
              <a:pPr eaLnBrk="0" hangingPunct="0">
                <a:defRPr/>
              </a:pPr>
              <a:r>
                <a:rPr lang="en-US" altLang="zh-CN" sz="2200" b="1" i="1" dirty="0" err="1">
                  <a:solidFill>
                    <a:schemeClr val="accent6">
                      <a:lumMod val="75000"/>
                    </a:schemeClr>
                  </a:solidFill>
                  <a:latin typeface="Times New Roman" pitchFamily="18" charset="0"/>
                  <a:ea typeface="黑体" pitchFamily="49" charset="-122"/>
                </a:rPr>
                <a:t>u</a:t>
              </a:r>
              <a:r>
                <a:rPr lang="en-US" altLang="zh-CN" sz="2200" b="1" baseline="-25000" dirty="0" err="1">
                  <a:solidFill>
                    <a:schemeClr val="accent6">
                      <a:lumMod val="75000"/>
                    </a:schemeClr>
                  </a:solidFill>
                  <a:latin typeface="Times New Roman" pitchFamily="18" charset="0"/>
                  <a:ea typeface="黑体" pitchFamily="49" charset="-122"/>
                </a:rPr>
                <a:t>BE</a:t>
              </a:r>
              <a:r>
                <a:rPr lang="en-US" altLang="zh-CN" sz="2200" b="1" dirty="0">
                  <a:solidFill>
                    <a:schemeClr val="accent6">
                      <a:lumMod val="75000"/>
                    </a:schemeClr>
                  </a:solidFill>
                  <a:latin typeface="Times New Roman" pitchFamily="18" charset="0"/>
                  <a:ea typeface="黑体" pitchFamily="49" charset="-122"/>
                </a:rPr>
                <a:t>=</a:t>
              </a:r>
              <a:r>
                <a:rPr lang="en-US" altLang="zh-CN" sz="2200" b="1" i="1" dirty="0">
                  <a:solidFill>
                    <a:schemeClr val="accent6">
                      <a:lumMod val="75000"/>
                    </a:schemeClr>
                  </a:solidFill>
                  <a:latin typeface="Times New Roman" pitchFamily="18" charset="0"/>
                  <a:ea typeface="黑体" pitchFamily="49" charset="-122"/>
                </a:rPr>
                <a:t>U</a:t>
              </a:r>
              <a:r>
                <a:rPr lang="en-US" altLang="zh-CN" sz="2200" b="1" baseline="-25000" dirty="0">
                  <a:solidFill>
                    <a:schemeClr val="accent6">
                      <a:lumMod val="75000"/>
                    </a:schemeClr>
                  </a:solidFill>
                  <a:latin typeface="Times New Roman" pitchFamily="18" charset="0"/>
                  <a:ea typeface="黑体" pitchFamily="49" charset="-122"/>
                </a:rPr>
                <a:t>BE(on)</a:t>
              </a:r>
              <a:r>
                <a:rPr lang="en-US" altLang="zh-CN" sz="2200" b="1" dirty="0">
                  <a:solidFill>
                    <a:schemeClr val="accent6">
                      <a:lumMod val="75000"/>
                    </a:schemeClr>
                  </a:solidFill>
                  <a:latin typeface="Times New Roman" pitchFamily="18" charset="0"/>
                  <a:ea typeface="黑体" pitchFamily="49" charset="-122"/>
                </a:rPr>
                <a:t>    </a:t>
              </a:r>
              <a:r>
                <a:rPr lang="en-US" altLang="zh-CN" sz="2200" b="1" i="1" dirty="0" err="1">
                  <a:solidFill>
                    <a:schemeClr val="accent6">
                      <a:lumMod val="75000"/>
                    </a:schemeClr>
                  </a:solidFill>
                  <a:latin typeface="Times New Roman" pitchFamily="18" charset="0"/>
                  <a:ea typeface="黑体" pitchFamily="49" charset="-122"/>
                </a:rPr>
                <a:t>u</a:t>
              </a:r>
              <a:r>
                <a:rPr lang="en-US" altLang="zh-CN" sz="2200" b="1" baseline="-25000" dirty="0" err="1">
                  <a:solidFill>
                    <a:schemeClr val="accent6">
                      <a:lumMod val="75000"/>
                    </a:schemeClr>
                  </a:solidFill>
                  <a:latin typeface="Times New Roman" pitchFamily="18" charset="0"/>
                  <a:ea typeface="黑体" pitchFamily="49" charset="-122"/>
                </a:rPr>
                <a:t>CE</a:t>
              </a:r>
              <a:r>
                <a:rPr lang="en-US" altLang="zh-CN" sz="2200" b="1" dirty="0">
                  <a:solidFill>
                    <a:schemeClr val="accent6">
                      <a:lumMod val="75000"/>
                    </a:schemeClr>
                  </a:solidFill>
                  <a:latin typeface="Times New Roman" pitchFamily="18" charset="0"/>
                  <a:ea typeface="黑体" pitchFamily="49" charset="-122"/>
                </a:rPr>
                <a:t>=</a:t>
              </a:r>
              <a:r>
                <a:rPr lang="en-US" altLang="zh-CN" sz="2200" b="1" i="1" dirty="0">
                  <a:solidFill>
                    <a:schemeClr val="accent6">
                      <a:lumMod val="75000"/>
                    </a:schemeClr>
                  </a:solidFill>
                  <a:latin typeface="Times New Roman" pitchFamily="18" charset="0"/>
                  <a:ea typeface="黑体" pitchFamily="49" charset="-122"/>
                </a:rPr>
                <a:t>U</a:t>
              </a:r>
              <a:r>
                <a:rPr lang="en-US" altLang="zh-CN" sz="2200" b="1" baseline="-25000" dirty="0">
                  <a:solidFill>
                    <a:schemeClr val="accent6">
                      <a:lumMod val="75000"/>
                    </a:schemeClr>
                  </a:solidFill>
                  <a:latin typeface="Times New Roman" pitchFamily="18" charset="0"/>
                  <a:ea typeface="黑体" pitchFamily="49" charset="-122"/>
                </a:rPr>
                <a:t>CES</a:t>
              </a:r>
              <a:r>
                <a:rPr lang="en-US" altLang="zh-CN" sz="2200" b="1" dirty="0">
                  <a:solidFill>
                    <a:schemeClr val="accent6">
                      <a:lumMod val="75000"/>
                    </a:schemeClr>
                  </a:solidFill>
                  <a:latin typeface="Times New Roman" pitchFamily="18" charset="0"/>
                  <a:ea typeface="黑体" pitchFamily="49" charset="-122"/>
                </a:rPr>
                <a:t>    </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C</a:t>
              </a:r>
              <a:r>
                <a:rPr lang="en-US" altLang="zh-CN" sz="2200" b="1" dirty="0">
                  <a:solidFill>
                    <a:schemeClr val="accent6">
                      <a:lumMod val="75000"/>
                    </a:schemeClr>
                  </a:solidFill>
                  <a:latin typeface="Times New Roman" pitchFamily="18" charset="0"/>
                  <a:ea typeface="黑体" pitchFamily="49" charset="-122"/>
                </a:rPr>
                <a:t>&lt;</a:t>
              </a:r>
              <a:r>
                <a:rPr lang="el-GR" altLang="zh-CN" sz="2200" b="1" i="1" dirty="0">
                  <a:solidFill>
                    <a:schemeClr val="accent6">
                      <a:lumMod val="75000"/>
                    </a:schemeClr>
                  </a:solidFill>
                  <a:latin typeface="Times New Roman" pitchFamily="18" charset="0"/>
                  <a:ea typeface="黑体" pitchFamily="49" charset="-122"/>
                </a:rPr>
                <a:t>β</a:t>
              </a:r>
              <a:r>
                <a:rPr lang="en-US" altLang="zh-CN" sz="2200" b="1" i="1" dirty="0" err="1">
                  <a:solidFill>
                    <a:schemeClr val="accent6">
                      <a:lumMod val="75000"/>
                    </a:schemeClr>
                  </a:solidFill>
                  <a:latin typeface="Times New Roman" pitchFamily="18" charset="0"/>
                  <a:ea typeface="黑体" pitchFamily="49" charset="-122"/>
                </a:rPr>
                <a:t>i</a:t>
              </a:r>
              <a:r>
                <a:rPr lang="en-US" altLang="zh-CN" sz="2200" b="1" baseline="-25000" dirty="0" err="1">
                  <a:solidFill>
                    <a:schemeClr val="accent6">
                      <a:lumMod val="75000"/>
                    </a:schemeClr>
                  </a:solidFill>
                  <a:latin typeface="Times New Roman" pitchFamily="18" charset="0"/>
                  <a:ea typeface="黑体" pitchFamily="49" charset="-122"/>
                </a:rPr>
                <a:t>B</a:t>
              </a:r>
              <a:endParaRPr lang="en-US" altLang="zh-CN" sz="2200" b="1" baseline="-25000" dirty="0">
                <a:solidFill>
                  <a:schemeClr val="accent6">
                    <a:lumMod val="75000"/>
                  </a:schemeClr>
                </a:solidFill>
                <a:latin typeface="Times New Roman" pitchFamily="18" charset="0"/>
                <a:ea typeface="黑体" pitchFamily="49" charset="-122"/>
              </a:endParaRPr>
            </a:p>
          </p:txBody>
        </p:sp>
        <p:sp>
          <p:nvSpPr>
            <p:cNvPr id="24" name="Line 19"/>
            <p:cNvSpPr>
              <a:spLocks noChangeShapeType="1"/>
            </p:cNvSpPr>
            <p:nvPr/>
          </p:nvSpPr>
          <p:spPr bwMode="auto">
            <a:xfrm>
              <a:off x="3243" y="2795"/>
              <a:ext cx="91" cy="0"/>
            </a:xfrm>
            <a:prstGeom prst="line">
              <a:avLst/>
            </a:prstGeom>
            <a:ln w="19050">
              <a:solidFill>
                <a:srgbClr val="A80808"/>
              </a:solidFill>
              <a:headEnd/>
              <a:tailEnd/>
            </a:ln>
          </p:spPr>
          <p:style>
            <a:lnRef idx="1">
              <a:schemeClr val="accent2"/>
            </a:lnRef>
            <a:fillRef idx="0">
              <a:schemeClr val="accent2"/>
            </a:fillRef>
            <a:effectRef idx="0">
              <a:schemeClr val="accent2"/>
            </a:effectRef>
            <a:fontRef idx="minor">
              <a:schemeClr val="tx1"/>
            </a:fontRef>
          </p:style>
          <p:txBody>
            <a:bodyPr/>
            <a:lstStyle/>
            <a:p>
              <a:pPr eaLnBrk="0" hangingPunct="0">
                <a:defRPr/>
              </a:pPr>
              <a:endParaRPr lang="zh-CN" altLang="en-US" sz="2200">
                <a:solidFill>
                  <a:schemeClr val="accent6">
                    <a:lumMod val="7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8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80"/>
                                  </p:iterate>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1.1</a:t>
            </a:r>
            <a:r>
              <a:rPr lang="zh-CN" altLang="en-US" kern="0" dirty="0" smtClean="0">
                <a:latin typeface="+mn-ea"/>
                <a:ea typeface="+mn-ea"/>
              </a:rPr>
              <a:t> </a:t>
            </a:r>
            <a:r>
              <a:rPr lang="zh-CN" altLang="en-US" kern="0" dirty="0">
                <a:latin typeface="+mn-ea"/>
                <a:ea typeface="+mn-ea"/>
              </a:rPr>
              <a:t>场效应管简介</a:t>
            </a:r>
          </a:p>
        </p:txBody>
      </p:sp>
      <p:sp>
        <p:nvSpPr>
          <p:cNvPr id="5" name="文本框 1"/>
          <p:cNvSpPr txBox="1">
            <a:spLocks noChangeArrowheads="1"/>
          </p:cNvSpPr>
          <p:nvPr/>
        </p:nvSpPr>
        <p:spPr bwMode="auto">
          <a:xfrm>
            <a:off x="1981200" y="1782764"/>
            <a:ext cx="4438650" cy="2200275"/>
          </a:xfrm>
          <a:prstGeom prst="rect">
            <a:avLst/>
          </a:prstGeom>
          <a:noFill/>
          <a:ln w="9525">
            <a:noFill/>
            <a:miter lim="800000"/>
            <a:headEnd/>
            <a:tailEnd/>
          </a:ln>
        </p:spPr>
        <p:txBody>
          <a:bodyPr>
            <a:spAutoFit/>
          </a:bodyPr>
          <a:lstStyle/>
          <a:p>
            <a:pPr>
              <a:spcAft>
                <a:spcPts val="300"/>
              </a:spcAft>
              <a:defRPr/>
            </a:pPr>
            <a:r>
              <a:rPr lang="zh-CN" altLang="en-US" sz="2200" b="1" dirty="0">
                <a:latin typeface="Times New Roman" pitchFamily="18" charset="0"/>
                <a:ea typeface="楷体_GB2312" pitchFamily="49" charset="-122"/>
                <a:cs typeface="Times New Roman" pitchFamily="18" charset="0"/>
              </a:rPr>
              <a:t>　　所有的</a:t>
            </a:r>
            <a:r>
              <a:rPr lang="en-US" altLang="zh-CN" sz="2200" b="1" dirty="0">
                <a:latin typeface="Times New Roman" pitchFamily="18" charset="0"/>
                <a:ea typeface="楷体_GB2312" pitchFamily="49" charset="-122"/>
                <a:cs typeface="Times New Roman" pitchFamily="18" charset="0"/>
              </a:rPr>
              <a:t>FET</a:t>
            </a:r>
            <a:r>
              <a:rPr lang="zh-CN" altLang="en-US" sz="2200" b="1" dirty="0">
                <a:latin typeface="Times New Roman" pitchFamily="18" charset="0"/>
                <a:ea typeface="楷体_GB2312" pitchFamily="49" charset="-122"/>
                <a:cs typeface="Times New Roman" pitchFamily="18" charset="0"/>
              </a:rPr>
              <a:t>都有</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栅极</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(g)</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 </a:t>
            </a:r>
            <a:r>
              <a:rPr lang="zh-CN" altLang="en-US" sz="2200" b="1" dirty="0">
                <a:latin typeface="Times New Roman" pitchFamily="18" charset="0"/>
                <a:ea typeface="楷体_GB2312" pitchFamily="49" charset="-122"/>
                <a:cs typeface="Times New Roman" pitchFamily="18" charset="0"/>
              </a:rPr>
              <a:t>、</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源极</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(s)</a:t>
            </a:r>
            <a:r>
              <a:rPr lang="zh-CN" altLang="en-US" sz="2200" b="1" dirty="0">
                <a:latin typeface="Times New Roman" pitchFamily="18" charset="0"/>
                <a:ea typeface="楷体_GB2312" pitchFamily="49" charset="-122"/>
                <a:cs typeface="Times New Roman" pitchFamily="18" charset="0"/>
              </a:rPr>
              <a:t>、</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漏极</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(d)</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 </a:t>
            </a:r>
            <a:r>
              <a:rPr lang="zh-CN" altLang="en-US" sz="2200" b="1" dirty="0">
                <a:latin typeface="Times New Roman" pitchFamily="18" charset="0"/>
                <a:ea typeface="楷体_GB2312" pitchFamily="49" charset="-122"/>
                <a:cs typeface="Times New Roman" pitchFamily="18" charset="0"/>
              </a:rPr>
              <a:t>三个端，除了结型场效应管外，其余的</a:t>
            </a:r>
            <a:r>
              <a:rPr lang="en-US" altLang="zh-CN" sz="2200" b="1" dirty="0">
                <a:latin typeface="Times New Roman" pitchFamily="18" charset="0"/>
                <a:ea typeface="楷体_GB2312" pitchFamily="49" charset="-122"/>
                <a:cs typeface="Times New Roman" pitchFamily="18" charset="0"/>
              </a:rPr>
              <a:t>FET</a:t>
            </a:r>
            <a:r>
              <a:rPr lang="zh-CN" altLang="en-US" sz="2200" b="1" dirty="0">
                <a:latin typeface="Times New Roman" pitchFamily="18" charset="0"/>
                <a:ea typeface="楷体_GB2312" pitchFamily="49" charset="-122"/>
                <a:cs typeface="Times New Roman" pitchFamily="18" charset="0"/>
              </a:rPr>
              <a:t>还有第四端，被称为体、基</a:t>
            </a:r>
            <a:r>
              <a:rPr lang="en-US" altLang="zh-CN" sz="2200" b="1" dirty="0">
                <a:latin typeface="Times New Roman" pitchFamily="18" charset="0"/>
                <a:ea typeface="楷体_GB2312" pitchFamily="49" charset="-122"/>
                <a:cs typeface="Times New Roman" pitchFamily="18" charset="0"/>
              </a:rPr>
              <a:t>(B)</a:t>
            </a:r>
            <a:r>
              <a:rPr lang="zh-CN" altLang="en-US" sz="2200" b="1" dirty="0">
                <a:latin typeface="Times New Roman" pitchFamily="18" charset="0"/>
                <a:ea typeface="楷体_GB2312" pitchFamily="49" charset="-122"/>
                <a:cs typeface="Times New Roman" pitchFamily="18" charset="0"/>
              </a:rPr>
              <a:t>或衬底。</a:t>
            </a:r>
            <a:endParaRPr lang="en-US" altLang="zh-CN" sz="2200" b="1" dirty="0">
              <a:latin typeface="Times New Roman" pitchFamily="18" charset="0"/>
              <a:ea typeface="楷体_GB2312" pitchFamily="49" charset="-122"/>
              <a:cs typeface="Times New Roman" pitchFamily="18" charset="0"/>
            </a:endParaRPr>
          </a:p>
          <a:p>
            <a:pPr>
              <a:spcAft>
                <a:spcPts val="300"/>
              </a:spcAft>
              <a:defRPr/>
            </a:pPr>
            <a:r>
              <a:rPr lang="zh-CN" altLang="en-US" sz="2200" b="1" dirty="0">
                <a:latin typeface="Times New Roman" pitchFamily="18" charset="0"/>
                <a:ea typeface="楷体_GB2312" pitchFamily="49" charset="-122"/>
                <a:cs typeface="Times New Roman" pitchFamily="18" charset="0"/>
              </a:rPr>
              <a:t>　　这些端子的名称和它们的功能有关。</a:t>
            </a:r>
          </a:p>
        </p:txBody>
      </p:sp>
      <p:sp>
        <p:nvSpPr>
          <p:cNvPr id="72601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47</a:t>
            </a:r>
          </a:p>
        </p:txBody>
      </p:sp>
      <p:sp>
        <p:nvSpPr>
          <p:cNvPr id="20" name="文本框 1"/>
          <p:cNvSpPr txBox="1">
            <a:spLocks noChangeArrowheads="1"/>
          </p:cNvSpPr>
          <p:nvPr/>
        </p:nvSpPr>
        <p:spPr bwMode="auto">
          <a:xfrm>
            <a:off x="1981200" y="1347789"/>
            <a:ext cx="7056438" cy="460375"/>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场效应管的电极</a:t>
            </a:r>
          </a:p>
        </p:txBody>
      </p:sp>
      <p:pic>
        <p:nvPicPr>
          <p:cNvPr id="65538" name="Picture 2"/>
          <p:cNvPicPr>
            <a:picLocks noChangeAspect="1" noChangeArrowheads="1"/>
          </p:cNvPicPr>
          <p:nvPr/>
        </p:nvPicPr>
        <p:blipFill>
          <a:blip r:embed="rId3"/>
          <a:srcRect/>
          <a:stretch>
            <a:fillRect/>
          </a:stretch>
        </p:blipFill>
        <p:spPr bwMode="auto">
          <a:xfrm>
            <a:off x="6419850" y="1412876"/>
            <a:ext cx="4248150" cy="2371725"/>
          </a:xfrm>
          <a:prstGeom prst="rect">
            <a:avLst/>
          </a:prstGeom>
          <a:noFill/>
          <a:ln w="9525">
            <a:noFill/>
            <a:miter lim="800000"/>
            <a:headEnd/>
            <a:tailEnd/>
          </a:ln>
        </p:spPr>
      </p:pic>
      <p:sp>
        <p:nvSpPr>
          <p:cNvPr id="10" name="文本框 1"/>
          <p:cNvSpPr txBox="1">
            <a:spLocks noChangeArrowheads="1"/>
          </p:cNvSpPr>
          <p:nvPr/>
        </p:nvSpPr>
        <p:spPr bwMode="auto">
          <a:xfrm>
            <a:off x="3467101" y="3824288"/>
            <a:ext cx="6913563" cy="2540000"/>
          </a:xfrm>
          <a:prstGeom prst="rect">
            <a:avLst/>
          </a:prstGeom>
          <a:noFill/>
          <a:ln w="9525">
            <a:noFill/>
            <a:miter lim="800000"/>
            <a:headEnd/>
            <a:tailEnd/>
          </a:ln>
        </p:spPr>
        <p:txBody>
          <a:bodyPr>
            <a:spAutoFit/>
          </a:bodyPr>
          <a:lstStyle/>
          <a:p>
            <a:pPr>
              <a:spcAft>
                <a:spcPts val="300"/>
              </a:spcAft>
            </a:pPr>
            <a:r>
              <a:rPr lang="zh-CN" altLang="en-US" sz="2200" b="1">
                <a:latin typeface="Times New Roman" pitchFamily="18" charset="0"/>
                <a:ea typeface="楷体_GB2312" pitchFamily="49" charset="-122"/>
                <a:cs typeface="Times New Roman" pitchFamily="18" charset="0"/>
              </a:rPr>
              <a:t>　　栅极</a:t>
            </a:r>
            <a:r>
              <a:rPr lang="en-US" altLang="zh-CN" sz="2200" b="1">
                <a:latin typeface="Times New Roman" pitchFamily="18" charset="0"/>
                <a:ea typeface="楷体_GB2312" pitchFamily="49" charset="-122"/>
                <a:cs typeface="Times New Roman" pitchFamily="18" charset="0"/>
              </a:rPr>
              <a:t>(gate)</a:t>
            </a:r>
            <a:r>
              <a:rPr lang="zh-CN" altLang="en-US" sz="2200" b="1">
                <a:latin typeface="Times New Roman" pitchFamily="18" charset="0"/>
                <a:ea typeface="楷体_GB2312" pitchFamily="49" charset="-122"/>
                <a:cs typeface="Times New Roman" pitchFamily="18" charset="0"/>
              </a:rPr>
              <a:t>可以被认为是控制一个栅门的开关，它可以通过使源极</a:t>
            </a:r>
            <a:r>
              <a:rPr lang="en-US" altLang="zh-CN" sz="2200" b="1">
                <a:latin typeface="Times New Roman" pitchFamily="18" charset="0"/>
                <a:ea typeface="楷体_GB2312" pitchFamily="49" charset="-122"/>
                <a:cs typeface="Times New Roman" pitchFamily="18" charset="0"/>
              </a:rPr>
              <a:t>(sourse)</a:t>
            </a:r>
            <a:r>
              <a:rPr lang="zh-CN" altLang="en-US" sz="2200" b="1">
                <a:latin typeface="Times New Roman" pitchFamily="18" charset="0"/>
                <a:ea typeface="楷体_GB2312" pitchFamily="49" charset="-122"/>
                <a:cs typeface="Times New Roman" pitchFamily="18" charset="0"/>
              </a:rPr>
              <a:t>和漏极</a:t>
            </a:r>
            <a:r>
              <a:rPr lang="en-US" altLang="zh-CN" sz="2200" b="1">
                <a:latin typeface="Times New Roman" pitchFamily="18" charset="0"/>
                <a:ea typeface="楷体_GB2312" pitchFamily="49" charset="-122"/>
                <a:cs typeface="Times New Roman" pitchFamily="18" charset="0"/>
              </a:rPr>
              <a:t>(drain)</a:t>
            </a:r>
            <a:r>
              <a:rPr lang="zh-CN" altLang="en-US" sz="2200" b="1">
                <a:latin typeface="Times New Roman" pitchFamily="18" charset="0"/>
                <a:ea typeface="楷体_GB2312" pitchFamily="49" charset="-122"/>
                <a:cs typeface="Times New Roman" pitchFamily="18" charset="0"/>
              </a:rPr>
              <a:t>之间的沟道产生或者消除，从而允许或者阻碍载流子流过。</a:t>
            </a:r>
          </a:p>
          <a:p>
            <a:pPr>
              <a:spcAft>
                <a:spcPts val="300"/>
              </a:spcAft>
            </a:pPr>
            <a:r>
              <a:rPr lang="zh-CN" altLang="en-US" sz="2200" b="1">
                <a:latin typeface="Times New Roman" pitchFamily="18" charset="0"/>
                <a:ea typeface="楷体_GB2312" pitchFamily="49" charset="-122"/>
                <a:cs typeface="Times New Roman" pitchFamily="18" charset="0"/>
              </a:rPr>
              <a:t>　　如果受一个外加的电压影响，</a:t>
            </a:r>
            <a:r>
              <a:rPr lang="zh-CN" altLang="en-US" sz="2200" b="1">
                <a:solidFill>
                  <a:srgbClr val="C00000"/>
                </a:solidFill>
                <a:latin typeface="Times New Roman" pitchFamily="18" charset="0"/>
                <a:ea typeface="楷体_GB2312" pitchFamily="49" charset="-122"/>
                <a:cs typeface="Times New Roman" pitchFamily="18" charset="0"/>
              </a:rPr>
              <a:t>载流子</a:t>
            </a:r>
            <a:r>
              <a:rPr lang="zh-CN" altLang="en-US" sz="2200" b="1">
                <a:latin typeface="Times New Roman" pitchFamily="18" charset="0"/>
                <a:ea typeface="楷体_GB2312" pitchFamily="49" charset="-122"/>
                <a:cs typeface="Times New Roman" pitchFamily="18" charset="0"/>
              </a:rPr>
              <a:t>将从源极流向漏极。</a:t>
            </a:r>
          </a:p>
          <a:p>
            <a:pPr>
              <a:spcAft>
                <a:spcPts val="300"/>
              </a:spcAft>
            </a:pPr>
            <a:r>
              <a:rPr lang="zh-CN" altLang="en-US" sz="2200" b="1">
                <a:latin typeface="Times New Roman" pitchFamily="18" charset="0"/>
                <a:ea typeface="楷体_GB2312" pitchFamily="49" charset="-122"/>
                <a:cs typeface="Times New Roman" pitchFamily="18" charset="0"/>
              </a:rPr>
              <a:t>　　衬底就是栅极、源极、漏极所在的半导体的块体，常和源极连在一起。</a:t>
            </a:r>
          </a:p>
        </p:txBody>
      </p:sp>
      <p:grpSp>
        <p:nvGrpSpPr>
          <p:cNvPr id="17" name="组合 16"/>
          <p:cNvGrpSpPr>
            <a:grpSpLocks/>
          </p:cNvGrpSpPr>
          <p:nvPr/>
        </p:nvGrpSpPr>
        <p:grpSpPr bwMode="auto">
          <a:xfrm>
            <a:off x="2027239" y="4027489"/>
            <a:ext cx="1296987" cy="2065337"/>
            <a:chOff x="503548" y="4193480"/>
            <a:chExt cx="1296144" cy="2066032"/>
          </a:xfrm>
        </p:grpSpPr>
        <p:pic>
          <p:nvPicPr>
            <p:cNvPr id="726024" name="Picture 2" descr="rBEHaVC8HvUIAAAAAAHjNNoTUOUAADG3QA_EowAAeNM406"/>
            <p:cNvPicPr>
              <a:picLocks noChangeAspect="1" noChangeArrowheads="1"/>
            </p:cNvPicPr>
            <p:nvPr/>
          </p:nvPicPr>
          <p:blipFill>
            <a:blip r:embed="rId4"/>
            <a:srcRect t="20523" b="22238"/>
            <a:stretch>
              <a:fillRect/>
            </a:stretch>
          </p:blipFill>
          <p:spPr bwMode="auto">
            <a:xfrm rot="-5400000">
              <a:off x="185813" y="4573625"/>
              <a:ext cx="1778000" cy="1017710"/>
            </a:xfrm>
            <a:prstGeom prst="rect">
              <a:avLst/>
            </a:prstGeom>
            <a:noFill/>
            <a:ln w="9525">
              <a:noFill/>
              <a:miter lim="800000"/>
              <a:headEnd/>
              <a:tailEnd/>
            </a:ln>
          </p:spPr>
        </p:pic>
        <p:grpSp>
          <p:nvGrpSpPr>
            <p:cNvPr id="726025" name="组合 13"/>
            <p:cNvGrpSpPr>
              <a:grpSpLocks/>
            </p:cNvGrpSpPr>
            <p:nvPr/>
          </p:nvGrpSpPr>
          <p:grpSpPr bwMode="auto">
            <a:xfrm>
              <a:off x="1187624" y="5877272"/>
              <a:ext cx="216024" cy="382240"/>
              <a:chOff x="1187624" y="5913276"/>
              <a:chExt cx="216024" cy="468052"/>
            </a:xfrm>
          </p:grpSpPr>
          <p:cxnSp>
            <p:nvCxnSpPr>
              <p:cNvPr id="22" name="直接箭头连接符 21"/>
              <p:cNvCxnSpPr/>
              <p:nvPr/>
            </p:nvCxnSpPr>
            <p:spPr>
              <a:xfrm>
                <a:off x="1295195" y="5912693"/>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403074" y="5912693"/>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187315" y="5912693"/>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grpSp>
        <p:grpSp>
          <p:nvGrpSpPr>
            <p:cNvPr id="726026" name="组合 24"/>
            <p:cNvGrpSpPr>
              <a:grpSpLocks/>
            </p:cNvGrpSpPr>
            <p:nvPr/>
          </p:nvGrpSpPr>
          <p:grpSpPr bwMode="auto">
            <a:xfrm>
              <a:off x="1187624" y="4365104"/>
              <a:ext cx="216024" cy="382240"/>
              <a:chOff x="1187624" y="5913276"/>
              <a:chExt cx="216024" cy="468052"/>
            </a:xfrm>
          </p:grpSpPr>
          <p:cxnSp>
            <p:nvCxnSpPr>
              <p:cNvPr id="26" name="直接箭头连接符 25"/>
              <p:cNvCxnSpPr/>
              <p:nvPr/>
            </p:nvCxnSpPr>
            <p:spPr>
              <a:xfrm>
                <a:off x="1295195" y="5913134"/>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403074" y="5913134"/>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187315" y="5913134"/>
                <a:ext cx="0" cy="468635"/>
              </a:xfrm>
              <a:prstGeom prst="straightConnector1">
                <a:avLst/>
              </a:prstGeom>
              <a:ln w="19050">
                <a:solidFill>
                  <a:srgbClr val="333399"/>
                </a:solidFill>
                <a:prstDash val="sysDash"/>
                <a:tailEnd type="arrow" w="sm" len="med"/>
              </a:ln>
            </p:spPr>
            <p:style>
              <a:lnRef idx="1">
                <a:schemeClr val="accent1"/>
              </a:lnRef>
              <a:fillRef idx="0">
                <a:schemeClr val="accent1"/>
              </a:fillRef>
              <a:effectRef idx="0">
                <a:schemeClr val="accent1"/>
              </a:effectRef>
              <a:fontRef idx="minor">
                <a:schemeClr val="tx1"/>
              </a:fontRef>
            </p:style>
          </p:cxnSp>
        </p:grpSp>
        <p:sp>
          <p:nvSpPr>
            <p:cNvPr id="726027" name="TextBox 15"/>
            <p:cNvSpPr txBox="1">
              <a:spLocks noChangeArrowheads="1"/>
            </p:cNvSpPr>
            <p:nvPr/>
          </p:nvSpPr>
          <p:spPr bwMode="auto">
            <a:xfrm>
              <a:off x="1499610" y="4643844"/>
              <a:ext cx="300082" cy="369332"/>
            </a:xfrm>
            <a:prstGeom prst="rect">
              <a:avLst/>
            </a:prstGeom>
            <a:noFill/>
            <a:ln w="9525">
              <a:noFill/>
              <a:miter lim="800000"/>
              <a:headEnd/>
              <a:tailEnd/>
            </a:ln>
          </p:spPr>
          <p:txBody>
            <a:bodyPr wrap="none">
              <a:spAutoFit/>
            </a:bodyPr>
            <a:lstStyle/>
            <a:p>
              <a:pPr eaLnBrk="0" hangingPunct="0"/>
              <a:r>
                <a:rPr lang="en-US" altLang="zh-CN"/>
                <a:t>s</a:t>
              </a:r>
              <a:endParaRPr lang="zh-CN" altLang="en-US"/>
            </a:p>
          </p:txBody>
        </p:sp>
        <p:sp>
          <p:nvSpPr>
            <p:cNvPr id="726028" name="TextBox 29"/>
            <p:cNvSpPr txBox="1">
              <a:spLocks noChangeArrowheads="1"/>
            </p:cNvSpPr>
            <p:nvPr/>
          </p:nvSpPr>
          <p:spPr bwMode="auto">
            <a:xfrm>
              <a:off x="1486786" y="5615952"/>
              <a:ext cx="312906" cy="369332"/>
            </a:xfrm>
            <a:prstGeom prst="rect">
              <a:avLst/>
            </a:prstGeom>
            <a:noFill/>
            <a:ln w="9525">
              <a:noFill/>
              <a:miter lim="800000"/>
              <a:headEnd/>
              <a:tailEnd/>
            </a:ln>
          </p:spPr>
          <p:txBody>
            <a:bodyPr wrap="none">
              <a:spAutoFit/>
            </a:bodyPr>
            <a:lstStyle/>
            <a:p>
              <a:pPr eaLnBrk="0" hangingPunct="0"/>
              <a:r>
                <a:rPr lang="en-US" altLang="zh-CN"/>
                <a:t>d</a:t>
              </a:r>
              <a:endParaRPr lang="zh-CN" altLang="en-US"/>
            </a:p>
          </p:txBody>
        </p:sp>
        <p:sp>
          <p:nvSpPr>
            <p:cNvPr id="726029" name="TextBox 30"/>
            <p:cNvSpPr txBox="1">
              <a:spLocks noChangeArrowheads="1"/>
            </p:cNvSpPr>
            <p:nvPr/>
          </p:nvSpPr>
          <p:spPr bwMode="auto">
            <a:xfrm>
              <a:off x="503548" y="5088778"/>
              <a:ext cx="312906" cy="369332"/>
            </a:xfrm>
            <a:prstGeom prst="rect">
              <a:avLst/>
            </a:prstGeom>
            <a:noFill/>
            <a:ln w="9525">
              <a:noFill/>
              <a:miter lim="800000"/>
              <a:headEnd/>
              <a:tailEnd/>
            </a:ln>
          </p:spPr>
          <p:txBody>
            <a:bodyPr wrap="none">
              <a:spAutoFit/>
            </a:bodyPr>
            <a:lstStyle/>
            <a:p>
              <a:pPr eaLnBrk="0" hangingPunct="0"/>
              <a:r>
                <a:rPr lang="en-US" altLang="zh-CN"/>
                <a:t>g</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par>
                          <p:cTn id="7" fill="hold">
                            <p:stCondLst>
                              <p:cond delay="981"/>
                            </p:stCondLst>
                            <p:childTnLst>
                              <p:par>
                                <p:cTn id="8" presetID="9" presetClass="entr" presetSubtype="0" fill="hold" nodeType="afterEffect">
                                  <p:stCondLst>
                                    <p:cond delay="500"/>
                                  </p:stCondLst>
                                  <p:childTnLst>
                                    <p:set>
                                      <p:cBhvr>
                                        <p:cTn id="9" dur="1" fill="hold">
                                          <p:stCondLst>
                                            <p:cond delay="0"/>
                                          </p:stCondLst>
                                        </p:cTn>
                                        <p:tgtEl>
                                          <p:spTgt spid="65538"/>
                                        </p:tgtEl>
                                        <p:attrNameLst>
                                          <p:attrName>style.visibility</p:attrName>
                                        </p:attrNameLst>
                                      </p:cBhvr>
                                      <p:to>
                                        <p:strVal val="visible"/>
                                      </p:to>
                                    </p:set>
                                    <p:animEffect transition="in" filter="dissolve">
                                      <p:cBhvr>
                                        <p:cTn id="10" dur="500"/>
                                        <p:tgtEl>
                                          <p:spTgt spid="655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par>
                          <p:cTn id="19" fill="hold">
                            <p:stCondLst>
                              <p:cond delay="1201"/>
                            </p:stCondLst>
                            <p:childTnLst>
                              <p:par>
                                <p:cTn id="20" presetID="9" presetClass="entr" presetSubtype="0" fill="hold" nodeType="after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
                                  </p:iterate>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80"/>
                                  </p:iterate>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
                                  </p:iterate>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793602"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793603"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80</a:t>
            </a:r>
          </a:p>
        </p:txBody>
      </p:sp>
      <p:sp>
        <p:nvSpPr>
          <p:cNvPr id="17" name="文本框 1"/>
          <p:cNvSpPr txBox="1">
            <a:spLocks noChangeArrowheads="1"/>
          </p:cNvSpPr>
          <p:nvPr/>
        </p:nvSpPr>
        <p:spPr bwMode="auto">
          <a:xfrm>
            <a:off x="2352675" y="1808163"/>
            <a:ext cx="1035050" cy="431800"/>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讨论：</a:t>
            </a:r>
          </a:p>
        </p:txBody>
      </p:sp>
      <p:sp>
        <p:nvSpPr>
          <p:cNvPr id="20" name="Rectangle 5"/>
          <p:cNvSpPr txBox="1">
            <a:spLocks noChangeArrowheads="1"/>
          </p:cNvSpPr>
          <p:nvPr/>
        </p:nvSpPr>
        <p:spPr bwMode="auto">
          <a:xfrm>
            <a:off x="2387600" y="2241551"/>
            <a:ext cx="7747000" cy="3419475"/>
          </a:xfrm>
          <a:prstGeom prst="rect">
            <a:avLst/>
          </a:prstGeom>
          <a:noFill/>
          <a:ln w="9525">
            <a:noFill/>
            <a:miter lim="800000"/>
            <a:headEnd/>
            <a:tailEnd/>
          </a:ln>
        </p:spPr>
        <p:txBody>
          <a:bodyPr/>
          <a:lstStyle/>
          <a:p>
            <a:pPr marL="342900" indent="-342900">
              <a:spcBef>
                <a:spcPct val="20000"/>
              </a:spcBef>
              <a:buClr>
                <a:schemeClr val="tx2"/>
              </a:buClr>
              <a:buFont typeface="Wingdings" pitchFamily="2" charset="2"/>
              <a:buChar char="ü"/>
            </a:pPr>
            <a:r>
              <a:rPr kumimoji="1" lang="zh-CN" altLang="en-US" sz="2200" b="1">
                <a:solidFill>
                  <a:schemeClr val="tx2"/>
                </a:solidFill>
                <a:latin typeface="Times New Roman" pitchFamily="18" charset="0"/>
                <a:ea typeface="楷体_GB2312" pitchFamily="49" charset="-122"/>
              </a:rPr>
              <a:t>测得放大电路中</a:t>
            </a:r>
            <a:r>
              <a:rPr kumimoji="1" lang="en-US" altLang="zh-CN" sz="2200" b="1">
                <a:solidFill>
                  <a:schemeClr val="tx2"/>
                </a:solidFill>
                <a:latin typeface="Times New Roman" pitchFamily="18" charset="0"/>
                <a:ea typeface="楷体_GB2312" pitchFamily="49" charset="-122"/>
              </a:rPr>
              <a:t>BJT</a:t>
            </a:r>
            <a:r>
              <a:rPr kumimoji="1" lang="zh-CN" altLang="en-US" sz="2200" b="1">
                <a:solidFill>
                  <a:schemeClr val="tx2"/>
                </a:solidFill>
                <a:latin typeface="Times New Roman" pitchFamily="18" charset="0"/>
                <a:ea typeface="楷体_GB2312" pitchFamily="49" charset="-122"/>
              </a:rPr>
              <a:t>各管脚的直流电位，判断：</a:t>
            </a:r>
          </a:p>
          <a:p>
            <a:pPr marL="742950" lvl="1" indent="-285750">
              <a:spcBef>
                <a:spcPct val="20000"/>
              </a:spcBef>
              <a:buClr>
                <a:schemeClr val="accent1"/>
              </a:buClr>
              <a:buFont typeface="Times New Roman" pitchFamily="18" charset="0"/>
              <a:buChar char="­"/>
            </a:pPr>
            <a:r>
              <a:rPr kumimoji="1" lang="zh-CN" altLang="en-US" sz="2000" b="1">
                <a:latin typeface="Times New Roman" pitchFamily="18" charset="0"/>
                <a:ea typeface="楷体_GB2312" pitchFamily="49" charset="-122"/>
              </a:rPr>
              <a:t>管脚（</a:t>
            </a:r>
            <a:r>
              <a:rPr kumimoji="1" lang="en-US" altLang="zh-CN" sz="2000" b="1">
                <a:latin typeface="Times New Roman" pitchFamily="18" charset="0"/>
                <a:ea typeface="楷体_GB2312" pitchFamily="49" charset="-122"/>
              </a:rPr>
              <a:t>e</a:t>
            </a:r>
            <a:r>
              <a:rPr kumimoji="1" lang="zh-CN" altLang="en-US" sz="2000" b="1">
                <a:latin typeface="Times New Roman" pitchFamily="18" charset="0"/>
                <a:ea typeface="楷体_GB2312" pitchFamily="49" charset="-122"/>
              </a:rPr>
              <a:t>、</a:t>
            </a:r>
            <a:r>
              <a:rPr kumimoji="1" lang="en-US" altLang="zh-CN" sz="2000" b="1">
                <a:latin typeface="Times New Roman" pitchFamily="18" charset="0"/>
                <a:ea typeface="楷体_GB2312" pitchFamily="49" charset="-122"/>
              </a:rPr>
              <a:t>b</a:t>
            </a:r>
            <a:r>
              <a:rPr kumimoji="1" lang="zh-CN" altLang="en-US" sz="2000" b="1">
                <a:latin typeface="Times New Roman" pitchFamily="18" charset="0"/>
                <a:ea typeface="楷体_GB2312" pitchFamily="49" charset="-122"/>
              </a:rPr>
              <a:t>、</a:t>
            </a:r>
            <a:r>
              <a:rPr kumimoji="1" lang="en-US" altLang="zh-CN" sz="2000" b="1">
                <a:latin typeface="Times New Roman" pitchFamily="18" charset="0"/>
                <a:ea typeface="楷体_GB2312" pitchFamily="49" charset="-122"/>
              </a:rPr>
              <a:t>c</a:t>
            </a:r>
            <a:r>
              <a:rPr kumimoji="1" lang="zh-CN" altLang="en-US" sz="2000" b="1">
                <a:latin typeface="Times New Roman" pitchFamily="18" charset="0"/>
                <a:ea typeface="楷体_GB2312" pitchFamily="49" charset="-122"/>
              </a:rPr>
              <a:t>）</a:t>
            </a:r>
          </a:p>
          <a:p>
            <a:pPr marL="742950" lvl="1" indent="-285750">
              <a:spcBef>
                <a:spcPct val="20000"/>
              </a:spcBef>
              <a:buClr>
                <a:schemeClr val="accent1"/>
              </a:buClr>
              <a:buFont typeface="Times New Roman" pitchFamily="18" charset="0"/>
              <a:buChar char="­"/>
            </a:pPr>
            <a:r>
              <a:rPr kumimoji="1" lang="zh-CN" altLang="en-US" sz="2000" b="1">
                <a:latin typeface="Times New Roman" pitchFamily="18" charset="0"/>
                <a:ea typeface="楷体_GB2312" pitchFamily="49" charset="-122"/>
              </a:rPr>
              <a:t>管型（</a:t>
            </a:r>
            <a:r>
              <a:rPr kumimoji="1" lang="en-US" altLang="zh-CN" sz="2000" b="1">
                <a:latin typeface="Times New Roman" pitchFamily="18" charset="0"/>
                <a:ea typeface="楷体_GB2312" pitchFamily="49" charset="-122"/>
              </a:rPr>
              <a:t>NPN</a:t>
            </a:r>
            <a:r>
              <a:rPr kumimoji="1" lang="zh-CN" altLang="en-US" sz="2000" b="1">
                <a:latin typeface="Times New Roman" pitchFamily="18" charset="0"/>
                <a:ea typeface="楷体_GB2312" pitchFamily="49" charset="-122"/>
              </a:rPr>
              <a:t>、</a:t>
            </a:r>
            <a:r>
              <a:rPr kumimoji="1" lang="en-US" altLang="zh-CN" sz="2000" b="1">
                <a:latin typeface="Times New Roman" pitchFamily="18" charset="0"/>
                <a:ea typeface="楷体_GB2312" pitchFamily="49" charset="-122"/>
              </a:rPr>
              <a:t>PNP</a:t>
            </a:r>
            <a:r>
              <a:rPr kumimoji="1" lang="zh-CN" altLang="en-US" sz="2000" b="1">
                <a:latin typeface="Times New Roman" pitchFamily="18" charset="0"/>
                <a:ea typeface="楷体_GB2312" pitchFamily="49" charset="-122"/>
              </a:rPr>
              <a:t>）</a:t>
            </a:r>
          </a:p>
          <a:p>
            <a:pPr marL="742950" lvl="1" indent="-285750">
              <a:spcBef>
                <a:spcPct val="20000"/>
              </a:spcBef>
              <a:buClr>
                <a:schemeClr val="accent1"/>
              </a:buClr>
              <a:buFont typeface="Times New Roman" pitchFamily="18" charset="0"/>
              <a:buChar char="­"/>
            </a:pPr>
            <a:r>
              <a:rPr kumimoji="1" lang="zh-CN" altLang="en-US" sz="2000" b="1">
                <a:latin typeface="Times New Roman" pitchFamily="18" charset="0"/>
                <a:ea typeface="楷体_GB2312" pitchFamily="49" charset="-122"/>
              </a:rPr>
              <a:t>材料（</a:t>
            </a:r>
            <a:r>
              <a:rPr kumimoji="1" lang="en-US" altLang="zh-CN" sz="2000" b="1">
                <a:latin typeface="Times New Roman" pitchFamily="18" charset="0"/>
                <a:ea typeface="楷体_GB2312" pitchFamily="49" charset="-122"/>
              </a:rPr>
              <a:t>Si</a:t>
            </a:r>
            <a:r>
              <a:rPr kumimoji="1" lang="zh-CN" altLang="en-US" sz="2000" b="1">
                <a:latin typeface="Times New Roman" pitchFamily="18" charset="0"/>
                <a:ea typeface="楷体_GB2312" pitchFamily="49" charset="-122"/>
              </a:rPr>
              <a:t>、</a:t>
            </a:r>
            <a:r>
              <a:rPr kumimoji="1" lang="en-US" altLang="zh-CN" sz="2000" b="1">
                <a:latin typeface="Times New Roman" pitchFamily="18" charset="0"/>
                <a:ea typeface="楷体_GB2312" pitchFamily="49" charset="-122"/>
              </a:rPr>
              <a:t>Ge</a:t>
            </a:r>
            <a:r>
              <a:rPr kumimoji="1" lang="zh-CN" altLang="en-US" sz="2000" b="1">
                <a:latin typeface="Times New Roman" pitchFamily="18" charset="0"/>
                <a:ea typeface="楷体_GB2312" pitchFamily="49" charset="-122"/>
              </a:rPr>
              <a:t>）</a:t>
            </a:r>
            <a:endParaRPr lang="zh-CN" altLang="en-US" sz="2000" b="1">
              <a:latin typeface="Times New Roman" pitchFamily="18" charset="0"/>
              <a:ea typeface="楷体_GB2312" pitchFamily="49" charset="-122"/>
            </a:endParaRPr>
          </a:p>
          <a:p>
            <a:pPr marL="342900" indent="-342900">
              <a:spcBef>
                <a:spcPct val="50000"/>
              </a:spcBef>
              <a:buClr>
                <a:schemeClr val="tx2"/>
              </a:buClr>
              <a:buFont typeface="Wingdings" pitchFamily="2" charset="2"/>
              <a:buChar char="ü"/>
            </a:pPr>
            <a:r>
              <a:rPr lang="zh-CN" altLang="en-US" sz="2200" b="1">
                <a:solidFill>
                  <a:schemeClr val="tx2"/>
                </a:solidFill>
                <a:latin typeface="Times New Roman" pitchFamily="18" charset="0"/>
                <a:ea typeface="楷体_GB2312" pitchFamily="49" charset="-122"/>
              </a:rPr>
              <a:t>分析电路中</a:t>
            </a:r>
            <a:r>
              <a:rPr lang="en-US" altLang="zh-CN" sz="2200" b="1">
                <a:solidFill>
                  <a:schemeClr val="tx2"/>
                </a:solidFill>
                <a:latin typeface="Times New Roman" pitchFamily="18" charset="0"/>
                <a:ea typeface="楷体_GB2312" pitchFamily="49" charset="-122"/>
              </a:rPr>
              <a:t>BJT</a:t>
            </a:r>
            <a:r>
              <a:rPr lang="zh-CN" altLang="en-US" sz="2200" b="1">
                <a:solidFill>
                  <a:schemeClr val="tx2"/>
                </a:solidFill>
                <a:latin typeface="Times New Roman" pitchFamily="18" charset="0"/>
                <a:ea typeface="楷体_GB2312" pitchFamily="49" charset="-122"/>
              </a:rPr>
              <a:t>的工作状态</a:t>
            </a:r>
          </a:p>
          <a:p>
            <a:pPr marL="742950" lvl="1" indent="-285750">
              <a:spcBef>
                <a:spcPct val="20000"/>
              </a:spcBef>
              <a:buClr>
                <a:schemeClr val="accent1"/>
              </a:buClr>
              <a:buFont typeface="Times New Roman" pitchFamily="18" charset="0"/>
              <a:buChar char="­"/>
            </a:pPr>
            <a:r>
              <a:rPr lang="zh-CN" altLang="en-US" sz="2000" b="1">
                <a:latin typeface="Times New Roman" pitchFamily="18" charset="0"/>
                <a:ea typeface="楷体_GB2312" pitchFamily="49" charset="-122"/>
              </a:rPr>
              <a:t>放大</a:t>
            </a:r>
          </a:p>
          <a:p>
            <a:pPr marL="742950" lvl="1" indent="-285750">
              <a:spcBef>
                <a:spcPct val="20000"/>
              </a:spcBef>
              <a:buClr>
                <a:schemeClr val="accent1"/>
              </a:buClr>
              <a:buFont typeface="Times New Roman" pitchFamily="18" charset="0"/>
              <a:buChar char="­"/>
            </a:pPr>
            <a:r>
              <a:rPr lang="zh-CN" altLang="en-US" sz="2000" b="1">
                <a:latin typeface="Times New Roman" pitchFamily="18" charset="0"/>
                <a:ea typeface="楷体_GB2312" pitchFamily="49" charset="-122"/>
              </a:rPr>
              <a:t>截止</a:t>
            </a:r>
          </a:p>
          <a:p>
            <a:pPr marL="742950" lvl="1" indent="-285750">
              <a:spcBef>
                <a:spcPct val="20000"/>
              </a:spcBef>
              <a:buClr>
                <a:schemeClr val="accent1"/>
              </a:buClr>
              <a:buFont typeface="Times New Roman" pitchFamily="18" charset="0"/>
              <a:buChar char="­"/>
            </a:pPr>
            <a:r>
              <a:rPr lang="zh-CN" altLang="en-US" sz="2000" b="1">
                <a:latin typeface="Times New Roman" pitchFamily="18" charset="0"/>
                <a:ea typeface="楷体_GB2312" pitchFamily="49" charset="-122"/>
              </a:rPr>
              <a:t>饱和</a:t>
            </a:r>
          </a:p>
        </p:txBody>
      </p:sp>
      <p:sp>
        <p:nvSpPr>
          <p:cNvPr id="25" name="Text Box 6"/>
          <p:cNvSpPr txBox="1">
            <a:spLocks noChangeArrowheads="1"/>
          </p:cNvSpPr>
          <p:nvPr/>
        </p:nvSpPr>
        <p:spPr bwMode="auto">
          <a:xfrm>
            <a:off x="7808913" y="5876925"/>
            <a:ext cx="2679700" cy="400050"/>
          </a:xfrm>
          <a:prstGeom prst="rect">
            <a:avLst/>
          </a:prstGeom>
          <a:noFill/>
          <a:ln w="9525">
            <a:noFill/>
            <a:miter lim="800000"/>
            <a:headEnd/>
            <a:tailEnd/>
          </a:ln>
        </p:spPr>
        <p:txBody>
          <a:bodyPr wrap="none">
            <a:spAutoFit/>
          </a:bodyPr>
          <a:lstStyle/>
          <a:p>
            <a:r>
              <a:rPr lang="zh-CN" altLang="en-US" sz="2000">
                <a:latin typeface="Times New Roman" pitchFamily="18" charset="0"/>
                <a:ea typeface="宋体" charset="-122"/>
                <a:cs typeface="Times New Roman" pitchFamily="18" charset="0"/>
              </a:rPr>
              <a:t>习题：</a:t>
            </a:r>
            <a:r>
              <a:rPr lang="en-US" altLang="zh-CN" sz="2000">
                <a:latin typeface="Times New Roman" pitchFamily="18" charset="0"/>
                <a:ea typeface="宋体" charset="-122"/>
                <a:cs typeface="Times New Roman" pitchFamily="18" charset="0"/>
              </a:rPr>
              <a:t>1.9</a:t>
            </a:r>
            <a:r>
              <a:rPr lang="zh-CN" altLang="en-US" sz="2000">
                <a:latin typeface="Times New Roman" pitchFamily="18" charset="0"/>
                <a:ea typeface="宋体" charset="-122"/>
                <a:cs typeface="Times New Roman" pitchFamily="18" charset="0"/>
              </a:rPr>
              <a:t>、</a:t>
            </a:r>
            <a:r>
              <a:rPr lang="en-US" altLang="zh-CN" sz="2000">
                <a:latin typeface="Times New Roman" pitchFamily="18" charset="0"/>
                <a:ea typeface="宋体" charset="-122"/>
                <a:cs typeface="Times New Roman" pitchFamily="18" charset="0"/>
              </a:rPr>
              <a:t>1.12</a:t>
            </a:r>
            <a:r>
              <a:rPr lang="zh-CN" altLang="en-US" sz="2000">
                <a:latin typeface="Times New Roman" pitchFamily="18" charset="0"/>
                <a:ea typeface="宋体" charset="-122"/>
                <a:cs typeface="Times New Roman" pitchFamily="18" charset="0"/>
              </a:rPr>
              <a:t>、</a:t>
            </a:r>
            <a:r>
              <a:rPr lang="en-US" altLang="zh-CN" sz="2000">
                <a:latin typeface="Times New Roman" pitchFamily="18" charset="0"/>
                <a:ea typeface="宋体" charset="-122"/>
                <a:cs typeface="Times New Roman" pitchFamily="18" charset="0"/>
              </a:rPr>
              <a:t>1.11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20">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20">
                                            <p:txEl>
                                              <p:pRg st="2" end="2"/>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xEl>
                                              <p:pRg st="4" end="4"/>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50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500"/>
                                  </p:stCondLst>
                                  <p:childTnLst>
                                    <p:set>
                                      <p:cBhvr>
                                        <p:cTn id="29" dur="1" fill="hold">
                                          <p:stCondLst>
                                            <p:cond delay="0"/>
                                          </p:stCondLst>
                                        </p:cTn>
                                        <p:tgtEl>
                                          <p:spTgt spid="20">
                                            <p:txEl>
                                              <p:pRg st="6" end="6"/>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500"/>
                                  </p:stCondLst>
                                  <p:childTnLst>
                                    <p:set>
                                      <p:cBhvr>
                                        <p:cTn id="3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a:spLocks noChangeArrowheads="1"/>
          </p:cNvSpPr>
          <p:nvPr/>
        </p:nvSpPr>
        <p:spPr bwMode="auto">
          <a:xfrm>
            <a:off x="2424113" y="4289425"/>
            <a:ext cx="1471612" cy="400050"/>
          </a:xfrm>
          <a:prstGeom prst="rect">
            <a:avLst/>
          </a:prstGeom>
          <a:noFill/>
          <a:ln w="9525">
            <a:noFill/>
            <a:miter lim="800000"/>
            <a:headEnd/>
            <a:tailEnd/>
          </a:ln>
        </p:spPr>
        <p:txBody>
          <a:bodyPr wrap="none">
            <a:spAutoFit/>
          </a:bodyPr>
          <a:lstStyle/>
          <a:p>
            <a:pPr eaLnBrk="0" hangingPunct="0"/>
            <a:r>
              <a:rPr kumimoji="1" lang="zh-CN" altLang="en-US" sz="2000" b="1">
                <a:solidFill>
                  <a:schemeClr val="tx2"/>
                </a:solidFill>
                <a:latin typeface="Times New Roman" pitchFamily="18" charset="0"/>
                <a:ea typeface="楷体_GB2312" pitchFamily="49" charset="-122"/>
              </a:rPr>
              <a:t>哈工大</a:t>
            </a:r>
            <a:r>
              <a:rPr kumimoji="1" lang="en-US" altLang="zh-CN" sz="2000" b="1">
                <a:solidFill>
                  <a:schemeClr val="tx2"/>
                </a:solidFill>
                <a:latin typeface="Times New Roman" pitchFamily="18" charset="0"/>
                <a:ea typeface="楷体_GB2312" pitchFamily="49" charset="-122"/>
              </a:rPr>
              <a:t>2005</a:t>
            </a:r>
            <a:endParaRPr kumimoji="1" lang="zh-CN" altLang="en-US" sz="2000" b="1">
              <a:solidFill>
                <a:schemeClr val="tx2"/>
              </a:solidFill>
              <a:latin typeface="Times New Roman" pitchFamily="18" charset="0"/>
              <a:ea typeface="楷体_GB2312" pitchFamily="49" charset="-122"/>
            </a:endParaRPr>
          </a:p>
        </p:txBody>
      </p:sp>
      <p:sp>
        <p:nvSpPr>
          <p:cNvPr id="3" name="矩形 2"/>
          <p:cNvSpPr/>
          <p:nvPr/>
        </p:nvSpPr>
        <p:spPr>
          <a:xfrm>
            <a:off x="2414589" y="4257675"/>
            <a:ext cx="1628775" cy="4318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8" name="Rectangle 3"/>
          <p:cNvSpPr>
            <a:spLocks noChangeArrowheads="1"/>
          </p:cNvSpPr>
          <p:nvPr/>
        </p:nvSpPr>
        <p:spPr bwMode="auto">
          <a:xfrm>
            <a:off x="2352675" y="1773238"/>
            <a:ext cx="8135938" cy="400050"/>
          </a:xfrm>
          <a:prstGeom prst="rect">
            <a:avLst/>
          </a:prstGeom>
          <a:noFill/>
          <a:ln w="9525">
            <a:noFill/>
            <a:miter lim="800000"/>
            <a:headEnd/>
            <a:tailEnd/>
          </a:ln>
        </p:spPr>
        <p:txBody>
          <a:bodyPr>
            <a:spAutoFit/>
          </a:bodyPr>
          <a:lstStyle/>
          <a:p>
            <a:pPr eaLnBrk="0" hangingPunct="0"/>
            <a:r>
              <a:rPr kumimoji="1" lang="zh-CN" altLang="en-US" sz="2000" b="1">
                <a:solidFill>
                  <a:schemeClr val="tx2"/>
                </a:solidFill>
                <a:latin typeface="Times New Roman" pitchFamily="18" charset="0"/>
                <a:ea typeface="楷体_GB2312" pitchFamily="49" charset="-122"/>
              </a:rPr>
              <a:t>　　　 测得</a:t>
            </a:r>
            <a:r>
              <a:rPr kumimoji="1" lang="en-US" altLang="zh-CN" sz="2000" b="1">
                <a:solidFill>
                  <a:schemeClr val="tx2"/>
                </a:solidFill>
                <a:latin typeface="Times New Roman" pitchFamily="18" charset="0"/>
                <a:ea typeface="楷体_GB2312" pitchFamily="49" charset="-122"/>
              </a:rPr>
              <a:t>Si-BJT</a:t>
            </a:r>
            <a:r>
              <a:rPr kumimoji="1" lang="zh-CN" altLang="en-US" sz="2000" b="1">
                <a:solidFill>
                  <a:schemeClr val="tx2"/>
                </a:solidFill>
                <a:latin typeface="Times New Roman" pitchFamily="18" charset="0"/>
                <a:ea typeface="楷体_GB2312" pitchFamily="49" charset="-122"/>
              </a:rPr>
              <a:t>各极对地电压值如下，试判别管子工作在什么区。</a:t>
            </a: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795653"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795654"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81</a:t>
            </a:r>
          </a:p>
        </p:txBody>
      </p:sp>
      <p:sp>
        <p:nvSpPr>
          <p:cNvPr id="17" name="文本框 1"/>
          <p:cNvSpPr txBox="1">
            <a:spLocks noChangeArrowheads="1"/>
          </p:cNvSpPr>
          <p:nvPr/>
        </p:nvSpPr>
        <p:spPr bwMode="auto">
          <a:xfrm>
            <a:off x="2352675" y="1736726"/>
            <a:ext cx="1035050" cy="430213"/>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练习：</a:t>
            </a:r>
          </a:p>
        </p:txBody>
      </p:sp>
      <p:grpSp>
        <p:nvGrpSpPr>
          <p:cNvPr id="2" name="组合 1"/>
          <p:cNvGrpSpPr>
            <a:grpSpLocks/>
          </p:cNvGrpSpPr>
          <p:nvPr/>
        </p:nvGrpSpPr>
        <p:grpSpPr bwMode="auto">
          <a:xfrm>
            <a:off x="2279650" y="2133601"/>
            <a:ext cx="4376738" cy="2124075"/>
            <a:chOff x="755576" y="2132856"/>
            <a:chExt cx="4376519" cy="2124236"/>
          </a:xfrm>
        </p:grpSpPr>
        <p:sp>
          <p:nvSpPr>
            <p:cNvPr id="795666" name="Rectangle 4"/>
            <p:cNvSpPr>
              <a:spLocks noChangeArrowheads="1"/>
            </p:cNvSpPr>
            <p:nvPr/>
          </p:nvSpPr>
          <p:spPr bwMode="auto">
            <a:xfrm>
              <a:off x="755576" y="2132856"/>
              <a:ext cx="4084773" cy="400110"/>
            </a:xfrm>
            <a:prstGeom prst="rect">
              <a:avLst/>
            </a:prstGeom>
            <a:noFill/>
            <a:ln w="9525">
              <a:noFill/>
              <a:miter lim="800000"/>
              <a:headEnd/>
              <a:tailEnd/>
            </a:ln>
          </p:spPr>
          <p:txBody>
            <a:bodyPr wrap="none">
              <a:spAutoFit/>
            </a:bodyPr>
            <a:lstStyle/>
            <a:p>
              <a:pPr marL="3175" indent="-3175" eaLnBrk="0" hangingPunct="0">
                <a:spcBef>
                  <a:spcPct val="20000"/>
                </a:spcBef>
              </a:pP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1</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=6V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=0.7V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E</a:t>
              </a:r>
              <a:r>
                <a:rPr lang="en-US" altLang="zh-CN" sz="2000" b="1">
                  <a:latin typeface="Times New Roman" pitchFamily="18" charset="0"/>
                  <a:ea typeface="楷体_GB2312" pitchFamily="49" charset="-122"/>
                </a:rPr>
                <a:t>=0V</a:t>
              </a:r>
              <a:r>
                <a:rPr lang="zh-CN" altLang="en-US" sz="2000" b="1">
                  <a:latin typeface="Times New Roman" pitchFamily="18" charset="0"/>
                  <a:ea typeface="楷体_GB2312" pitchFamily="49" charset="-122"/>
                </a:rPr>
                <a:t>；</a:t>
              </a:r>
            </a:p>
          </p:txBody>
        </p:sp>
        <p:sp>
          <p:nvSpPr>
            <p:cNvPr id="795667" name="Rectangle 5"/>
            <p:cNvSpPr>
              <a:spLocks noChangeArrowheads="1"/>
            </p:cNvSpPr>
            <p:nvPr/>
          </p:nvSpPr>
          <p:spPr bwMode="auto">
            <a:xfrm>
              <a:off x="755576" y="2564904"/>
              <a:ext cx="4376519" cy="400110"/>
            </a:xfrm>
            <a:prstGeom prst="rect">
              <a:avLst/>
            </a:prstGeom>
            <a:noFill/>
            <a:ln w="9525">
              <a:noFill/>
              <a:miter lim="800000"/>
              <a:headEnd/>
              <a:tailEnd/>
            </a:ln>
          </p:spPr>
          <p:txBody>
            <a:bodyPr wrap="none">
              <a:spAutoFit/>
            </a:bodyPr>
            <a:lstStyle/>
            <a:p>
              <a:pPr marL="3175" indent="-3175" eaLnBrk="0" hangingPunct="0">
                <a:spcBef>
                  <a:spcPct val="20000"/>
                </a:spcBef>
              </a:pP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2</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=0V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a:t>
              </a:r>
              <a:r>
                <a:rPr lang="en-US" altLang="zh-CN" sz="2000" b="1">
                  <a:latin typeface="Times New Roman" pitchFamily="18" charset="0"/>
                  <a:ea typeface="楷体_GB2312" pitchFamily="49" charset="-122"/>
                  <a:cs typeface="Times New Roman" pitchFamily="18" charset="0"/>
                </a:rPr>
                <a:t>−</a:t>
              </a:r>
              <a:r>
                <a:rPr lang="en-US" altLang="zh-CN" sz="2000" b="1">
                  <a:latin typeface="Times New Roman" pitchFamily="18" charset="0"/>
                  <a:ea typeface="楷体_GB2312" pitchFamily="49" charset="-122"/>
                </a:rPr>
                <a:t>5.3V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E</a:t>
              </a:r>
              <a:r>
                <a:rPr lang="en-US" altLang="zh-CN" sz="2000" b="1">
                  <a:latin typeface="Times New Roman" pitchFamily="18" charset="0"/>
                  <a:ea typeface="楷体_GB2312" pitchFamily="49" charset="-122"/>
                </a:rPr>
                <a:t>=−6V</a:t>
              </a:r>
              <a:r>
                <a:rPr lang="zh-CN" altLang="en-US" sz="2000" b="1">
                  <a:latin typeface="Times New Roman" pitchFamily="18" charset="0"/>
                  <a:ea typeface="楷体_GB2312" pitchFamily="49" charset="-122"/>
                </a:rPr>
                <a:t>；</a:t>
              </a:r>
            </a:p>
          </p:txBody>
        </p:sp>
        <p:sp>
          <p:nvSpPr>
            <p:cNvPr id="795668" name="Rectangle 6"/>
            <p:cNvSpPr>
              <a:spLocks noChangeArrowheads="1"/>
            </p:cNvSpPr>
            <p:nvPr/>
          </p:nvSpPr>
          <p:spPr bwMode="auto">
            <a:xfrm>
              <a:off x="755576" y="2996952"/>
              <a:ext cx="4084773" cy="400110"/>
            </a:xfrm>
            <a:prstGeom prst="rect">
              <a:avLst/>
            </a:prstGeom>
            <a:noFill/>
            <a:ln w="9525">
              <a:noFill/>
              <a:miter lim="800000"/>
              <a:headEnd/>
              <a:tailEnd/>
            </a:ln>
          </p:spPr>
          <p:txBody>
            <a:bodyPr wrap="none">
              <a:spAutoFit/>
            </a:bodyPr>
            <a:lstStyle/>
            <a:p>
              <a:pPr marL="3175" indent="-3175" eaLnBrk="0" hangingPunct="0">
                <a:spcBef>
                  <a:spcPct val="20000"/>
                </a:spcBef>
              </a:pP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3</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=6V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=6V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E</a:t>
              </a:r>
              <a:r>
                <a:rPr lang="en-US" altLang="zh-CN" sz="2000" b="1">
                  <a:latin typeface="Times New Roman" pitchFamily="18" charset="0"/>
                  <a:ea typeface="楷体_GB2312" pitchFamily="49" charset="-122"/>
                </a:rPr>
                <a:t>=5.4V</a:t>
              </a:r>
              <a:r>
                <a:rPr lang="zh-CN" altLang="en-US" sz="2000" b="1">
                  <a:latin typeface="Times New Roman" pitchFamily="18" charset="0"/>
                  <a:ea typeface="楷体_GB2312" pitchFamily="49" charset="-122"/>
                </a:rPr>
                <a:t>；</a:t>
              </a:r>
            </a:p>
          </p:txBody>
        </p:sp>
        <p:sp>
          <p:nvSpPr>
            <p:cNvPr id="795669" name="Rectangle 7"/>
            <p:cNvSpPr>
              <a:spLocks noChangeArrowheads="1"/>
            </p:cNvSpPr>
            <p:nvPr/>
          </p:nvSpPr>
          <p:spPr bwMode="auto">
            <a:xfrm>
              <a:off x="757775" y="3424934"/>
              <a:ext cx="4084773" cy="400110"/>
            </a:xfrm>
            <a:prstGeom prst="rect">
              <a:avLst/>
            </a:prstGeom>
            <a:noFill/>
            <a:ln w="9525">
              <a:noFill/>
              <a:miter lim="800000"/>
              <a:headEnd/>
              <a:tailEnd/>
            </a:ln>
          </p:spPr>
          <p:txBody>
            <a:bodyPr wrap="none">
              <a:spAutoFit/>
            </a:bodyPr>
            <a:lstStyle/>
            <a:p>
              <a:pPr marL="3175" indent="-3175" eaLnBrk="0" hangingPunct="0">
                <a:spcBef>
                  <a:spcPct val="20000"/>
                </a:spcBef>
              </a:pP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4</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=6V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=4V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E</a:t>
              </a:r>
              <a:r>
                <a:rPr lang="en-US" altLang="zh-CN" sz="2000" b="1">
                  <a:latin typeface="Times New Roman" pitchFamily="18" charset="0"/>
                  <a:ea typeface="楷体_GB2312" pitchFamily="49" charset="-122"/>
                </a:rPr>
                <a:t>=3.6V</a:t>
              </a:r>
              <a:r>
                <a:rPr lang="zh-CN" altLang="en-US" sz="2000" b="1">
                  <a:latin typeface="Times New Roman" pitchFamily="18" charset="0"/>
                  <a:ea typeface="楷体_GB2312" pitchFamily="49" charset="-122"/>
                </a:rPr>
                <a:t>；</a:t>
              </a:r>
            </a:p>
          </p:txBody>
        </p:sp>
        <p:sp>
          <p:nvSpPr>
            <p:cNvPr id="795670" name="Rectangle 8"/>
            <p:cNvSpPr>
              <a:spLocks noChangeArrowheads="1"/>
            </p:cNvSpPr>
            <p:nvPr/>
          </p:nvSpPr>
          <p:spPr bwMode="auto">
            <a:xfrm>
              <a:off x="755576" y="3856982"/>
              <a:ext cx="4277133" cy="400110"/>
            </a:xfrm>
            <a:prstGeom prst="rect">
              <a:avLst/>
            </a:prstGeom>
            <a:noFill/>
            <a:ln w="9525">
              <a:noFill/>
              <a:miter lim="800000"/>
              <a:headEnd/>
              <a:tailEnd/>
            </a:ln>
          </p:spPr>
          <p:txBody>
            <a:bodyPr wrap="none">
              <a:spAutoFit/>
            </a:bodyPr>
            <a:lstStyle/>
            <a:p>
              <a:pPr marL="3175" indent="-3175" eaLnBrk="0" hangingPunct="0">
                <a:spcBef>
                  <a:spcPct val="20000"/>
                </a:spcBef>
              </a:pP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5</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=3.6V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=4V</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E</a:t>
              </a:r>
              <a:r>
                <a:rPr lang="en-US" altLang="zh-CN" sz="2000" b="1">
                  <a:latin typeface="Times New Roman" pitchFamily="18" charset="0"/>
                  <a:ea typeface="楷体_GB2312" pitchFamily="49" charset="-122"/>
                </a:rPr>
                <a:t>=3.4V</a:t>
              </a:r>
              <a:r>
                <a:rPr lang="zh-CN" altLang="en-US" sz="2000" b="1">
                  <a:latin typeface="Times New Roman" pitchFamily="18" charset="0"/>
                  <a:ea typeface="楷体_GB2312" pitchFamily="49" charset="-122"/>
                </a:rPr>
                <a:t>；</a:t>
              </a:r>
            </a:p>
          </p:txBody>
        </p:sp>
      </p:grpSp>
      <p:sp>
        <p:nvSpPr>
          <p:cNvPr id="20" name="Rectangle 11"/>
          <p:cNvSpPr>
            <a:spLocks noChangeArrowheads="1"/>
          </p:cNvSpPr>
          <p:nvPr/>
        </p:nvSpPr>
        <p:spPr bwMode="auto">
          <a:xfrm>
            <a:off x="2424113" y="4257676"/>
            <a:ext cx="4584700" cy="1446213"/>
          </a:xfrm>
          <a:prstGeom prst="rect">
            <a:avLst/>
          </a:prstGeom>
          <a:noFill/>
          <a:ln w="9525">
            <a:noFill/>
            <a:miter lim="800000"/>
            <a:headEnd/>
            <a:tailEnd/>
          </a:ln>
        </p:spPr>
        <p:txBody>
          <a:bodyPr wrap="none">
            <a:spAutoFit/>
          </a:bodyPr>
          <a:lstStyle/>
          <a:p>
            <a:pPr eaLnBrk="0" hangingPunct="0">
              <a:lnSpc>
                <a:spcPct val="110000"/>
              </a:lnSpc>
            </a:pPr>
            <a:r>
              <a:rPr kumimoji="1" lang="zh-CN" altLang="en-US" sz="2000" b="1">
                <a:solidFill>
                  <a:srgbClr val="800000"/>
                </a:solidFill>
                <a:latin typeface="Times New Roman" pitchFamily="18" charset="0"/>
              </a:rPr>
              <a:t>放大状态：</a:t>
            </a:r>
            <a:r>
              <a:rPr kumimoji="1" lang="zh-CN" altLang="en-US" sz="2000" b="1">
                <a:latin typeface="Times New Roman" pitchFamily="18" charset="0"/>
              </a:rPr>
              <a:t>发射结正偏，集电结反偏；</a:t>
            </a:r>
          </a:p>
          <a:p>
            <a:pPr eaLnBrk="0" hangingPunct="0">
              <a:lnSpc>
                <a:spcPct val="110000"/>
              </a:lnSpc>
            </a:pPr>
            <a:r>
              <a:rPr kumimoji="1" lang="zh-CN" altLang="en-US" sz="2000" b="1">
                <a:solidFill>
                  <a:srgbClr val="800000"/>
                </a:solidFill>
                <a:latin typeface="Times New Roman" pitchFamily="18" charset="0"/>
              </a:rPr>
              <a:t>截止状态：</a:t>
            </a:r>
            <a:r>
              <a:rPr kumimoji="1" lang="zh-CN" altLang="en-US" sz="2000" b="1">
                <a:latin typeface="Times New Roman" pitchFamily="18" charset="0"/>
              </a:rPr>
              <a:t>发射结反偏，集电结反偏；</a:t>
            </a:r>
          </a:p>
          <a:p>
            <a:pPr eaLnBrk="0" hangingPunct="0">
              <a:lnSpc>
                <a:spcPct val="110000"/>
              </a:lnSpc>
            </a:pPr>
            <a:r>
              <a:rPr kumimoji="1" lang="zh-CN" altLang="en-US" sz="2000" b="1">
                <a:solidFill>
                  <a:srgbClr val="800000"/>
                </a:solidFill>
                <a:latin typeface="Times New Roman" pitchFamily="18" charset="0"/>
              </a:rPr>
              <a:t>饱和状态：</a:t>
            </a:r>
            <a:r>
              <a:rPr kumimoji="1" lang="zh-CN" altLang="en-US" sz="2000" b="1">
                <a:latin typeface="Times New Roman" pitchFamily="18" charset="0"/>
              </a:rPr>
              <a:t>发射结正偏，集电结正偏。</a:t>
            </a:r>
          </a:p>
          <a:p>
            <a:pPr eaLnBrk="0" hangingPunct="0">
              <a:lnSpc>
                <a:spcPct val="110000"/>
              </a:lnSpc>
            </a:pPr>
            <a:r>
              <a:rPr kumimoji="1" lang="zh-CN" altLang="en-US" sz="2000" b="1">
                <a:latin typeface="Times New Roman" pitchFamily="18" charset="0"/>
              </a:rPr>
              <a:t>硅管的</a:t>
            </a:r>
            <a:r>
              <a:rPr kumimoji="1" lang="en-US" altLang="zh-CN" sz="2000" b="1">
                <a:latin typeface="Times New Roman" pitchFamily="18" charset="0"/>
              </a:rPr>
              <a:t>PN</a:t>
            </a:r>
            <a:r>
              <a:rPr kumimoji="1" lang="zh-CN" altLang="en-US" sz="2000" b="1">
                <a:latin typeface="Times New Roman" pitchFamily="18" charset="0"/>
              </a:rPr>
              <a:t>结导通电压大约为</a:t>
            </a:r>
            <a:r>
              <a:rPr kumimoji="1" lang="en-US" altLang="zh-CN" sz="2000" b="1">
                <a:latin typeface="Times New Roman" pitchFamily="18" charset="0"/>
              </a:rPr>
              <a:t>0.6~0.7V</a:t>
            </a:r>
            <a:r>
              <a:rPr kumimoji="1" lang="zh-CN" altLang="en-US" sz="2000" b="1">
                <a:latin typeface="Times New Roman" pitchFamily="18" charset="0"/>
              </a:rPr>
              <a:t>。</a:t>
            </a:r>
            <a:endParaRPr kumimoji="1" lang="en-US" altLang="zh-CN" sz="2000" b="1">
              <a:latin typeface="Times New Roman" pitchFamily="18" charset="0"/>
            </a:endParaRPr>
          </a:p>
        </p:txBody>
      </p:sp>
      <p:sp>
        <p:nvSpPr>
          <p:cNvPr id="21" name="Rectangle 12"/>
          <p:cNvSpPr>
            <a:spLocks noChangeArrowheads="1"/>
          </p:cNvSpPr>
          <p:nvPr/>
        </p:nvSpPr>
        <p:spPr bwMode="auto">
          <a:xfrm>
            <a:off x="6570664" y="2133600"/>
            <a:ext cx="3038475" cy="400050"/>
          </a:xfrm>
          <a:prstGeom prst="rect">
            <a:avLst/>
          </a:prstGeom>
          <a:noFill/>
          <a:ln w="9525">
            <a:noFill/>
            <a:miter lim="800000"/>
            <a:headEnd/>
            <a:tailEnd/>
          </a:ln>
        </p:spPr>
        <p:txBody>
          <a:bodyPr wrap="none">
            <a:spAutoFit/>
          </a:bodyPr>
          <a:lstStyle/>
          <a:p>
            <a:pPr marL="3175" indent="-3175" eaLnBrk="0" hangingPunct="0">
              <a:spcBef>
                <a:spcPct val="20000"/>
              </a:spcBef>
            </a:pP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C</a:t>
            </a:r>
            <a:r>
              <a:rPr lang="en-US" altLang="zh-CN" sz="2000" b="1">
                <a:solidFill>
                  <a:srgbClr val="800000"/>
                </a:solidFill>
                <a:latin typeface="Times New Roman" pitchFamily="18" charset="0"/>
                <a:ea typeface="楷体_GB2312" pitchFamily="49" charset="-122"/>
              </a:rPr>
              <a:t>&gt;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a:t>
            </a:r>
            <a:r>
              <a:rPr lang="zh-CN" altLang="en-US"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en-US" altLang="zh-CN" sz="2000" b="1">
                <a:solidFill>
                  <a:srgbClr val="800000"/>
                </a:solidFill>
                <a:latin typeface="Times New Roman" pitchFamily="18" charset="0"/>
                <a:ea typeface="楷体_GB2312" pitchFamily="49" charset="-122"/>
              </a:rPr>
              <a:t>=0.7V</a:t>
            </a:r>
            <a:r>
              <a:rPr lang="zh-CN" altLang="en-US" sz="2000" b="1">
                <a:solidFill>
                  <a:srgbClr val="800000"/>
                </a:solidFill>
                <a:latin typeface="Times New Roman" pitchFamily="18" charset="0"/>
                <a:ea typeface="楷体_GB2312" pitchFamily="49" charset="-122"/>
              </a:rPr>
              <a:t>，放大</a:t>
            </a:r>
          </a:p>
        </p:txBody>
      </p:sp>
      <p:sp>
        <p:nvSpPr>
          <p:cNvPr id="22" name="Rectangle 13"/>
          <p:cNvSpPr>
            <a:spLocks noChangeArrowheads="1"/>
          </p:cNvSpPr>
          <p:nvPr/>
        </p:nvSpPr>
        <p:spPr bwMode="auto">
          <a:xfrm>
            <a:off x="6572251" y="2565400"/>
            <a:ext cx="3038475" cy="400050"/>
          </a:xfrm>
          <a:prstGeom prst="rect">
            <a:avLst/>
          </a:prstGeom>
          <a:noFill/>
          <a:ln w="9525">
            <a:noFill/>
            <a:miter lim="800000"/>
            <a:headEnd/>
            <a:tailEnd/>
          </a:ln>
        </p:spPr>
        <p:txBody>
          <a:bodyPr wrap="none">
            <a:spAutoFit/>
          </a:bodyPr>
          <a:lstStyle/>
          <a:p>
            <a:pPr marL="3175" indent="-3175" eaLnBrk="0" hangingPunct="0">
              <a:spcBef>
                <a:spcPct val="20000"/>
              </a:spcBef>
            </a:pP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C</a:t>
            </a:r>
            <a:r>
              <a:rPr lang="en-US" altLang="zh-CN" sz="2000" b="1">
                <a:solidFill>
                  <a:srgbClr val="800000"/>
                </a:solidFill>
                <a:latin typeface="Times New Roman" pitchFamily="18" charset="0"/>
                <a:ea typeface="楷体_GB2312" pitchFamily="49" charset="-122"/>
              </a:rPr>
              <a:t>&gt;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a:t>
            </a:r>
            <a:r>
              <a:rPr lang="zh-CN" altLang="en-US"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en-US" altLang="zh-CN" sz="2000" b="1">
                <a:solidFill>
                  <a:srgbClr val="800000"/>
                </a:solidFill>
                <a:latin typeface="Times New Roman" pitchFamily="18" charset="0"/>
                <a:ea typeface="楷体_GB2312" pitchFamily="49" charset="-122"/>
              </a:rPr>
              <a:t>=0.7V</a:t>
            </a:r>
            <a:r>
              <a:rPr lang="zh-CN" altLang="en-US" sz="2000" b="1">
                <a:solidFill>
                  <a:srgbClr val="800000"/>
                </a:solidFill>
                <a:latin typeface="Times New Roman" pitchFamily="18" charset="0"/>
                <a:ea typeface="楷体_GB2312" pitchFamily="49" charset="-122"/>
              </a:rPr>
              <a:t>，放大</a:t>
            </a:r>
          </a:p>
        </p:txBody>
      </p:sp>
      <p:sp>
        <p:nvSpPr>
          <p:cNvPr id="23" name="Rectangle 14"/>
          <p:cNvSpPr>
            <a:spLocks noChangeArrowheads="1"/>
          </p:cNvSpPr>
          <p:nvPr/>
        </p:nvSpPr>
        <p:spPr bwMode="auto">
          <a:xfrm>
            <a:off x="6572251" y="2997200"/>
            <a:ext cx="3554413" cy="400050"/>
          </a:xfrm>
          <a:prstGeom prst="rect">
            <a:avLst/>
          </a:prstGeom>
          <a:noFill/>
          <a:ln w="9525">
            <a:noFill/>
            <a:miter lim="800000"/>
            <a:headEnd/>
            <a:tailEnd/>
          </a:ln>
        </p:spPr>
        <p:txBody>
          <a:bodyPr wrap="none">
            <a:spAutoFit/>
          </a:bodyPr>
          <a:lstStyle/>
          <a:p>
            <a:pPr marL="3175" indent="-3175" eaLnBrk="0" hangingPunct="0">
              <a:spcBef>
                <a:spcPct val="20000"/>
              </a:spcBef>
            </a:pP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C</a:t>
            </a:r>
            <a:r>
              <a:rPr lang="en-US" altLang="zh-CN"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a:t>
            </a:r>
            <a:r>
              <a:rPr lang="zh-CN" altLang="en-US"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en-US" altLang="zh-CN" sz="2000" b="1">
                <a:solidFill>
                  <a:srgbClr val="800000"/>
                </a:solidFill>
                <a:latin typeface="Times New Roman" pitchFamily="18" charset="0"/>
                <a:ea typeface="楷体_GB2312" pitchFamily="49" charset="-122"/>
              </a:rPr>
              <a:t>=0.7V</a:t>
            </a:r>
            <a:r>
              <a:rPr lang="zh-CN" altLang="en-US" sz="2000" b="1">
                <a:solidFill>
                  <a:srgbClr val="800000"/>
                </a:solidFill>
                <a:latin typeface="Times New Roman" pitchFamily="18" charset="0"/>
                <a:ea typeface="楷体_GB2312" pitchFamily="49" charset="-122"/>
              </a:rPr>
              <a:t>，临界饱和</a:t>
            </a:r>
          </a:p>
        </p:txBody>
      </p:sp>
      <p:sp>
        <p:nvSpPr>
          <p:cNvPr id="24" name="Rectangle 15"/>
          <p:cNvSpPr>
            <a:spLocks noChangeArrowheads="1"/>
          </p:cNvSpPr>
          <p:nvPr/>
        </p:nvSpPr>
        <p:spPr bwMode="auto">
          <a:xfrm>
            <a:off x="6572251" y="3424238"/>
            <a:ext cx="3038475" cy="400050"/>
          </a:xfrm>
          <a:prstGeom prst="rect">
            <a:avLst/>
          </a:prstGeom>
          <a:noFill/>
          <a:ln w="9525">
            <a:noFill/>
            <a:miter lim="800000"/>
            <a:headEnd/>
            <a:tailEnd/>
          </a:ln>
        </p:spPr>
        <p:txBody>
          <a:bodyPr wrap="none">
            <a:spAutoFit/>
          </a:bodyPr>
          <a:lstStyle/>
          <a:p>
            <a:pPr marL="3175" indent="-3175" eaLnBrk="0" hangingPunct="0">
              <a:spcBef>
                <a:spcPct val="20000"/>
              </a:spcBef>
            </a:pP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C</a:t>
            </a:r>
            <a:r>
              <a:rPr lang="en-US" altLang="zh-CN" sz="2000" b="1">
                <a:solidFill>
                  <a:srgbClr val="800000"/>
                </a:solidFill>
                <a:latin typeface="Times New Roman" pitchFamily="18" charset="0"/>
                <a:ea typeface="楷体_GB2312" pitchFamily="49" charset="-122"/>
              </a:rPr>
              <a:t>&gt;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a:t>
            </a:r>
            <a:r>
              <a:rPr lang="zh-CN" altLang="en-US"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en-US" altLang="zh-CN" sz="2000" b="1">
                <a:solidFill>
                  <a:srgbClr val="800000"/>
                </a:solidFill>
                <a:latin typeface="Times New Roman" pitchFamily="18" charset="0"/>
                <a:ea typeface="楷体_GB2312" pitchFamily="49" charset="-122"/>
              </a:rPr>
              <a:t>=0.4V</a:t>
            </a:r>
            <a:r>
              <a:rPr lang="zh-CN" altLang="en-US" sz="2000" b="1">
                <a:solidFill>
                  <a:srgbClr val="800000"/>
                </a:solidFill>
                <a:latin typeface="Times New Roman" pitchFamily="18" charset="0"/>
                <a:ea typeface="楷体_GB2312" pitchFamily="49" charset="-122"/>
              </a:rPr>
              <a:t>，截止</a:t>
            </a:r>
          </a:p>
        </p:txBody>
      </p:sp>
      <p:sp>
        <p:nvSpPr>
          <p:cNvPr id="25" name="Rectangle 16"/>
          <p:cNvSpPr>
            <a:spLocks noChangeArrowheads="1"/>
          </p:cNvSpPr>
          <p:nvPr/>
        </p:nvSpPr>
        <p:spPr bwMode="auto">
          <a:xfrm>
            <a:off x="6570663" y="3857625"/>
            <a:ext cx="3917950" cy="400050"/>
          </a:xfrm>
          <a:prstGeom prst="rect">
            <a:avLst/>
          </a:prstGeom>
          <a:noFill/>
          <a:ln w="9525">
            <a:noFill/>
            <a:miter lim="800000"/>
            <a:headEnd/>
            <a:tailEnd/>
          </a:ln>
        </p:spPr>
        <p:txBody>
          <a:bodyPr wrap="none">
            <a:spAutoFit/>
          </a:bodyPr>
          <a:lstStyle/>
          <a:p>
            <a:pPr marL="3175" indent="-3175" eaLnBrk="0" hangingPunct="0">
              <a:spcBef>
                <a:spcPct val="20000"/>
              </a:spcBef>
            </a:pP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en-US" altLang="zh-CN" sz="2000" b="1">
                <a:solidFill>
                  <a:srgbClr val="800000"/>
                </a:solidFill>
                <a:latin typeface="Times New Roman" pitchFamily="18" charset="0"/>
                <a:ea typeface="楷体_GB2312" pitchFamily="49" charset="-122"/>
              </a:rPr>
              <a:t>=0.6V</a:t>
            </a:r>
            <a:r>
              <a:rPr lang="zh-CN" altLang="en-US" sz="2000" b="1">
                <a:solidFill>
                  <a:srgbClr val="800000"/>
                </a:solidFill>
                <a:latin typeface="Times New Roman" pitchFamily="18" charset="0"/>
                <a:ea typeface="楷体_GB2312" pitchFamily="49" charset="-122"/>
              </a:rPr>
              <a: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CE</a:t>
            </a:r>
            <a:r>
              <a:rPr lang="en-US" altLang="zh-CN" sz="2000" b="1">
                <a:solidFill>
                  <a:srgbClr val="800000"/>
                </a:solidFill>
                <a:latin typeface="Times New Roman" pitchFamily="18" charset="0"/>
                <a:ea typeface="楷体_GB2312" pitchFamily="49" charset="-122"/>
              </a:rPr>
              <a:t>=0.2V&lt;</a:t>
            </a:r>
            <a:r>
              <a:rPr lang="en-US" altLang="zh-CN" sz="2000" b="1" i="1">
                <a:solidFill>
                  <a:srgbClr val="800000"/>
                </a:solidFill>
                <a:latin typeface="Times New Roman" pitchFamily="18" charset="0"/>
                <a:ea typeface="楷体_GB2312" pitchFamily="49" charset="-122"/>
              </a:rPr>
              <a:t>U</a:t>
            </a:r>
            <a:r>
              <a:rPr lang="en-US" altLang="zh-CN" sz="2000" b="1" baseline="-25000">
                <a:solidFill>
                  <a:srgbClr val="800000"/>
                </a:solidFill>
                <a:latin typeface="Times New Roman" pitchFamily="18" charset="0"/>
                <a:ea typeface="楷体_GB2312" pitchFamily="49" charset="-122"/>
              </a:rPr>
              <a:t>BE</a:t>
            </a:r>
            <a:r>
              <a:rPr lang="zh-CN" altLang="en-US" sz="2000" b="1">
                <a:solidFill>
                  <a:srgbClr val="800000"/>
                </a:solidFill>
                <a:latin typeface="Times New Roman" pitchFamily="18" charset="0"/>
                <a:ea typeface="楷体_GB2312" pitchFamily="49" charset="-122"/>
              </a:rPr>
              <a:t>，饱和</a:t>
            </a:r>
          </a:p>
        </p:txBody>
      </p:sp>
      <p:sp>
        <p:nvSpPr>
          <p:cNvPr id="26" name="Text Box 17"/>
          <p:cNvSpPr txBox="1">
            <a:spLocks noChangeArrowheads="1"/>
          </p:cNvSpPr>
          <p:nvPr/>
        </p:nvSpPr>
        <p:spPr bwMode="auto">
          <a:xfrm>
            <a:off x="2430464" y="5661025"/>
            <a:ext cx="2071401" cy="400110"/>
          </a:xfrm>
          <a:prstGeom prst="rect">
            <a:avLst/>
          </a:prstGeom>
          <a:noFill/>
          <a:ln w="9525">
            <a:noFill/>
            <a:miter lim="800000"/>
            <a:headEnd/>
            <a:tailEnd/>
          </a:ln>
        </p:spPr>
        <p:txBody>
          <a:bodyPr wrap="none">
            <a:spAutoFit/>
          </a:bodyPr>
          <a:lstStyle/>
          <a:p>
            <a:r>
              <a:rPr lang="zh-CN" altLang="en-US" sz="2000" b="1">
                <a:solidFill>
                  <a:srgbClr val="800000"/>
                </a:solidFill>
                <a:latin typeface="楷体_GB2312" pitchFamily="49" charset="-122"/>
                <a:ea typeface="楷体_GB2312" pitchFamily="49" charset="-122"/>
              </a:rPr>
              <a:t>都是</a:t>
            </a:r>
            <a:r>
              <a:rPr lang="en-US" altLang="zh-CN" sz="2000" b="1">
                <a:solidFill>
                  <a:srgbClr val="800000"/>
                </a:solidFill>
                <a:latin typeface="楷体_GB2312" pitchFamily="49" charset="-122"/>
                <a:ea typeface="楷体_GB2312" pitchFamily="49" charset="-122"/>
              </a:rPr>
              <a:t>NPN</a:t>
            </a:r>
            <a:r>
              <a:rPr lang="zh-CN" altLang="en-US" sz="2000" b="1">
                <a:solidFill>
                  <a:srgbClr val="800000"/>
                </a:solidFill>
                <a:latin typeface="楷体_GB2312" pitchFamily="49" charset="-122"/>
                <a:ea typeface="楷体_GB2312" pitchFamily="49" charset="-122"/>
              </a:rPr>
              <a:t>管吗？</a:t>
            </a:r>
          </a:p>
        </p:txBody>
      </p:sp>
      <p:sp>
        <p:nvSpPr>
          <p:cNvPr id="27" name="Text Box 18"/>
          <p:cNvSpPr txBox="1">
            <a:spLocks noChangeArrowheads="1"/>
          </p:cNvSpPr>
          <p:nvPr/>
        </p:nvSpPr>
        <p:spPr bwMode="auto">
          <a:xfrm>
            <a:off x="4043364" y="5661025"/>
            <a:ext cx="4288353" cy="400110"/>
          </a:xfrm>
          <a:prstGeom prst="rect">
            <a:avLst/>
          </a:prstGeom>
          <a:noFill/>
          <a:ln w="9525">
            <a:noFill/>
            <a:miter lim="800000"/>
            <a:headEnd/>
            <a:tailEnd/>
          </a:ln>
        </p:spPr>
        <p:txBody>
          <a:bodyPr wrap="none">
            <a:spAutoFit/>
          </a:bodyPr>
          <a:lstStyle/>
          <a:p>
            <a:r>
              <a:rPr lang="zh-CN" altLang="en-US" sz="2000">
                <a:solidFill>
                  <a:srgbClr val="969696"/>
                </a:solidFill>
                <a:latin typeface="楷体_GB2312" pitchFamily="49" charset="-122"/>
                <a:ea typeface="楷体_GB2312" pitchFamily="49" charset="-122"/>
              </a:rPr>
              <a:t>（</a:t>
            </a:r>
            <a:r>
              <a:rPr lang="en-US" altLang="zh-CN" sz="2000">
                <a:solidFill>
                  <a:srgbClr val="969696"/>
                </a:solidFill>
                <a:latin typeface="楷体_GB2312" pitchFamily="49" charset="-122"/>
                <a:ea typeface="楷体_GB2312" pitchFamily="49" charset="-122"/>
              </a:rPr>
              <a:t>1</a:t>
            </a:r>
            <a:r>
              <a:rPr lang="zh-CN" altLang="en-US" sz="2000">
                <a:solidFill>
                  <a:srgbClr val="969696"/>
                </a:solidFill>
                <a:latin typeface="楷体_GB2312" pitchFamily="49" charset="-122"/>
                <a:ea typeface="楷体_GB2312" pitchFamily="49" charset="-122"/>
              </a:rPr>
              <a:t>）、（</a:t>
            </a:r>
            <a:r>
              <a:rPr lang="en-US" altLang="zh-CN" sz="2000">
                <a:solidFill>
                  <a:srgbClr val="969696"/>
                </a:solidFill>
                <a:latin typeface="楷体_GB2312" pitchFamily="49" charset="-122"/>
                <a:ea typeface="楷体_GB2312" pitchFamily="49" charset="-122"/>
              </a:rPr>
              <a:t>2</a:t>
            </a:r>
            <a:r>
              <a:rPr lang="zh-CN" altLang="en-US" sz="2000">
                <a:solidFill>
                  <a:srgbClr val="969696"/>
                </a:solidFill>
                <a:latin typeface="楷体_GB2312" pitchFamily="49" charset="-122"/>
                <a:ea typeface="楷体_GB2312" pitchFamily="49" charset="-122"/>
              </a:rPr>
              <a:t>）和（</a:t>
            </a:r>
            <a:r>
              <a:rPr lang="en-US" altLang="zh-CN" sz="2000">
                <a:solidFill>
                  <a:srgbClr val="969696"/>
                </a:solidFill>
                <a:latin typeface="楷体_GB2312" pitchFamily="49" charset="-122"/>
                <a:ea typeface="楷体_GB2312" pitchFamily="49" charset="-122"/>
              </a:rPr>
              <a:t>4</a:t>
            </a:r>
            <a:r>
              <a:rPr lang="zh-CN" altLang="en-US" sz="2000">
                <a:solidFill>
                  <a:srgbClr val="969696"/>
                </a:solidFill>
                <a:latin typeface="楷体_GB2312" pitchFamily="49" charset="-122"/>
                <a:ea typeface="楷体_GB2312" pitchFamily="49" charset="-122"/>
              </a:rPr>
              <a:t>）只能是</a:t>
            </a:r>
            <a:r>
              <a:rPr lang="en-US" altLang="zh-CN" sz="2000">
                <a:solidFill>
                  <a:srgbClr val="969696"/>
                </a:solidFill>
                <a:latin typeface="楷体_GB2312" pitchFamily="49" charset="-122"/>
                <a:ea typeface="楷体_GB2312" pitchFamily="49" charset="-122"/>
              </a:rPr>
              <a:t>NPN</a:t>
            </a:r>
            <a:r>
              <a:rPr lang="zh-CN" altLang="en-US" sz="2000">
                <a:solidFill>
                  <a:srgbClr val="969696"/>
                </a:solidFill>
                <a:latin typeface="楷体_GB2312" pitchFamily="49" charset="-122"/>
                <a:ea typeface="楷体_GB2312" pitchFamily="49" charset="-122"/>
              </a:rPr>
              <a:t>管</a:t>
            </a:r>
          </a:p>
        </p:txBody>
      </p:sp>
      <p:sp>
        <p:nvSpPr>
          <p:cNvPr id="28" name="Text Box 19"/>
          <p:cNvSpPr txBox="1">
            <a:spLocks noChangeArrowheads="1"/>
          </p:cNvSpPr>
          <p:nvPr/>
        </p:nvSpPr>
        <p:spPr bwMode="auto">
          <a:xfrm>
            <a:off x="4041776" y="5949950"/>
            <a:ext cx="5368777" cy="400110"/>
          </a:xfrm>
          <a:prstGeom prst="rect">
            <a:avLst/>
          </a:prstGeom>
          <a:noFill/>
          <a:ln w="9525">
            <a:noFill/>
            <a:miter lim="800000"/>
            <a:headEnd/>
            <a:tailEnd/>
          </a:ln>
        </p:spPr>
        <p:txBody>
          <a:bodyPr wrap="none">
            <a:spAutoFit/>
          </a:bodyPr>
          <a:lstStyle/>
          <a:p>
            <a:r>
              <a:rPr lang="zh-CN" altLang="en-US" sz="2000">
                <a:solidFill>
                  <a:srgbClr val="969696"/>
                </a:solidFill>
                <a:latin typeface="楷体_GB2312" pitchFamily="49" charset="-122"/>
                <a:ea typeface="楷体_GB2312" pitchFamily="49" charset="-122"/>
              </a:rPr>
              <a:t>（</a:t>
            </a:r>
            <a:r>
              <a:rPr lang="en-US" altLang="zh-CN" sz="2000">
                <a:solidFill>
                  <a:srgbClr val="969696"/>
                </a:solidFill>
                <a:latin typeface="楷体_GB2312" pitchFamily="49" charset="-122"/>
                <a:ea typeface="楷体_GB2312" pitchFamily="49" charset="-122"/>
              </a:rPr>
              <a:t>3</a:t>
            </a:r>
            <a:r>
              <a:rPr lang="zh-CN" altLang="en-US" sz="2000">
                <a:solidFill>
                  <a:srgbClr val="969696"/>
                </a:solidFill>
                <a:latin typeface="楷体_GB2312" pitchFamily="49" charset="-122"/>
                <a:ea typeface="楷体_GB2312" pitchFamily="49" charset="-122"/>
              </a:rPr>
              <a:t>）和（</a:t>
            </a:r>
            <a:r>
              <a:rPr lang="en-US" altLang="zh-CN" sz="2000">
                <a:solidFill>
                  <a:srgbClr val="969696"/>
                </a:solidFill>
                <a:latin typeface="楷体_GB2312" pitchFamily="49" charset="-122"/>
                <a:ea typeface="楷体_GB2312" pitchFamily="49" charset="-122"/>
              </a:rPr>
              <a:t>5</a:t>
            </a:r>
            <a:r>
              <a:rPr lang="zh-CN" altLang="en-US" sz="2000">
                <a:solidFill>
                  <a:srgbClr val="969696"/>
                </a:solidFill>
                <a:latin typeface="楷体_GB2312" pitchFamily="49" charset="-122"/>
                <a:ea typeface="楷体_GB2312" pitchFamily="49" charset="-122"/>
              </a:rPr>
              <a:t>）如果是</a:t>
            </a:r>
            <a:r>
              <a:rPr lang="en-US" altLang="zh-CN" sz="2000">
                <a:solidFill>
                  <a:srgbClr val="969696"/>
                </a:solidFill>
                <a:latin typeface="楷体_GB2312" pitchFamily="49" charset="-122"/>
                <a:ea typeface="楷体_GB2312" pitchFamily="49" charset="-122"/>
              </a:rPr>
              <a:t>PNP</a:t>
            </a:r>
            <a:r>
              <a:rPr lang="zh-CN" altLang="en-US" sz="2000">
                <a:solidFill>
                  <a:srgbClr val="969696"/>
                </a:solidFill>
                <a:latin typeface="楷体_GB2312" pitchFamily="49" charset="-122"/>
                <a:ea typeface="楷体_GB2312" pitchFamily="49" charset="-122"/>
              </a:rPr>
              <a:t>管，则处于截止状态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par>
                          <p:cTn id="15" fill="hold">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500"/>
                            </p:stCondLst>
                            <p:childTnLst>
                              <p:par>
                                <p:cTn id="25" presetID="1" presetClass="entr" presetSubtype="0" fill="hold" nodeType="afterEffect">
                                  <p:stCondLst>
                                    <p:cond delay="0"/>
                                  </p:stCondLst>
                                  <p:iterate type="lt">
                                    <p:tmAbs val="80"/>
                                  </p:iterate>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50"/>
                                  </p:iterate>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50"/>
                                  </p:iterate>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50"/>
                                  </p:iterate>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351"/>
                            </p:stCondLst>
                            <p:childTnLst>
                              <p:par>
                                <p:cTn id="52" presetID="1" presetClass="entr" presetSubtype="0" fill="hold" grpId="0" nodeType="afterEffect">
                                  <p:stCondLst>
                                    <p:cond delay="0"/>
                                  </p:stCondLst>
                                  <p:iterate type="lt">
                                    <p:tmAbs val="50"/>
                                  </p:iterate>
                                  <p:childTnLst>
                                    <p:set>
                                      <p:cBhvr>
                                        <p:cTn id="53" dur="1" fill="hold">
                                          <p:stCondLst>
                                            <p:cond delay="0"/>
                                          </p:stCondLst>
                                        </p:cTn>
                                        <p:tgtEl>
                                          <p:spTgt spid="27"/>
                                        </p:tgtEl>
                                        <p:attrNameLst>
                                          <p:attrName>style.visibility</p:attrName>
                                        </p:attrNameLst>
                                      </p:cBhvr>
                                      <p:to>
                                        <p:strVal val="visible"/>
                                      </p:to>
                                    </p:set>
                                  </p:childTnLst>
                                </p:cTn>
                              </p:par>
                            </p:childTnLst>
                          </p:cTn>
                        </p:par>
                        <p:par>
                          <p:cTn id="54" fill="hold">
                            <p:stCondLst>
                              <p:cond delay="1202"/>
                            </p:stCondLst>
                            <p:childTnLst>
                              <p:par>
                                <p:cTn id="55" presetID="1" presetClass="entr" presetSubtype="0" fill="hold" grpId="0" nodeType="afterEffect">
                                  <p:stCondLst>
                                    <p:cond delay="0"/>
                                  </p:stCondLst>
                                  <p:iterate type="lt">
                                    <p:tmAbs val="50"/>
                                  </p:iterate>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P spid="8" grpId="0"/>
      <p:bldP spid="21" grpId="0"/>
      <p:bldP spid="22" grpId="0"/>
      <p:bldP spid="23" grpId="0"/>
      <p:bldP spid="24" grpId="0"/>
      <p:bldP spid="25" grpId="0"/>
      <p:bldP spid="2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52676" y="1773239"/>
            <a:ext cx="7781925" cy="708025"/>
          </a:xfrm>
          <a:prstGeom prst="rect">
            <a:avLst/>
          </a:prstGeom>
          <a:noFill/>
          <a:ln w="9525">
            <a:noFill/>
            <a:miter lim="800000"/>
            <a:headEnd/>
            <a:tailEnd/>
          </a:ln>
        </p:spPr>
        <p:txBody>
          <a:bodyPr>
            <a:spAutoFit/>
          </a:bodyPr>
          <a:lstStyle/>
          <a:p>
            <a:pPr eaLnBrk="0" hangingPunct="0"/>
            <a:r>
              <a:rPr kumimoji="1" lang="zh-CN" altLang="en-US" sz="2000" b="1">
                <a:solidFill>
                  <a:schemeClr val="tx2"/>
                </a:solidFill>
                <a:latin typeface="Times New Roman" pitchFamily="18" charset="0"/>
                <a:ea typeface="楷体_GB2312" pitchFamily="49" charset="-122"/>
              </a:rPr>
              <a:t>　　　 测得放大电路中六只晶体管的直流电位如图所示。在圆圈中画出管子，分别说明它们是</a:t>
            </a:r>
            <a:r>
              <a:rPr kumimoji="1" lang="en-US" altLang="zh-CN" sz="2000" b="1">
                <a:solidFill>
                  <a:schemeClr val="tx2"/>
                </a:solidFill>
                <a:latin typeface="Times New Roman" pitchFamily="18" charset="0"/>
                <a:ea typeface="楷体_GB2312" pitchFamily="49" charset="-122"/>
              </a:rPr>
              <a:t>Si</a:t>
            </a:r>
            <a:r>
              <a:rPr kumimoji="1" lang="zh-CN" altLang="en-US" sz="2000" b="1">
                <a:solidFill>
                  <a:schemeClr val="tx2"/>
                </a:solidFill>
                <a:latin typeface="Times New Roman" pitchFamily="18" charset="0"/>
                <a:ea typeface="楷体_GB2312" pitchFamily="49" charset="-122"/>
              </a:rPr>
              <a:t>管还是</a:t>
            </a:r>
            <a:r>
              <a:rPr kumimoji="1" lang="en-US" altLang="zh-CN" sz="2000" b="1">
                <a:solidFill>
                  <a:schemeClr val="tx2"/>
                </a:solidFill>
                <a:latin typeface="Times New Roman" pitchFamily="18" charset="0"/>
                <a:ea typeface="楷体_GB2312" pitchFamily="49" charset="-122"/>
              </a:rPr>
              <a:t>Ge</a:t>
            </a:r>
            <a:r>
              <a:rPr kumimoji="1" lang="zh-CN" altLang="en-US" sz="2000" b="1">
                <a:solidFill>
                  <a:schemeClr val="tx2"/>
                </a:solidFill>
                <a:latin typeface="Times New Roman" pitchFamily="18" charset="0"/>
                <a:ea typeface="楷体_GB2312" pitchFamily="49" charset="-122"/>
              </a:rPr>
              <a:t>管。</a:t>
            </a: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797699"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797700"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82</a:t>
            </a:r>
          </a:p>
        </p:txBody>
      </p:sp>
      <p:sp>
        <p:nvSpPr>
          <p:cNvPr id="17" name="文本框 1"/>
          <p:cNvSpPr txBox="1">
            <a:spLocks noChangeArrowheads="1"/>
          </p:cNvSpPr>
          <p:nvPr/>
        </p:nvSpPr>
        <p:spPr bwMode="auto">
          <a:xfrm>
            <a:off x="2352675" y="1736726"/>
            <a:ext cx="1035050" cy="430213"/>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练习：</a:t>
            </a:r>
          </a:p>
        </p:txBody>
      </p:sp>
      <p:sp>
        <p:nvSpPr>
          <p:cNvPr id="12" name="Rectangle 4"/>
          <p:cNvSpPr>
            <a:spLocks noChangeArrowheads="1"/>
          </p:cNvSpPr>
          <p:nvPr/>
        </p:nvSpPr>
        <p:spPr bwMode="auto">
          <a:xfrm>
            <a:off x="2351088" y="2457451"/>
            <a:ext cx="3128962" cy="430213"/>
          </a:xfrm>
          <a:prstGeom prst="rect">
            <a:avLst/>
          </a:prstGeom>
          <a:noFill/>
          <a:ln w="9525">
            <a:noFill/>
            <a:miter lim="800000"/>
            <a:headEnd/>
            <a:tailEnd/>
          </a:ln>
        </p:spPr>
        <p:txBody>
          <a:bodyPr>
            <a:spAutoFit/>
          </a:bodyPr>
          <a:lstStyle/>
          <a:p>
            <a:pPr eaLnBrk="0" hangingPunct="0">
              <a:spcBef>
                <a:spcPct val="50000"/>
              </a:spcBef>
            </a:pPr>
            <a:r>
              <a:rPr kumimoji="1" lang="zh-CN" altLang="en-US" sz="2200" b="1">
                <a:latin typeface="Times New Roman" pitchFamily="18" charset="0"/>
                <a:ea typeface="楷体_GB2312" pitchFamily="49" charset="-122"/>
                <a:cs typeface="Times New Roman" pitchFamily="18" charset="0"/>
              </a:rPr>
              <a:t>解题思路与分析：</a:t>
            </a:r>
          </a:p>
        </p:txBody>
      </p:sp>
      <p:sp>
        <p:nvSpPr>
          <p:cNvPr id="13" name="Rectangle 5"/>
          <p:cNvSpPr>
            <a:spLocks noChangeArrowheads="1"/>
          </p:cNvSpPr>
          <p:nvPr/>
        </p:nvSpPr>
        <p:spPr bwMode="auto">
          <a:xfrm>
            <a:off x="2243139" y="2841625"/>
            <a:ext cx="8137525" cy="3448050"/>
          </a:xfrm>
          <a:prstGeom prst="rect">
            <a:avLst/>
          </a:prstGeom>
          <a:noFill/>
          <a:ln w="9525">
            <a:noFill/>
            <a:miter lim="800000"/>
            <a:headEnd/>
            <a:tailEnd/>
          </a:ln>
        </p:spPr>
        <p:txBody>
          <a:bodyPr>
            <a:spAutoFit/>
          </a:bodyPr>
          <a:lstStyle/>
          <a:p>
            <a:pPr marL="715963" indent="-715963" eaLnBrk="0" hangingPunct="0">
              <a:spcBef>
                <a:spcPts val="300"/>
              </a:spcBef>
            </a:pP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a:solidFill>
                  <a:schemeClr val="tx2"/>
                </a:solidFill>
                <a:latin typeface="Times New Roman" pitchFamily="18" charset="0"/>
                <a:ea typeface="楷体_GB2312" pitchFamily="49" charset="-122"/>
                <a:cs typeface="Times New Roman" pitchFamily="18" charset="0"/>
              </a:rPr>
              <a:t>1</a:t>
            </a: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a:solidFill>
                  <a:schemeClr val="tx2"/>
                </a:solidFill>
                <a:latin typeface="Times New Roman" pitchFamily="18" charset="0"/>
                <a:ea typeface="楷体_GB2312" pitchFamily="49" charset="-122"/>
                <a:cs typeface="Times New Roman" pitchFamily="18" charset="0"/>
              </a:rPr>
              <a:t>BJT</a:t>
            </a:r>
            <a:r>
              <a:rPr kumimoji="1" lang="zh-CN" altLang="en-US" sz="2200" b="1">
                <a:solidFill>
                  <a:schemeClr val="tx2"/>
                </a:solidFill>
                <a:latin typeface="Times New Roman" pitchFamily="18" charset="0"/>
                <a:ea typeface="楷体_GB2312" pitchFamily="49" charset="-122"/>
                <a:cs typeface="Times New Roman" pitchFamily="18" charset="0"/>
              </a:rPr>
              <a:t>硅管和锗管主要区别</a:t>
            </a:r>
            <a:endParaRPr kumimoji="1" lang="en-US" altLang="zh-CN" sz="2200" b="1">
              <a:solidFill>
                <a:schemeClr val="tx2"/>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chemeClr val="tx2"/>
                </a:solidFill>
                <a:latin typeface="Times New Roman" pitchFamily="18" charset="0"/>
                <a:ea typeface="楷体_GB2312" pitchFamily="49" charset="-122"/>
                <a:cs typeface="Times New Roman" pitchFamily="18" charset="0"/>
              </a:rPr>
              <a:t>	</a:t>
            </a:r>
            <a:r>
              <a:rPr kumimoji="1" lang="zh-CN" altLang="en-US" sz="2200" b="1">
                <a:solidFill>
                  <a:srgbClr val="A80808"/>
                </a:solidFill>
                <a:latin typeface="Times New Roman" pitchFamily="18" charset="0"/>
                <a:ea typeface="楷体_GB2312" pitchFamily="49" charset="-122"/>
                <a:cs typeface="Times New Roman" pitchFamily="18" charset="0"/>
              </a:rPr>
              <a:t>硅管</a:t>
            </a:r>
            <a:r>
              <a:rPr kumimoji="1" lang="zh-CN" altLang="en-US" sz="2200" b="1">
                <a:solidFill>
                  <a:schemeClr val="tx2"/>
                </a:solidFill>
                <a:latin typeface="Times New Roman" pitchFamily="18" charset="0"/>
                <a:ea typeface="楷体_GB2312" pitchFamily="49" charset="-122"/>
                <a:cs typeface="Times New Roman" pitchFamily="18" charset="0"/>
              </a:rPr>
              <a:t>发射结导通电压约为</a:t>
            </a:r>
            <a:r>
              <a:rPr kumimoji="1" lang="en-US" altLang="zh-CN" sz="2200" b="1">
                <a:solidFill>
                  <a:srgbClr val="A80808"/>
                </a:solidFill>
                <a:latin typeface="Times New Roman" pitchFamily="18" charset="0"/>
                <a:ea typeface="楷体_GB2312" pitchFamily="49" charset="-122"/>
                <a:cs typeface="Times New Roman" pitchFamily="18" charset="0"/>
              </a:rPr>
              <a:t>0.7V</a:t>
            </a:r>
            <a:endParaRPr kumimoji="1" lang="en-US" altLang="zh-CN" sz="2200" b="1">
              <a:solidFill>
                <a:schemeClr val="tx2"/>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chemeClr val="tx2"/>
                </a:solidFill>
                <a:latin typeface="Times New Roman" pitchFamily="18" charset="0"/>
                <a:ea typeface="楷体_GB2312" pitchFamily="49" charset="-122"/>
                <a:cs typeface="Times New Roman" pitchFamily="18" charset="0"/>
              </a:rPr>
              <a:t>	</a:t>
            </a:r>
            <a:r>
              <a:rPr kumimoji="1" lang="zh-CN" altLang="en-US" sz="2200" b="1">
                <a:solidFill>
                  <a:srgbClr val="A80808"/>
                </a:solidFill>
                <a:latin typeface="Times New Roman" pitchFamily="18" charset="0"/>
                <a:ea typeface="楷体_GB2312" pitchFamily="49" charset="-122"/>
                <a:cs typeface="Times New Roman" pitchFamily="18" charset="0"/>
              </a:rPr>
              <a:t>锗管</a:t>
            </a:r>
            <a:r>
              <a:rPr kumimoji="1" lang="zh-CN" altLang="en-US" sz="2200" b="1">
                <a:solidFill>
                  <a:schemeClr val="tx2"/>
                </a:solidFill>
                <a:latin typeface="Times New Roman" pitchFamily="18" charset="0"/>
                <a:ea typeface="楷体_GB2312" pitchFamily="49" charset="-122"/>
                <a:cs typeface="Times New Roman" pitchFamily="18" charset="0"/>
              </a:rPr>
              <a:t>发射结导通电压约为</a:t>
            </a:r>
            <a:r>
              <a:rPr kumimoji="1" lang="en-US" altLang="zh-CN" sz="2200" b="1">
                <a:solidFill>
                  <a:srgbClr val="A80808"/>
                </a:solidFill>
                <a:latin typeface="Times New Roman" pitchFamily="18" charset="0"/>
                <a:ea typeface="楷体_GB2312" pitchFamily="49" charset="-122"/>
                <a:cs typeface="Times New Roman" pitchFamily="18" charset="0"/>
              </a:rPr>
              <a:t>0.2V</a:t>
            </a:r>
            <a:endParaRPr kumimoji="1" lang="zh-CN" altLang="en-US" sz="2200" b="1">
              <a:solidFill>
                <a:schemeClr val="tx2"/>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a:solidFill>
                  <a:schemeClr val="tx2"/>
                </a:solidFill>
                <a:latin typeface="Times New Roman" pitchFamily="18" charset="0"/>
                <a:ea typeface="楷体_GB2312" pitchFamily="49" charset="-122"/>
                <a:cs typeface="Times New Roman" pitchFamily="18" charset="0"/>
              </a:rPr>
              <a:t>2</a:t>
            </a:r>
            <a:r>
              <a:rPr kumimoji="1" lang="zh-CN" altLang="en-US" sz="2200" b="1">
                <a:solidFill>
                  <a:schemeClr val="tx2"/>
                </a:solidFill>
                <a:latin typeface="Times New Roman" pitchFamily="18" charset="0"/>
                <a:ea typeface="楷体_GB2312" pitchFamily="49" charset="-122"/>
                <a:cs typeface="Times New Roman" pitchFamily="18" charset="0"/>
              </a:rPr>
              <a:t>）放大电路中的</a:t>
            </a:r>
            <a:r>
              <a:rPr kumimoji="1" lang="en-US" altLang="zh-CN" sz="2200" b="1">
                <a:solidFill>
                  <a:schemeClr val="tx2"/>
                </a:solidFill>
                <a:latin typeface="Times New Roman" pitchFamily="18" charset="0"/>
                <a:ea typeface="楷体_GB2312" pitchFamily="49" charset="-122"/>
                <a:cs typeface="Times New Roman" pitchFamily="18" charset="0"/>
              </a:rPr>
              <a:t>BJT</a:t>
            </a:r>
            <a:r>
              <a:rPr kumimoji="1" lang="zh-CN" altLang="en-US" sz="2200" b="1">
                <a:solidFill>
                  <a:schemeClr val="tx2"/>
                </a:solidFill>
                <a:latin typeface="Times New Roman" pitchFamily="18" charset="0"/>
                <a:ea typeface="楷体_GB2312" pitchFamily="49" charset="-122"/>
                <a:cs typeface="Times New Roman" pitchFamily="18" charset="0"/>
              </a:rPr>
              <a:t>，管脚电位居中的为</a:t>
            </a:r>
            <a:r>
              <a:rPr kumimoji="1" lang="zh-CN" altLang="en-US" sz="2200" b="1">
                <a:solidFill>
                  <a:srgbClr val="A80808"/>
                </a:solidFill>
                <a:latin typeface="Times New Roman" pitchFamily="18" charset="0"/>
                <a:ea typeface="楷体_GB2312" pitchFamily="49" charset="-122"/>
                <a:cs typeface="Times New Roman" pitchFamily="18" charset="0"/>
              </a:rPr>
              <a:t>基极</a:t>
            </a:r>
            <a:endParaRPr kumimoji="1" lang="en-US" altLang="zh-CN" sz="2200" b="1">
              <a:solidFill>
                <a:srgbClr val="A80808"/>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chemeClr val="tx2"/>
                </a:solidFill>
                <a:latin typeface="Times New Roman" pitchFamily="18" charset="0"/>
                <a:ea typeface="楷体_GB2312" pitchFamily="49" charset="-122"/>
                <a:cs typeface="Times New Roman" pitchFamily="18" charset="0"/>
              </a:rPr>
              <a:t>	</a:t>
            </a:r>
            <a:r>
              <a:rPr kumimoji="1" lang="zh-CN" altLang="en-US" sz="2200" b="1">
                <a:solidFill>
                  <a:schemeClr val="tx2"/>
                </a:solidFill>
                <a:latin typeface="Times New Roman" pitchFamily="18" charset="0"/>
                <a:ea typeface="楷体_GB2312" pitchFamily="49" charset="-122"/>
                <a:cs typeface="Times New Roman" pitchFamily="18" charset="0"/>
              </a:rPr>
              <a:t>电位与之相差为</a:t>
            </a:r>
            <a:r>
              <a:rPr kumimoji="1" lang="en-US" altLang="zh-CN" sz="2200" b="1">
                <a:solidFill>
                  <a:schemeClr val="tx2"/>
                </a:solidFill>
                <a:latin typeface="Times New Roman" pitchFamily="18" charset="0"/>
                <a:ea typeface="楷体_GB2312" pitchFamily="49" charset="-122"/>
                <a:cs typeface="Times New Roman" pitchFamily="18" charset="0"/>
              </a:rPr>
              <a:t>0.7V(</a:t>
            </a:r>
            <a:r>
              <a:rPr kumimoji="1" lang="zh-CN" altLang="en-US" sz="2200" b="1">
                <a:solidFill>
                  <a:schemeClr val="tx2"/>
                </a:solidFill>
                <a:latin typeface="Times New Roman" pitchFamily="18" charset="0"/>
                <a:ea typeface="楷体_GB2312" pitchFamily="49" charset="-122"/>
                <a:cs typeface="Times New Roman" pitchFamily="18" charset="0"/>
              </a:rPr>
              <a:t>硅管</a:t>
            </a:r>
            <a:r>
              <a:rPr kumimoji="1" lang="en-US" altLang="zh-CN" sz="2200" b="1">
                <a:solidFill>
                  <a:schemeClr val="tx2"/>
                </a:solidFill>
                <a:latin typeface="Times New Roman" pitchFamily="18" charset="0"/>
                <a:ea typeface="楷体_GB2312" pitchFamily="49" charset="-122"/>
                <a:cs typeface="Times New Roman" pitchFamily="18" charset="0"/>
              </a:rPr>
              <a:t>)</a:t>
            </a:r>
            <a:r>
              <a:rPr kumimoji="1" lang="zh-CN" altLang="en-US" sz="2200" b="1">
                <a:solidFill>
                  <a:schemeClr val="tx2"/>
                </a:solidFill>
                <a:latin typeface="Times New Roman" pitchFamily="18" charset="0"/>
                <a:ea typeface="楷体_GB2312" pitchFamily="49" charset="-122"/>
                <a:cs typeface="Times New Roman" pitchFamily="18" charset="0"/>
              </a:rPr>
              <a:t>或</a:t>
            </a:r>
            <a:r>
              <a:rPr kumimoji="1" lang="en-US" altLang="zh-CN" sz="2200" b="1">
                <a:solidFill>
                  <a:schemeClr val="tx2"/>
                </a:solidFill>
                <a:latin typeface="Times New Roman" pitchFamily="18" charset="0"/>
                <a:ea typeface="楷体_GB2312" pitchFamily="49" charset="-122"/>
                <a:cs typeface="Times New Roman" pitchFamily="18" charset="0"/>
              </a:rPr>
              <a:t>0.2V(</a:t>
            </a:r>
            <a:r>
              <a:rPr kumimoji="1" lang="zh-CN" altLang="en-US" sz="2200" b="1">
                <a:solidFill>
                  <a:schemeClr val="tx2"/>
                </a:solidFill>
                <a:latin typeface="Times New Roman" pitchFamily="18" charset="0"/>
                <a:ea typeface="楷体_GB2312" pitchFamily="49" charset="-122"/>
                <a:cs typeface="Times New Roman" pitchFamily="18" charset="0"/>
              </a:rPr>
              <a:t>锗管</a:t>
            </a:r>
            <a:r>
              <a:rPr kumimoji="1" lang="en-US" altLang="zh-CN" sz="2200" b="1">
                <a:solidFill>
                  <a:schemeClr val="tx2"/>
                </a:solidFill>
                <a:latin typeface="Times New Roman" pitchFamily="18" charset="0"/>
                <a:ea typeface="楷体_GB2312" pitchFamily="49" charset="-122"/>
                <a:cs typeface="Times New Roman" pitchFamily="18" charset="0"/>
              </a:rPr>
              <a:t>)</a:t>
            </a:r>
            <a:r>
              <a:rPr kumimoji="1" lang="zh-CN" altLang="en-US" sz="2200" b="1">
                <a:solidFill>
                  <a:schemeClr val="tx2"/>
                </a:solidFill>
                <a:latin typeface="Times New Roman" pitchFamily="18" charset="0"/>
                <a:ea typeface="楷体_GB2312" pitchFamily="49" charset="-122"/>
                <a:cs typeface="Times New Roman" pitchFamily="18" charset="0"/>
              </a:rPr>
              <a:t>的管脚为</a:t>
            </a:r>
            <a:r>
              <a:rPr kumimoji="1" lang="zh-CN" altLang="en-US" sz="2200" b="1">
                <a:solidFill>
                  <a:srgbClr val="A80808"/>
                </a:solidFill>
                <a:latin typeface="Times New Roman" pitchFamily="18" charset="0"/>
                <a:ea typeface="楷体_GB2312" pitchFamily="49" charset="-122"/>
                <a:cs typeface="Times New Roman" pitchFamily="18" charset="0"/>
              </a:rPr>
              <a:t>发射极</a:t>
            </a:r>
            <a:endParaRPr kumimoji="1" lang="en-US" altLang="zh-CN" sz="2200" b="1">
              <a:solidFill>
                <a:srgbClr val="A80808"/>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rgbClr val="A80808"/>
                </a:solidFill>
                <a:latin typeface="Times New Roman" pitchFamily="18" charset="0"/>
                <a:ea typeface="楷体_GB2312" pitchFamily="49" charset="-122"/>
                <a:cs typeface="Times New Roman" pitchFamily="18" charset="0"/>
              </a:rPr>
              <a:t>	</a:t>
            </a:r>
            <a:r>
              <a:rPr kumimoji="1" lang="zh-CN" altLang="en-US" sz="2200" b="1">
                <a:solidFill>
                  <a:schemeClr val="tx2"/>
                </a:solidFill>
                <a:latin typeface="Times New Roman" pitchFamily="18" charset="0"/>
                <a:ea typeface="楷体_GB2312" pitchFamily="49" charset="-122"/>
                <a:cs typeface="Times New Roman" pitchFamily="18" charset="0"/>
              </a:rPr>
              <a:t>另一极可确定为</a:t>
            </a:r>
            <a:r>
              <a:rPr kumimoji="1" lang="zh-CN" altLang="en-US" sz="2200" b="1">
                <a:solidFill>
                  <a:srgbClr val="A80808"/>
                </a:solidFill>
                <a:latin typeface="Times New Roman" pitchFamily="18" charset="0"/>
                <a:ea typeface="楷体_GB2312" pitchFamily="49" charset="-122"/>
                <a:cs typeface="Times New Roman" pitchFamily="18" charset="0"/>
              </a:rPr>
              <a:t>集电极</a:t>
            </a:r>
          </a:p>
          <a:p>
            <a:pPr marL="715963" indent="-715963" eaLnBrk="0" hangingPunct="0">
              <a:spcBef>
                <a:spcPts val="300"/>
              </a:spcBef>
            </a:pP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a:solidFill>
                  <a:schemeClr val="tx2"/>
                </a:solidFill>
                <a:latin typeface="Times New Roman" pitchFamily="18" charset="0"/>
                <a:ea typeface="楷体_GB2312" pitchFamily="49" charset="-122"/>
                <a:cs typeface="Times New Roman" pitchFamily="18" charset="0"/>
              </a:rPr>
              <a:t>3</a:t>
            </a:r>
            <a:r>
              <a:rPr kumimoji="1" lang="zh-CN" altLang="en-US" sz="2200" b="1">
                <a:solidFill>
                  <a:schemeClr val="tx2"/>
                </a:solidFill>
                <a:latin typeface="Times New Roman" pitchFamily="18" charset="0"/>
                <a:ea typeface="楷体_GB2312" pitchFamily="49" charset="-122"/>
                <a:cs typeface="Times New Roman" pitchFamily="18" charset="0"/>
              </a:rPr>
              <a:t>）处于放大状态时，</a:t>
            </a:r>
            <a:r>
              <a:rPr kumimoji="1" lang="en-US" altLang="zh-CN" sz="2200" b="1">
                <a:solidFill>
                  <a:schemeClr val="tx2"/>
                </a:solidFill>
                <a:latin typeface="Times New Roman" pitchFamily="18" charset="0"/>
                <a:ea typeface="楷体_GB2312" pitchFamily="49" charset="-122"/>
                <a:cs typeface="Times New Roman" pitchFamily="18" charset="0"/>
              </a:rPr>
              <a:t>NPN</a:t>
            </a:r>
            <a:r>
              <a:rPr kumimoji="1" lang="zh-CN" altLang="en-US" sz="2200" b="1">
                <a:solidFill>
                  <a:schemeClr val="tx2"/>
                </a:solidFill>
                <a:latin typeface="Times New Roman" pitchFamily="18" charset="0"/>
                <a:ea typeface="楷体_GB2312" pitchFamily="49" charset="-122"/>
                <a:cs typeface="Times New Roman" pitchFamily="18" charset="0"/>
              </a:rPr>
              <a:t>与</a:t>
            </a:r>
            <a:r>
              <a:rPr kumimoji="1" lang="en-US" altLang="zh-CN" sz="2200" b="1">
                <a:solidFill>
                  <a:schemeClr val="tx2"/>
                </a:solidFill>
                <a:latin typeface="Times New Roman" pitchFamily="18" charset="0"/>
                <a:ea typeface="楷体_GB2312" pitchFamily="49" charset="-122"/>
                <a:cs typeface="Times New Roman" pitchFamily="18" charset="0"/>
              </a:rPr>
              <a:t>PNP</a:t>
            </a:r>
            <a:r>
              <a:rPr kumimoji="1" lang="zh-CN" altLang="en-US" sz="2200" b="1">
                <a:solidFill>
                  <a:schemeClr val="tx2"/>
                </a:solidFill>
                <a:latin typeface="Times New Roman" pitchFamily="18" charset="0"/>
                <a:ea typeface="楷体_GB2312" pitchFamily="49" charset="-122"/>
                <a:cs typeface="Times New Roman" pitchFamily="18" charset="0"/>
              </a:rPr>
              <a:t>管各极电压区别</a:t>
            </a:r>
            <a:endParaRPr kumimoji="1" lang="en-US" altLang="zh-CN" sz="2200" b="1">
              <a:solidFill>
                <a:schemeClr val="tx2"/>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chemeClr val="tx2"/>
                </a:solidFill>
                <a:latin typeface="Times New Roman" pitchFamily="18" charset="0"/>
                <a:ea typeface="楷体_GB2312" pitchFamily="49" charset="-122"/>
                <a:cs typeface="Times New Roman" pitchFamily="18" charset="0"/>
              </a:rPr>
              <a:t>	NPN</a:t>
            </a: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C</a:t>
            </a:r>
            <a:r>
              <a:rPr kumimoji="1" lang="en-US" altLang="zh-CN" sz="2200" b="1">
                <a:solidFill>
                  <a:schemeClr val="tx2"/>
                </a:solidFill>
                <a:latin typeface="Times New Roman" pitchFamily="18" charset="0"/>
                <a:ea typeface="楷体_GB2312" pitchFamily="49" charset="-122"/>
                <a:cs typeface="Times New Roman" pitchFamily="18" charset="0"/>
              </a:rPr>
              <a:t> &gt; </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B</a:t>
            </a:r>
            <a:r>
              <a:rPr kumimoji="1" lang="en-US" altLang="zh-CN" sz="2200" b="1">
                <a:solidFill>
                  <a:schemeClr val="tx2"/>
                </a:solidFill>
                <a:latin typeface="Times New Roman" pitchFamily="18" charset="0"/>
                <a:ea typeface="楷体_GB2312" pitchFamily="49" charset="-122"/>
                <a:cs typeface="Times New Roman" pitchFamily="18" charset="0"/>
              </a:rPr>
              <a:t> &gt; </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E</a:t>
            </a:r>
            <a:r>
              <a:rPr kumimoji="1" lang="en-US" altLang="zh-CN" sz="2200" b="1">
                <a:solidFill>
                  <a:schemeClr val="tx2"/>
                </a:solidFill>
                <a:latin typeface="Times New Roman" pitchFamily="18" charset="0"/>
                <a:ea typeface="楷体_GB2312" pitchFamily="49" charset="-122"/>
                <a:cs typeface="Times New Roman" pitchFamily="18" charset="0"/>
              </a:rPr>
              <a:t> </a:t>
            </a: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zh-CN" altLang="en-US" sz="2200" b="1">
                <a:solidFill>
                  <a:srgbClr val="A80808"/>
                </a:solidFill>
                <a:latin typeface="Times New Roman" pitchFamily="18" charset="0"/>
                <a:ea typeface="楷体_GB2312" pitchFamily="49" charset="-122"/>
                <a:cs typeface="Times New Roman" pitchFamily="18" charset="0"/>
              </a:rPr>
              <a:t>集电极电位最高</a:t>
            </a:r>
            <a:r>
              <a:rPr kumimoji="1" lang="zh-CN" altLang="en-US" sz="2200" b="1">
                <a:solidFill>
                  <a:schemeClr val="tx2"/>
                </a:solidFill>
                <a:latin typeface="Times New Roman" pitchFamily="18" charset="0"/>
                <a:ea typeface="楷体_GB2312" pitchFamily="49" charset="-122"/>
                <a:cs typeface="Times New Roman" pitchFamily="18" charset="0"/>
              </a:rPr>
              <a:t>）</a:t>
            </a:r>
            <a:endParaRPr kumimoji="1" lang="en-US" altLang="zh-CN" sz="2200" b="1">
              <a:solidFill>
                <a:schemeClr val="tx2"/>
              </a:solidFill>
              <a:latin typeface="Times New Roman" pitchFamily="18" charset="0"/>
              <a:ea typeface="楷体_GB2312" pitchFamily="49" charset="-122"/>
              <a:cs typeface="Times New Roman" pitchFamily="18" charset="0"/>
            </a:endParaRPr>
          </a:p>
          <a:p>
            <a:pPr marL="715963" indent="-715963" eaLnBrk="0" hangingPunct="0">
              <a:spcBef>
                <a:spcPts val="300"/>
              </a:spcBef>
            </a:pPr>
            <a:r>
              <a:rPr kumimoji="1" lang="en-US" altLang="zh-CN" sz="2200" b="1">
                <a:solidFill>
                  <a:schemeClr val="tx2"/>
                </a:solidFill>
                <a:latin typeface="Times New Roman" pitchFamily="18" charset="0"/>
                <a:ea typeface="楷体_GB2312" pitchFamily="49" charset="-122"/>
                <a:cs typeface="Times New Roman" pitchFamily="18" charset="0"/>
              </a:rPr>
              <a:t>	PNP</a:t>
            </a: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E</a:t>
            </a:r>
            <a:r>
              <a:rPr kumimoji="1" lang="en-US" altLang="zh-CN" sz="2200" b="1">
                <a:solidFill>
                  <a:schemeClr val="tx2"/>
                </a:solidFill>
                <a:latin typeface="Times New Roman" pitchFamily="18" charset="0"/>
                <a:ea typeface="楷体_GB2312" pitchFamily="49" charset="-122"/>
                <a:cs typeface="Times New Roman" pitchFamily="18" charset="0"/>
              </a:rPr>
              <a:t> &gt; </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B</a:t>
            </a:r>
            <a:r>
              <a:rPr kumimoji="1" lang="en-US" altLang="zh-CN" sz="2200" b="1">
                <a:solidFill>
                  <a:schemeClr val="tx2"/>
                </a:solidFill>
                <a:latin typeface="Times New Roman" pitchFamily="18" charset="0"/>
                <a:ea typeface="楷体_GB2312" pitchFamily="49" charset="-122"/>
                <a:cs typeface="Times New Roman" pitchFamily="18" charset="0"/>
              </a:rPr>
              <a:t> &gt; </a:t>
            </a:r>
            <a:r>
              <a:rPr kumimoji="1" lang="en-US" altLang="zh-CN" sz="2200" b="1" i="1">
                <a:solidFill>
                  <a:schemeClr val="tx2"/>
                </a:solidFill>
                <a:latin typeface="Times New Roman" pitchFamily="18" charset="0"/>
                <a:ea typeface="楷体_GB2312" pitchFamily="49" charset="-122"/>
                <a:cs typeface="Times New Roman" pitchFamily="18" charset="0"/>
              </a:rPr>
              <a:t>U</a:t>
            </a:r>
            <a:r>
              <a:rPr kumimoji="1" lang="en-US" altLang="zh-CN" sz="2200" b="1" baseline="-25000">
                <a:solidFill>
                  <a:schemeClr val="tx2"/>
                </a:solidFill>
                <a:latin typeface="Times New Roman" pitchFamily="18" charset="0"/>
                <a:ea typeface="楷体_GB2312" pitchFamily="49" charset="-122"/>
                <a:cs typeface="Times New Roman" pitchFamily="18" charset="0"/>
              </a:rPr>
              <a:t>C</a:t>
            </a:r>
            <a:r>
              <a:rPr kumimoji="1" lang="en-US" altLang="zh-CN" sz="2200" b="1">
                <a:solidFill>
                  <a:schemeClr val="tx2"/>
                </a:solidFill>
                <a:latin typeface="Times New Roman" pitchFamily="18" charset="0"/>
                <a:ea typeface="楷体_GB2312" pitchFamily="49" charset="-122"/>
                <a:cs typeface="Times New Roman" pitchFamily="18" charset="0"/>
              </a:rPr>
              <a:t> </a:t>
            </a:r>
            <a:r>
              <a:rPr kumimoji="1" lang="zh-CN" altLang="en-US" sz="2200" b="1">
                <a:solidFill>
                  <a:schemeClr val="tx2"/>
                </a:solidFill>
                <a:latin typeface="Times New Roman" pitchFamily="18" charset="0"/>
                <a:ea typeface="楷体_GB2312" pitchFamily="49" charset="-122"/>
                <a:cs typeface="Times New Roman" pitchFamily="18" charset="0"/>
              </a:rPr>
              <a:t>（</a:t>
            </a:r>
            <a:r>
              <a:rPr kumimoji="1" lang="zh-CN" altLang="en-US" sz="2200" b="1">
                <a:solidFill>
                  <a:srgbClr val="A80808"/>
                </a:solidFill>
                <a:latin typeface="Times New Roman" pitchFamily="18" charset="0"/>
                <a:ea typeface="楷体_GB2312" pitchFamily="49" charset="-122"/>
                <a:cs typeface="Times New Roman" pitchFamily="18" charset="0"/>
              </a:rPr>
              <a:t>集电极电位最低</a:t>
            </a:r>
            <a:r>
              <a:rPr kumimoji="1" lang="zh-CN" altLang="en-US" sz="2200" b="1">
                <a:solidFill>
                  <a:schemeClr val="tx2"/>
                </a:solidFill>
                <a:latin typeface="Times New Roman" pitchFamily="18" charset="0"/>
                <a:ea typeface="楷体_GB2312" pitchFamily="49" charset="-122"/>
                <a:cs typeface="Times New Roman" pitchFamily="18" charset="0"/>
              </a:rPr>
              <a:t>）</a:t>
            </a:r>
          </a:p>
        </p:txBody>
      </p:sp>
      <p:pic>
        <p:nvPicPr>
          <p:cNvPr id="18" name="Picture 3"/>
          <p:cNvPicPr>
            <a:picLocks noChangeAspect="1" noChangeArrowheads="1"/>
          </p:cNvPicPr>
          <p:nvPr/>
        </p:nvPicPr>
        <p:blipFill>
          <a:blip r:embed="rId3"/>
          <a:srcRect/>
          <a:stretch>
            <a:fillRect/>
          </a:stretch>
        </p:blipFill>
        <p:spPr bwMode="auto">
          <a:xfrm>
            <a:off x="1992313" y="2528888"/>
            <a:ext cx="8153400" cy="3714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nodeType="afterEffect">
                                  <p:stCondLst>
                                    <p:cond delay="500"/>
                                  </p:stCondLst>
                                  <p:iterate type="lt">
                                    <p:tmAbs val="80"/>
                                  </p:iterate>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50"/>
                                  </p:iterate>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par>
                          <p:cTn id="27" fill="hold">
                            <p:stCondLst>
                              <p:cond delay="701"/>
                            </p:stCondLst>
                            <p:childTnLst>
                              <p:par>
                                <p:cTn id="28" presetID="1" presetClass="entr" presetSubtype="0" fill="hold" nodeType="afterEffect">
                                  <p:stCondLst>
                                    <p:cond delay="500"/>
                                  </p:stCondLst>
                                  <p:iterate type="lt">
                                    <p:tmAbs val="50"/>
                                  </p:iterate>
                                  <p:childTnLst>
                                    <p:set>
                                      <p:cBhvr>
                                        <p:cTn id="29" dur="1" fill="hold">
                                          <p:stCondLst>
                                            <p:cond delay="0"/>
                                          </p:stCondLst>
                                        </p:cTn>
                                        <p:tgtEl>
                                          <p:spTgt spid="13">
                                            <p:txEl>
                                              <p:pRg st="1" end="1"/>
                                            </p:txEl>
                                          </p:spTgt>
                                        </p:tgtEl>
                                        <p:attrNameLst>
                                          <p:attrName>style.visibility</p:attrName>
                                        </p:attrNameLst>
                                      </p:cBhvr>
                                      <p:to>
                                        <p:strVal val="visible"/>
                                      </p:to>
                                    </p:set>
                                  </p:childTnLst>
                                </p:cTn>
                              </p:par>
                            </p:childTnLst>
                          </p:cTn>
                        </p:par>
                        <p:par>
                          <p:cTn id="30" fill="hold">
                            <p:stCondLst>
                              <p:cond delay="1902"/>
                            </p:stCondLst>
                            <p:childTnLst>
                              <p:par>
                                <p:cTn id="31" presetID="1" presetClass="entr" presetSubtype="0" fill="hold" nodeType="afterEffect">
                                  <p:stCondLst>
                                    <p:cond delay="500"/>
                                  </p:stCondLst>
                                  <p:iterate type="lt">
                                    <p:tmAbs val="50"/>
                                  </p:iterate>
                                  <p:childTnLst>
                                    <p:set>
                                      <p:cBhvr>
                                        <p:cTn id="3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50"/>
                                  </p:iterate>
                                  <p:childTnLst>
                                    <p:set>
                                      <p:cBhvr>
                                        <p:cTn id="36" dur="1" fill="hold">
                                          <p:stCondLst>
                                            <p:cond delay="0"/>
                                          </p:stCondLst>
                                        </p:cTn>
                                        <p:tgtEl>
                                          <p:spTgt spid="13">
                                            <p:txEl>
                                              <p:pRg st="3" end="3"/>
                                            </p:txEl>
                                          </p:spTgt>
                                        </p:tgtEl>
                                        <p:attrNameLst>
                                          <p:attrName>style.visibility</p:attrName>
                                        </p:attrNameLst>
                                      </p:cBhvr>
                                      <p:to>
                                        <p:strVal val="visible"/>
                                      </p:to>
                                    </p:set>
                                  </p:childTnLst>
                                </p:cTn>
                              </p:par>
                            </p:childTnLst>
                          </p:cTn>
                        </p:par>
                        <p:par>
                          <p:cTn id="37" fill="hold">
                            <p:stCondLst>
                              <p:cond delay="1101"/>
                            </p:stCondLst>
                            <p:childTnLst>
                              <p:par>
                                <p:cTn id="38" presetID="1" presetClass="entr" presetSubtype="0" fill="hold" nodeType="afterEffect">
                                  <p:stCondLst>
                                    <p:cond delay="500"/>
                                  </p:stCondLst>
                                  <p:iterate type="lt">
                                    <p:tmAbs val="50"/>
                                  </p:iterate>
                                  <p:childTnLst>
                                    <p:set>
                                      <p:cBhvr>
                                        <p:cTn id="39" dur="1" fill="hold">
                                          <p:stCondLst>
                                            <p:cond delay="0"/>
                                          </p:stCondLst>
                                        </p:cTn>
                                        <p:tgtEl>
                                          <p:spTgt spid="13">
                                            <p:txEl>
                                              <p:pRg st="4" end="4"/>
                                            </p:txEl>
                                          </p:spTgt>
                                        </p:tgtEl>
                                        <p:attrNameLst>
                                          <p:attrName>style.visibility</p:attrName>
                                        </p:attrNameLst>
                                      </p:cBhvr>
                                      <p:to>
                                        <p:strVal val="visible"/>
                                      </p:to>
                                    </p:set>
                                  </p:childTnLst>
                                </p:cTn>
                              </p:par>
                            </p:childTnLst>
                          </p:cTn>
                        </p:par>
                        <p:par>
                          <p:cTn id="40" fill="hold">
                            <p:stCondLst>
                              <p:cond delay="3102"/>
                            </p:stCondLst>
                            <p:childTnLst>
                              <p:par>
                                <p:cTn id="41" presetID="1" presetClass="entr" presetSubtype="0" fill="hold" nodeType="afterEffect">
                                  <p:stCondLst>
                                    <p:cond delay="500"/>
                                  </p:stCondLst>
                                  <p:iterate type="lt">
                                    <p:tmAbs val="50"/>
                                  </p:iterate>
                                  <p:childTnLst>
                                    <p:set>
                                      <p:cBhvr>
                                        <p:cTn id="4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50"/>
                                  </p:iterate>
                                  <p:childTnLst>
                                    <p:set>
                                      <p:cBhvr>
                                        <p:cTn id="46" dur="1" fill="hold">
                                          <p:stCondLst>
                                            <p:cond delay="0"/>
                                          </p:stCondLst>
                                        </p:cTn>
                                        <p:tgtEl>
                                          <p:spTgt spid="13">
                                            <p:txEl>
                                              <p:pRg st="6" end="6"/>
                                            </p:txEl>
                                          </p:spTgt>
                                        </p:tgtEl>
                                        <p:attrNameLst>
                                          <p:attrName>style.visibility</p:attrName>
                                        </p:attrNameLst>
                                      </p:cBhvr>
                                      <p:to>
                                        <p:strVal val="visible"/>
                                      </p:to>
                                    </p:set>
                                  </p:childTnLst>
                                </p:cTn>
                              </p:par>
                            </p:childTnLst>
                          </p:cTn>
                        </p:par>
                        <p:par>
                          <p:cTn id="47" fill="hold">
                            <p:stCondLst>
                              <p:cond delay="1201"/>
                            </p:stCondLst>
                            <p:childTnLst>
                              <p:par>
                                <p:cTn id="48" presetID="1" presetClass="entr" presetSubtype="0" fill="hold" nodeType="afterEffect">
                                  <p:stCondLst>
                                    <p:cond delay="500"/>
                                  </p:stCondLst>
                                  <p:iterate type="lt">
                                    <p:tmAbs val="50"/>
                                  </p:iterate>
                                  <p:childTnLst>
                                    <p:set>
                                      <p:cBhvr>
                                        <p:cTn id="49" dur="1" fill="hold">
                                          <p:stCondLst>
                                            <p:cond delay="0"/>
                                          </p:stCondLst>
                                        </p:cTn>
                                        <p:tgtEl>
                                          <p:spTgt spid="13">
                                            <p:txEl>
                                              <p:pRg st="7" end="7"/>
                                            </p:txEl>
                                          </p:spTgt>
                                        </p:tgtEl>
                                        <p:attrNameLst>
                                          <p:attrName>style.visibility</p:attrName>
                                        </p:attrNameLst>
                                      </p:cBhvr>
                                      <p:to>
                                        <p:strVal val="visible"/>
                                      </p:to>
                                    </p:set>
                                  </p:childTnLst>
                                </p:cTn>
                              </p:par>
                            </p:childTnLst>
                          </p:cTn>
                        </p:par>
                        <p:par>
                          <p:cTn id="50" fill="hold">
                            <p:stCondLst>
                              <p:cond delay="2702"/>
                            </p:stCondLst>
                            <p:childTnLst>
                              <p:par>
                                <p:cTn id="51" presetID="1" presetClass="entr" presetSubtype="0" fill="hold" nodeType="afterEffect">
                                  <p:stCondLst>
                                    <p:cond delay="500"/>
                                  </p:stCondLst>
                                  <p:iterate type="lt">
                                    <p:tmAbs val="50"/>
                                  </p:iterate>
                                  <p:childTnLst>
                                    <p:set>
                                      <p:cBhvr>
                                        <p:cTn id="5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184451"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18445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83</a:t>
            </a:r>
          </a:p>
        </p:txBody>
      </p:sp>
      <p:sp>
        <p:nvSpPr>
          <p:cNvPr id="17" name="文本框 1"/>
          <p:cNvSpPr txBox="1">
            <a:spLocks noChangeArrowheads="1"/>
          </p:cNvSpPr>
          <p:nvPr/>
        </p:nvSpPr>
        <p:spPr bwMode="auto">
          <a:xfrm>
            <a:off x="2316163" y="1736726"/>
            <a:ext cx="1885950" cy="430213"/>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工作状态分析</a:t>
            </a:r>
          </a:p>
        </p:txBody>
      </p:sp>
      <p:sp>
        <p:nvSpPr>
          <p:cNvPr id="21" name="AutoShape 8"/>
          <p:cNvSpPr>
            <a:spLocks noChangeArrowheads="1"/>
          </p:cNvSpPr>
          <p:nvPr/>
        </p:nvSpPr>
        <p:spPr bwMode="auto">
          <a:xfrm>
            <a:off x="4440239" y="2276475"/>
            <a:ext cx="3235325" cy="782638"/>
          </a:xfrm>
          <a:prstGeom prst="flowChartDecision">
            <a:avLst/>
          </a:prstGeom>
          <a:noFill/>
          <a:ln w="25400" algn="ctr">
            <a:solidFill>
              <a:schemeClr val="tx1"/>
            </a:solidFill>
            <a:miter lim="800000"/>
            <a:headEnd/>
            <a:tailEnd/>
          </a:ln>
        </p:spPr>
        <p:txBody>
          <a:bodyPr wrap="none" anchor="ctr"/>
          <a:lstStyle/>
          <a:p>
            <a:pPr algn="ctr" eaLnBrk="0" hangingPunct="0">
              <a:buClr>
                <a:schemeClr val="folHlink"/>
              </a:buClr>
              <a:buSzPct val="80000"/>
              <a:buFont typeface="Wingdings" pitchFamily="2" charset="2"/>
              <a:buNone/>
            </a:pPr>
            <a:r>
              <a:rPr lang="zh-CN" altLang="en-US" sz="2000" b="1">
                <a:latin typeface="Times New Roman" pitchFamily="18" charset="0"/>
                <a:ea typeface="楷体_GB2312" pitchFamily="49" charset="-122"/>
              </a:rPr>
              <a:t>发射结导通？</a:t>
            </a:r>
          </a:p>
        </p:txBody>
      </p:sp>
      <p:graphicFrame>
        <p:nvGraphicFramePr>
          <p:cNvPr id="44" name="Object 128"/>
          <p:cNvGraphicFramePr>
            <a:graphicFrameLocks noChangeAspect="1"/>
          </p:cNvGraphicFramePr>
          <p:nvPr/>
        </p:nvGraphicFramePr>
        <p:xfrm>
          <a:off x="2166938" y="5354638"/>
          <a:ext cx="1117600" cy="406400"/>
        </p:xfrm>
        <a:graphic>
          <a:graphicData uri="http://schemas.openxmlformats.org/presentationml/2006/ole">
            <mc:AlternateContent xmlns:mc="http://schemas.openxmlformats.org/markup-compatibility/2006">
              <mc:Choice xmlns:v="urn:schemas-microsoft-com:vml" Requires="v">
                <p:oleObj spid="_x0000_s184498" name="Equation" r:id="rId4" imgW="698197" imgH="253890" progId="Equation.DSMT4">
                  <p:embed/>
                </p:oleObj>
              </mc:Choice>
              <mc:Fallback>
                <p:oleObj name="Equation" r:id="rId4" imgW="698197" imgH="253890" progId="Equation.DSMT4">
                  <p:embed/>
                  <p:pic>
                    <p:nvPicPr>
                      <p:cNvPr id="0"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938" y="5354638"/>
                        <a:ext cx="1117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129"/>
          <p:cNvGraphicFramePr>
            <a:graphicFrameLocks noChangeAspect="1"/>
          </p:cNvGraphicFramePr>
          <p:nvPr/>
        </p:nvGraphicFramePr>
        <p:xfrm>
          <a:off x="8816975" y="5354638"/>
          <a:ext cx="1117600" cy="406400"/>
        </p:xfrm>
        <a:graphic>
          <a:graphicData uri="http://schemas.openxmlformats.org/presentationml/2006/ole">
            <mc:AlternateContent xmlns:mc="http://schemas.openxmlformats.org/markup-compatibility/2006">
              <mc:Choice xmlns:v="urn:schemas-microsoft-com:vml" Requires="v">
                <p:oleObj spid="_x0000_s184499" name="Equation" r:id="rId6" imgW="698197" imgH="253890" progId="Equation.DSMT4">
                  <p:embed/>
                </p:oleObj>
              </mc:Choice>
              <mc:Fallback>
                <p:oleObj name="Equation" r:id="rId6" imgW="698197" imgH="253890" progId="Equation.DSMT4">
                  <p:embed/>
                  <p:pic>
                    <p:nvPicPr>
                      <p:cNvPr id="0" name="Picture 1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6975" y="5354638"/>
                        <a:ext cx="1117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396" name="组合 16395"/>
          <p:cNvGrpSpPr>
            <a:grpSpLocks/>
          </p:cNvGrpSpPr>
          <p:nvPr/>
        </p:nvGrpSpPr>
        <p:grpSpPr bwMode="auto">
          <a:xfrm>
            <a:off x="7570789" y="2284413"/>
            <a:ext cx="1946275" cy="584200"/>
            <a:chOff x="6046558" y="2283983"/>
            <a:chExt cx="1945822" cy="583884"/>
          </a:xfrm>
        </p:grpSpPr>
        <p:sp>
          <p:nvSpPr>
            <p:cNvPr id="184471" name="Rectangle 10"/>
            <p:cNvSpPr>
              <a:spLocks noChangeArrowheads="1"/>
            </p:cNvSpPr>
            <p:nvPr/>
          </p:nvSpPr>
          <p:spPr bwMode="auto">
            <a:xfrm>
              <a:off x="6046558" y="2283983"/>
              <a:ext cx="647783" cy="399894"/>
            </a:xfrm>
            <a:prstGeom prst="rect">
              <a:avLst/>
            </a:prstGeom>
            <a:noFill/>
            <a:ln w="9525">
              <a:noFill/>
              <a:miter lim="800000"/>
              <a:headEnd/>
              <a:tailEnd/>
            </a:ln>
          </p:spPr>
          <p:txBody>
            <a:bodyPr wrap="none">
              <a:spAutoFit/>
            </a:bodyPr>
            <a:lstStyle/>
            <a:p>
              <a:pPr marL="342900" indent="-342900" eaLnBrk="0" hangingPunct="0">
                <a:spcBef>
                  <a:spcPct val="20000"/>
                </a:spcBef>
              </a:pPr>
              <a:r>
                <a:rPr lang="en-US" altLang="zh-CN" sz="2000" b="1">
                  <a:latin typeface="楷体_GB2312" pitchFamily="49" charset="-122"/>
                </a:rPr>
                <a:t>No </a:t>
              </a:r>
            </a:p>
          </p:txBody>
        </p:sp>
        <p:sp>
          <p:nvSpPr>
            <p:cNvPr id="184472" name="AutoShape 11"/>
            <p:cNvSpPr>
              <a:spLocks noChangeArrowheads="1"/>
            </p:cNvSpPr>
            <p:nvPr/>
          </p:nvSpPr>
          <p:spPr bwMode="auto">
            <a:xfrm>
              <a:off x="6775380" y="2467757"/>
              <a:ext cx="1217000" cy="400110"/>
            </a:xfrm>
            <a:prstGeom prst="flowChartProcess">
              <a:avLst/>
            </a:prstGeom>
            <a:noFill/>
            <a:ln w="25400" algn="ctr">
              <a:solidFill>
                <a:schemeClr val="tx1"/>
              </a:solidFill>
              <a:miter lim="800000"/>
              <a:headEnd/>
              <a:tailEnd/>
            </a:ln>
          </p:spPr>
          <p:txBody>
            <a:bodyPr wrap="none">
              <a:spAutoFit/>
            </a:bodyPr>
            <a:lstStyle/>
            <a:p>
              <a:pPr algn="ctr" eaLnBrk="0" hangingPunct="0"/>
              <a:r>
                <a:rPr lang="zh-CN" altLang="en-US" sz="2000" b="1">
                  <a:latin typeface="Times New Roman" pitchFamily="18" charset="0"/>
                  <a:ea typeface="楷体_GB2312" pitchFamily="49" charset="-122"/>
                </a:rPr>
                <a:t>截止状态</a:t>
              </a:r>
              <a:endParaRPr lang="zh-CN" altLang="en-US" sz="2000" b="1" baseline="-25000">
                <a:latin typeface="Times New Roman" pitchFamily="18" charset="0"/>
                <a:ea typeface="楷体_GB2312" pitchFamily="49" charset="-122"/>
              </a:endParaRPr>
            </a:p>
          </p:txBody>
        </p:sp>
        <p:cxnSp>
          <p:nvCxnSpPr>
            <p:cNvPr id="57" name="直接箭头连接符 56"/>
            <p:cNvCxnSpPr>
              <a:stCxn id="21" idx="3"/>
              <a:endCxn id="184472" idx="1"/>
            </p:cNvCxnSpPr>
            <p:nvPr/>
          </p:nvCxnSpPr>
          <p:spPr>
            <a:xfrm>
              <a:off x="6151309" y="2667950"/>
              <a:ext cx="623742" cy="0"/>
            </a:xfrm>
            <a:prstGeom prst="straightConnector1">
              <a:avLst/>
            </a:prstGeom>
            <a:ln w="254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grpSp>
        <p:nvGrpSpPr>
          <p:cNvPr id="16390" name="组合 16389"/>
          <p:cNvGrpSpPr>
            <a:grpSpLocks/>
          </p:cNvGrpSpPr>
          <p:nvPr/>
        </p:nvGrpSpPr>
        <p:grpSpPr bwMode="auto">
          <a:xfrm>
            <a:off x="5006975" y="2995613"/>
            <a:ext cx="2101850" cy="1223962"/>
            <a:chOff x="3482970" y="3111863"/>
            <a:chExt cx="2101857" cy="1224136"/>
          </a:xfrm>
        </p:grpSpPr>
        <p:sp>
          <p:nvSpPr>
            <p:cNvPr id="184468" name="AutoShape 2"/>
            <p:cNvSpPr>
              <a:spLocks noChangeArrowheads="1"/>
            </p:cNvSpPr>
            <p:nvPr/>
          </p:nvSpPr>
          <p:spPr bwMode="auto">
            <a:xfrm>
              <a:off x="3482970" y="3628113"/>
              <a:ext cx="2101857" cy="707886"/>
            </a:xfrm>
            <a:prstGeom prst="flowChartProcess">
              <a:avLst/>
            </a:prstGeom>
            <a:noFill/>
            <a:ln w="25400" algn="ctr">
              <a:solidFill>
                <a:schemeClr val="tx1"/>
              </a:solidFill>
              <a:miter lim="800000"/>
              <a:headEnd/>
              <a:tailEnd/>
            </a:ln>
          </p:spPr>
          <p:txBody>
            <a:bodyPr wrap="none">
              <a:spAutoFit/>
            </a:bodyPr>
            <a:lstStyle/>
            <a:p>
              <a:pPr algn="ctr" eaLnBrk="0" hangingPunct="0"/>
              <a:r>
                <a:rPr lang="zh-CN" altLang="en-US" sz="2000" b="1">
                  <a:latin typeface="Times New Roman" pitchFamily="18" charset="0"/>
                  <a:ea typeface="楷体_GB2312" pitchFamily="49" charset="-122"/>
                </a:rPr>
                <a:t>临界饱和时</a:t>
              </a:r>
              <a:r>
                <a:rPr lang="en-US" altLang="zh-CN" sz="2000" b="1" i="1">
                  <a:latin typeface="Times New Roman" pitchFamily="18" charset="0"/>
                  <a:ea typeface="楷体_GB2312" pitchFamily="49" charset="-122"/>
                </a:rPr>
                <a:t>I</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a:t>
              </a:r>
              <a:r>
                <a:rPr lang="zh-CN" altLang="en-US" sz="2000" b="1">
                  <a:latin typeface="Times New Roman" pitchFamily="18" charset="0"/>
                  <a:ea typeface="楷体_GB2312" pitchFamily="49" charset="-122"/>
                </a:rPr>
                <a:t>？</a:t>
              </a:r>
            </a:p>
            <a:p>
              <a:pPr algn="ctr" eaLnBrk="0" hangingPunct="0"/>
              <a:r>
                <a:rPr lang="zh-CN" altLang="en-US" sz="2000" b="1">
                  <a:latin typeface="Times New Roman" pitchFamily="18" charset="0"/>
                  <a:ea typeface="楷体_GB2312" pitchFamily="49" charset="-122"/>
                </a:rPr>
                <a:t>此时所需的</a:t>
              </a:r>
              <a:r>
                <a:rPr lang="en-US" altLang="zh-CN" sz="2000" b="1" i="1">
                  <a:latin typeface="Times New Roman" pitchFamily="18" charset="0"/>
                  <a:ea typeface="楷体_GB2312" pitchFamily="49" charset="-122"/>
                </a:rPr>
                <a:t>I</a:t>
              </a:r>
              <a:r>
                <a:rPr lang="en-US" altLang="zh-CN" sz="2000" b="1" baseline="-25000">
                  <a:latin typeface="Times New Roman" pitchFamily="18" charset="0"/>
                  <a:ea typeface="楷体_GB2312" pitchFamily="49" charset="-122"/>
                </a:rPr>
                <a:t>B</a:t>
              </a:r>
              <a:r>
                <a:rPr lang="en-US" altLang="zh-CN" sz="2000" b="1">
                  <a:latin typeface="Times New Roman" pitchFamily="18" charset="0"/>
                  <a:ea typeface="楷体_GB2312" pitchFamily="49" charset="-122"/>
                </a:rPr>
                <a:t>=</a:t>
              </a:r>
              <a:r>
                <a:rPr lang="zh-CN" altLang="en-US" sz="2000" b="1">
                  <a:latin typeface="Times New Roman" pitchFamily="18" charset="0"/>
                  <a:ea typeface="楷体_GB2312" pitchFamily="49" charset="-122"/>
                </a:rPr>
                <a:t>？</a:t>
              </a:r>
            </a:p>
          </p:txBody>
        </p:sp>
        <p:sp>
          <p:nvSpPr>
            <p:cNvPr id="184469" name="Rectangle 4"/>
            <p:cNvSpPr>
              <a:spLocks noChangeArrowheads="1"/>
            </p:cNvSpPr>
            <p:nvPr/>
          </p:nvSpPr>
          <p:spPr bwMode="auto">
            <a:xfrm>
              <a:off x="3946381" y="3111863"/>
              <a:ext cx="697627" cy="400110"/>
            </a:xfrm>
            <a:prstGeom prst="rect">
              <a:avLst/>
            </a:prstGeom>
            <a:noFill/>
            <a:ln w="9525">
              <a:noFill/>
              <a:miter lim="800000"/>
              <a:headEnd/>
              <a:tailEnd/>
            </a:ln>
          </p:spPr>
          <p:txBody>
            <a:bodyPr wrap="none">
              <a:spAutoFit/>
            </a:bodyPr>
            <a:lstStyle/>
            <a:p>
              <a:pPr marL="342900" indent="-342900" eaLnBrk="0" hangingPunct="0">
                <a:spcBef>
                  <a:spcPct val="20000"/>
                </a:spcBef>
              </a:pPr>
              <a:r>
                <a:rPr lang="en-US" altLang="zh-CN" sz="2000" b="1">
                  <a:latin typeface="楷体_GB2312" pitchFamily="49" charset="-122"/>
                </a:rPr>
                <a:t>Yes </a:t>
              </a:r>
            </a:p>
          </p:txBody>
        </p:sp>
        <p:cxnSp>
          <p:nvCxnSpPr>
            <p:cNvPr id="61" name="直接箭头连接符 60"/>
            <p:cNvCxnSpPr>
              <a:stCxn id="21" idx="2"/>
              <a:endCxn id="184468" idx="0"/>
            </p:cNvCxnSpPr>
            <p:nvPr/>
          </p:nvCxnSpPr>
          <p:spPr>
            <a:xfrm flipH="1">
              <a:off x="4533899" y="3175372"/>
              <a:ext cx="0" cy="452501"/>
            </a:xfrm>
            <a:prstGeom prst="straightConnector1">
              <a:avLst/>
            </a:prstGeom>
            <a:ln w="254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grpSp>
        <p:nvGrpSpPr>
          <p:cNvPr id="16391" name="组合 16390"/>
          <p:cNvGrpSpPr>
            <a:grpSpLocks/>
          </p:cNvGrpSpPr>
          <p:nvPr/>
        </p:nvGrpSpPr>
        <p:grpSpPr bwMode="auto">
          <a:xfrm>
            <a:off x="3975100" y="4219576"/>
            <a:ext cx="4165600" cy="1368425"/>
            <a:chOff x="2451853" y="4335999"/>
            <a:chExt cx="4164092" cy="1368152"/>
          </a:xfrm>
        </p:grpSpPr>
        <p:sp>
          <p:nvSpPr>
            <p:cNvPr id="184466" name="AutoShape 17"/>
            <p:cNvSpPr>
              <a:spLocks noChangeArrowheads="1"/>
            </p:cNvSpPr>
            <p:nvPr/>
          </p:nvSpPr>
          <p:spPr bwMode="auto">
            <a:xfrm>
              <a:off x="2451853" y="4792378"/>
              <a:ext cx="4164092" cy="911773"/>
            </a:xfrm>
            <a:prstGeom prst="flowChartDecision">
              <a:avLst/>
            </a:prstGeom>
            <a:noFill/>
            <a:ln w="25400" algn="ctr">
              <a:solidFill>
                <a:schemeClr val="tx1"/>
              </a:solidFill>
              <a:miter lim="800000"/>
              <a:headEnd/>
              <a:tailEnd/>
            </a:ln>
          </p:spPr>
          <p:txBody>
            <a:bodyPr wrap="none" anchor="ctr"/>
            <a:lstStyle/>
            <a:p>
              <a:pPr algn="ctr" eaLnBrk="0" hangingPunct="0">
                <a:buClr>
                  <a:schemeClr val="folHlink"/>
                </a:buClr>
                <a:buSzPct val="80000"/>
                <a:buFont typeface="Wingdings" pitchFamily="2" charset="2"/>
                <a:buNone/>
              </a:pPr>
              <a:r>
                <a:rPr lang="en-US" altLang="zh-CN" sz="2000" b="1">
                  <a:latin typeface="Times New Roman" pitchFamily="18" charset="0"/>
                  <a:ea typeface="楷体_GB2312" pitchFamily="49" charset="-122"/>
                </a:rPr>
                <a:t> </a:t>
              </a:r>
              <a:r>
                <a:rPr lang="zh-CN" altLang="en-US" sz="2000" b="1">
                  <a:latin typeface="Times New Roman" pitchFamily="18" charset="0"/>
                  <a:ea typeface="楷体_GB2312" pitchFamily="49" charset="-122"/>
                </a:rPr>
                <a:t>实际的</a:t>
              </a:r>
              <a:r>
                <a:rPr lang="en-US" altLang="zh-CN" sz="2000" b="1" i="1">
                  <a:latin typeface="Times New Roman" pitchFamily="18" charset="0"/>
                  <a:ea typeface="楷体_GB2312" pitchFamily="49" charset="-122"/>
                </a:rPr>
                <a:t>I</a:t>
              </a:r>
              <a:r>
                <a:rPr lang="en-US" altLang="zh-CN" sz="2000" b="1" baseline="-25000">
                  <a:latin typeface="Times New Roman" pitchFamily="18" charset="0"/>
                  <a:ea typeface="楷体_GB2312" pitchFamily="49" charset="-122"/>
                </a:rPr>
                <a:t>B</a:t>
              </a:r>
              <a:r>
                <a:rPr lang="zh-CN" altLang="en-US" sz="2000" b="1">
                  <a:latin typeface="Times New Roman" pitchFamily="18" charset="0"/>
                  <a:ea typeface="楷体_GB2312" pitchFamily="49" charset="-122"/>
                </a:rPr>
                <a:t>小于饱和所需？</a:t>
              </a:r>
            </a:p>
          </p:txBody>
        </p:sp>
        <p:cxnSp>
          <p:nvCxnSpPr>
            <p:cNvPr id="64" name="直接箭头连接符 63"/>
            <p:cNvCxnSpPr>
              <a:stCxn id="184468" idx="2"/>
              <a:endCxn id="184466" idx="0"/>
            </p:cNvCxnSpPr>
            <p:nvPr/>
          </p:nvCxnSpPr>
          <p:spPr>
            <a:xfrm>
              <a:off x="4533899" y="4335999"/>
              <a:ext cx="0" cy="457109"/>
            </a:xfrm>
            <a:prstGeom prst="straightConnector1">
              <a:avLst/>
            </a:prstGeom>
            <a:ln w="254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grpSp>
        <p:nvGrpSpPr>
          <p:cNvPr id="16398" name="组合 16397"/>
          <p:cNvGrpSpPr>
            <a:grpSpLocks/>
          </p:cNvGrpSpPr>
          <p:nvPr/>
        </p:nvGrpSpPr>
        <p:grpSpPr bwMode="auto">
          <a:xfrm>
            <a:off x="2127250" y="4754563"/>
            <a:ext cx="2116138" cy="576262"/>
            <a:chOff x="603190" y="4755151"/>
            <a:chExt cx="2116565" cy="576326"/>
          </a:xfrm>
        </p:grpSpPr>
        <p:sp>
          <p:nvSpPr>
            <p:cNvPr id="184463" name="Rectangle 20"/>
            <p:cNvSpPr>
              <a:spLocks noChangeArrowheads="1"/>
            </p:cNvSpPr>
            <p:nvPr/>
          </p:nvSpPr>
          <p:spPr bwMode="auto">
            <a:xfrm>
              <a:off x="2015716" y="4755151"/>
              <a:ext cx="704039" cy="400110"/>
            </a:xfrm>
            <a:prstGeom prst="rect">
              <a:avLst/>
            </a:prstGeom>
            <a:noFill/>
            <a:ln w="9525">
              <a:noFill/>
              <a:miter lim="800000"/>
              <a:headEnd/>
              <a:tailEnd/>
            </a:ln>
          </p:spPr>
          <p:txBody>
            <a:bodyPr wrap="none">
              <a:spAutoFit/>
            </a:bodyPr>
            <a:lstStyle/>
            <a:p>
              <a:pPr marL="342900" indent="-342900" eaLnBrk="0" hangingPunct="0">
                <a:spcBef>
                  <a:spcPct val="20000"/>
                </a:spcBef>
              </a:pPr>
              <a:r>
                <a:rPr lang="en-US" altLang="zh-CN" sz="2000" b="1">
                  <a:latin typeface="楷体_GB2312" pitchFamily="49" charset="-122"/>
                </a:rPr>
                <a:t>Yes </a:t>
              </a:r>
            </a:p>
          </p:txBody>
        </p:sp>
        <p:sp>
          <p:nvSpPr>
            <p:cNvPr id="184464" name="AutoShape 21"/>
            <p:cNvSpPr>
              <a:spLocks noChangeArrowheads="1"/>
            </p:cNvSpPr>
            <p:nvPr/>
          </p:nvSpPr>
          <p:spPr bwMode="auto">
            <a:xfrm>
              <a:off x="603190" y="4931367"/>
              <a:ext cx="1217000" cy="400110"/>
            </a:xfrm>
            <a:prstGeom prst="flowChartProcess">
              <a:avLst/>
            </a:prstGeom>
            <a:noFill/>
            <a:ln w="25400" algn="ctr">
              <a:solidFill>
                <a:schemeClr val="tx1"/>
              </a:solidFill>
              <a:miter lim="800000"/>
              <a:headEnd/>
              <a:tailEnd/>
            </a:ln>
          </p:spPr>
          <p:txBody>
            <a:bodyPr wrap="none">
              <a:spAutoFit/>
            </a:bodyPr>
            <a:lstStyle/>
            <a:p>
              <a:pPr algn="ctr" eaLnBrk="0" hangingPunct="0"/>
              <a:r>
                <a:rPr lang="zh-CN" altLang="en-US" sz="2000" b="1">
                  <a:latin typeface="Times New Roman" pitchFamily="18" charset="0"/>
                  <a:ea typeface="楷体_GB2312" pitchFamily="49" charset="-122"/>
                </a:rPr>
                <a:t>放大状态</a:t>
              </a:r>
              <a:endParaRPr lang="zh-CN" altLang="en-US" sz="2000" b="1" baseline="-25000">
                <a:latin typeface="Times New Roman" pitchFamily="18" charset="0"/>
                <a:ea typeface="楷体_GB2312" pitchFamily="49" charset="-122"/>
              </a:endParaRPr>
            </a:p>
          </p:txBody>
        </p:sp>
        <p:cxnSp>
          <p:nvCxnSpPr>
            <p:cNvPr id="67" name="直接箭头连接符 66"/>
            <p:cNvCxnSpPr>
              <a:stCxn id="184466" idx="1"/>
              <a:endCxn id="184464" idx="3"/>
            </p:cNvCxnSpPr>
            <p:nvPr/>
          </p:nvCxnSpPr>
          <p:spPr>
            <a:xfrm flipH="1" flipV="1">
              <a:off x="1819460" y="5131430"/>
              <a:ext cx="631952" cy="0"/>
            </a:xfrm>
            <a:prstGeom prst="straightConnector1">
              <a:avLst/>
            </a:prstGeom>
            <a:ln w="254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grpSp>
        <p:nvGrpSpPr>
          <p:cNvPr id="16392" name="组合 16391"/>
          <p:cNvGrpSpPr>
            <a:grpSpLocks/>
          </p:cNvGrpSpPr>
          <p:nvPr/>
        </p:nvGrpSpPr>
        <p:grpSpPr bwMode="auto">
          <a:xfrm>
            <a:off x="7950200" y="4730751"/>
            <a:ext cx="2033588" cy="600075"/>
            <a:chOff x="6426566" y="4848155"/>
            <a:chExt cx="2033866" cy="600164"/>
          </a:xfrm>
        </p:grpSpPr>
        <p:sp>
          <p:nvSpPr>
            <p:cNvPr id="184460" name="Rectangle 24"/>
            <p:cNvSpPr>
              <a:spLocks noChangeArrowheads="1"/>
            </p:cNvSpPr>
            <p:nvPr/>
          </p:nvSpPr>
          <p:spPr bwMode="auto">
            <a:xfrm>
              <a:off x="6426566" y="4848155"/>
              <a:ext cx="571068" cy="400169"/>
            </a:xfrm>
            <a:prstGeom prst="rect">
              <a:avLst/>
            </a:prstGeom>
            <a:noFill/>
            <a:ln w="9525">
              <a:noFill/>
              <a:miter lim="800000"/>
              <a:headEnd/>
              <a:tailEnd/>
            </a:ln>
          </p:spPr>
          <p:txBody>
            <a:bodyPr wrap="none">
              <a:spAutoFit/>
            </a:bodyPr>
            <a:lstStyle/>
            <a:p>
              <a:pPr marL="342900" indent="-342900" eaLnBrk="0" hangingPunct="0">
                <a:spcBef>
                  <a:spcPct val="20000"/>
                </a:spcBef>
              </a:pPr>
              <a:r>
                <a:rPr lang="en-US" altLang="zh-CN" sz="2000" b="1">
                  <a:latin typeface="楷体_GB2312" pitchFamily="49" charset="-122"/>
                </a:rPr>
                <a:t>No</a:t>
              </a:r>
            </a:p>
          </p:txBody>
        </p:sp>
        <p:sp>
          <p:nvSpPr>
            <p:cNvPr id="184461" name="AutoShape 25"/>
            <p:cNvSpPr>
              <a:spLocks noChangeArrowheads="1"/>
            </p:cNvSpPr>
            <p:nvPr/>
          </p:nvSpPr>
          <p:spPr bwMode="auto">
            <a:xfrm>
              <a:off x="7243432" y="5048209"/>
              <a:ext cx="1217000" cy="400110"/>
            </a:xfrm>
            <a:prstGeom prst="flowChartProcess">
              <a:avLst/>
            </a:prstGeom>
            <a:noFill/>
            <a:ln w="25400" algn="ctr">
              <a:solidFill>
                <a:schemeClr val="tx1"/>
              </a:solidFill>
              <a:miter lim="800000"/>
              <a:headEnd/>
              <a:tailEnd/>
            </a:ln>
          </p:spPr>
          <p:txBody>
            <a:bodyPr wrap="none">
              <a:spAutoFit/>
            </a:bodyPr>
            <a:lstStyle/>
            <a:p>
              <a:pPr algn="ctr" eaLnBrk="0" hangingPunct="0"/>
              <a:r>
                <a:rPr lang="zh-CN" altLang="en-US" sz="2000" b="1">
                  <a:latin typeface="Times New Roman" pitchFamily="18" charset="0"/>
                  <a:ea typeface="楷体_GB2312" pitchFamily="49" charset="-122"/>
                </a:rPr>
                <a:t>饱和状态</a:t>
              </a:r>
              <a:endParaRPr lang="zh-CN" altLang="en-US" sz="2000" b="1" baseline="-25000">
                <a:latin typeface="Times New Roman" pitchFamily="18" charset="0"/>
                <a:ea typeface="楷体_GB2312" pitchFamily="49" charset="-122"/>
              </a:endParaRPr>
            </a:p>
          </p:txBody>
        </p:sp>
        <p:cxnSp>
          <p:nvCxnSpPr>
            <p:cNvPr id="70" name="直接箭头连接符 69"/>
            <p:cNvCxnSpPr>
              <a:stCxn id="184466" idx="3"/>
              <a:endCxn id="184461" idx="1"/>
            </p:cNvCxnSpPr>
            <p:nvPr/>
          </p:nvCxnSpPr>
          <p:spPr>
            <a:xfrm flipV="1">
              <a:off x="6615505" y="5248264"/>
              <a:ext cx="627148" cy="0"/>
            </a:xfrm>
            <a:prstGeom prst="straightConnector1">
              <a:avLst/>
            </a:prstGeom>
            <a:ln w="254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396"/>
                                        </p:tgtEl>
                                        <p:attrNameLst>
                                          <p:attrName>style.visibility</p:attrName>
                                        </p:attrNameLst>
                                      </p:cBhvr>
                                      <p:to>
                                        <p:strVal val="visible"/>
                                      </p:to>
                                    </p:set>
                                    <p:animEffect transition="in" filter="wipe(left)">
                                      <p:cBhvr>
                                        <p:cTn id="16" dur="500"/>
                                        <p:tgtEl>
                                          <p:spTgt spid="163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6390"/>
                                        </p:tgtEl>
                                        <p:attrNameLst>
                                          <p:attrName>style.visibility</p:attrName>
                                        </p:attrNameLst>
                                      </p:cBhvr>
                                      <p:to>
                                        <p:strVal val="visible"/>
                                      </p:to>
                                    </p:set>
                                    <p:animEffect transition="in" filter="wipe(up)">
                                      <p:cBhvr>
                                        <p:cTn id="21" dur="500"/>
                                        <p:tgtEl>
                                          <p:spTgt spid="1639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391"/>
                                        </p:tgtEl>
                                        <p:attrNameLst>
                                          <p:attrName>style.visibility</p:attrName>
                                        </p:attrNameLst>
                                      </p:cBhvr>
                                      <p:to>
                                        <p:strVal val="visible"/>
                                      </p:to>
                                    </p:set>
                                    <p:animEffect transition="in" filter="wipe(up)">
                                      <p:cBhvr>
                                        <p:cTn id="26" dur="500"/>
                                        <p:tgtEl>
                                          <p:spTgt spid="1639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392"/>
                                        </p:tgtEl>
                                        <p:attrNameLst>
                                          <p:attrName>style.visibility</p:attrName>
                                        </p:attrNameLst>
                                      </p:cBhvr>
                                      <p:to>
                                        <p:strVal val="visible"/>
                                      </p:to>
                                    </p:set>
                                    <p:animEffect transition="in" filter="wipe(left)">
                                      <p:cBhvr>
                                        <p:cTn id="31" dur="500"/>
                                        <p:tgtEl>
                                          <p:spTgt spid="1639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6398"/>
                                        </p:tgtEl>
                                        <p:attrNameLst>
                                          <p:attrName>style.visibility</p:attrName>
                                        </p:attrNameLst>
                                      </p:cBhvr>
                                      <p:to>
                                        <p:strVal val="visible"/>
                                      </p:to>
                                    </p:set>
                                    <p:animEffect transition="in" filter="wipe(right)">
                                      <p:cBhvr>
                                        <p:cTn id="41" dur="500"/>
                                        <p:tgtEl>
                                          <p:spTgt spid="163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9" name="Picture 3"/>
          <p:cNvPicPr>
            <a:picLocks noChangeAspect="1" noChangeArrowheads="1"/>
          </p:cNvPicPr>
          <p:nvPr/>
        </p:nvPicPr>
        <p:blipFill>
          <a:blip r:embed="rId3"/>
          <a:srcRect/>
          <a:stretch>
            <a:fillRect/>
          </a:stretch>
        </p:blipFill>
        <p:spPr bwMode="auto">
          <a:xfrm>
            <a:off x="2844800" y="2474914"/>
            <a:ext cx="6419850" cy="2682875"/>
          </a:xfrm>
          <a:prstGeom prst="rect">
            <a:avLst/>
          </a:prstGeom>
          <a:noFill/>
          <a:ln w="9525">
            <a:noFill/>
            <a:miter lim="800000"/>
            <a:headEnd/>
            <a:tailEnd/>
          </a:ln>
        </p:spPr>
      </p:pic>
      <p:sp>
        <p:nvSpPr>
          <p:cNvPr id="36" name="Text Box 9"/>
          <p:cNvSpPr txBox="1">
            <a:spLocks noChangeArrowheads="1"/>
          </p:cNvSpPr>
          <p:nvPr/>
        </p:nvSpPr>
        <p:spPr bwMode="auto">
          <a:xfrm>
            <a:off x="8796339" y="3471864"/>
            <a:ext cx="904875" cy="369887"/>
          </a:xfrm>
          <a:prstGeom prst="rect">
            <a:avLst/>
          </a:prstGeom>
          <a:noFill/>
          <a:ln w="9525">
            <a:noFill/>
            <a:miter lim="800000"/>
            <a:headEnd/>
            <a:tailEnd/>
          </a:ln>
        </p:spPr>
        <p:txBody>
          <a:bodyPr>
            <a:spAutoFit/>
          </a:bodyPr>
          <a:lstStyle/>
          <a:p>
            <a:r>
              <a:rPr lang="zh-CN" altLang="en-US" b="1">
                <a:ea typeface="宋体" charset="-122"/>
              </a:rPr>
              <a:t>接反</a:t>
            </a:r>
          </a:p>
        </p:txBody>
      </p:sp>
      <p:sp>
        <p:nvSpPr>
          <p:cNvPr id="8" name="Rectangle 3"/>
          <p:cNvSpPr>
            <a:spLocks noChangeArrowheads="1"/>
          </p:cNvSpPr>
          <p:nvPr/>
        </p:nvSpPr>
        <p:spPr bwMode="auto">
          <a:xfrm>
            <a:off x="2352675" y="1773239"/>
            <a:ext cx="8135938" cy="708025"/>
          </a:xfrm>
          <a:prstGeom prst="rect">
            <a:avLst/>
          </a:prstGeom>
          <a:noFill/>
          <a:ln w="9525">
            <a:noFill/>
            <a:miter lim="800000"/>
            <a:headEnd/>
            <a:tailEnd/>
          </a:ln>
        </p:spPr>
        <p:txBody>
          <a:bodyPr>
            <a:spAutoFit/>
          </a:bodyPr>
          <a:lstStyle/>
          <a:p>
            <a:pPr eaLnBrk="0" hangingPunct="0"/>
            <a:r>
              <a:rPr kumimoji="1" lang="zh-CN" altLang="en-US" sz="2000" b="1">
                <a:solidFill>
                  <a:schemeClr val="tx2"/>
                </a:solidFill>
                <a:latin typeface="Times New Roman" pitchFamily="18" charset="0"/>
                <a:ea typeface="楷体_GB2312" pitchFamily="49" charset="-122"/>
              </a:rPr>
              <a:t>　　　 测得设所有的二极管和三极管均为硅管。</a:t>
            </a:r>
            <a:endParaRPr kumimoji="1" lang="en-US" altLang="zh-CN" sz="2000" b="1">
              <a:solidFill>
                <a:schemeClr val="tx2"/>
              </a:solidFill>
              <a:latin typeface="Times New Roman" pitchFamily="18" charset="0"/>
              <a:ea typeface="楷体_GB2312" pitchFamily="49" charset="-122"/>
            </a:endParaRPr>
          </a:p>
          <a:p>
            <a:pPr eaLnBrk="0" hangingPunct="0"/>
            <a:r>
              <a:rPr kumimoji="1" lang="zh-CN" altLang="en-US" sz="2000" b="1">
                <a:solidFill>
                  <a:schemeClr val="tx2"/>
                </a:solidFill>
                <a:latin typeface="Times New Roman" pitchFamily="18" charset="0"/>
                <a:ea typeface="楷体_GB2312" pitchFamily="49" charset="-122"/>
              </a:rPr>
              <a:t>判断图示电路中</a:t>
            </a:r>
            <a:r>
              <a:rPr kumimoji="1" lang="en-US" altLang="zh-CN" sz="2000" b="1">
                <a:solidFill>
                  <a:schemeClr val="tx2"/>
                </a:solidFill>
                <a:latin typeface="Times New Roman" pitchFamily="18" charset="0"/>
                <a:ea typeface="楷体_GB2312" pitchFamily="49" charset="-122"/>
              </a:rPr>
              <a:t>T1</a:t>
            </a:r>
            <a:r>
              <a:rPr kumimoji="1" lang="zh-CN" altLang="en-US" sz="2000" b="1">
                <a:solidFill>
                  <a:schemeClr val="tx2"/>
                </a:solidFill>
                <a:latin typeface="Times New Roman" pitchFamily="18" charset="0"/>
                <a:ea typeface="楷体_GB2312" pitchFamily="49" charset="-122"/>
              </a:rPr>
              <a:t>、</a:t>
            </a:r>
            <a:r>
              <a:rPr kumimoji="1" lang="en-US" altLang="zh-CN" sz="2000" b="1">
                <a:solidFill>
                  <a:schemeClr val="tx2"/>
                </a:solidFill>
                <a:latin typeface="Times New Roman" pitchFamily="18" charset="0"/>
                <a:ea typeface="楷体_GB2312" pitchFamily="49" charset="-122"/>
              </a:rPr>
              <a:t>T2</a:t>
            </a:r>
            <a:r>
              <a:rPr kumimoji="1" lang="zh-CN" altLang="en-US" sz="2000" b="1">
                <a:solidFill>
                  <a:schemeClr val="tx2"/>
                </a:solidFill>
                <a:latin typeface="Times New Roman" pitchFamily="18" charset="0"/>
                <a:ea typeface="楷体_GB2312" pitchFamily="49" charset="-122"/>
              </a:rPr>
              <a:t>、</a:t>
            </a:r>
            <a:r>
              <a:rPr kumimoji="1" lang="en-US" altLang="zh-CN" sz="2000" b="1">
                <a:solidFill>
                  <a:schemeClr val="tx2"/>
                </a:solidFill>
                <a:latin typeface="Times New Roman" pitchFamily="18" charset="0"/>
                <a:ea typeface="楷体_GB2312" pitchFamily="49" charset="-122"/>
              </a:rPr>
              <a:t>T3</a:t>
            </a:r>
            <a:r>
              <a:rPr kumimoji="1" lang="zh-CN" altLang="en-US" sz="2000" b="1">
                <a:solidFill>
                  <a:schemeClr val="tx2"/>
                </a:solidFill>
                <a:latin typeface="Times New Roman" pitchFamily="18" charset="0"/>
                <a:ea typeface="楷体_GB2312" pitchFamily="49" charset="-122"/>
              </a:rPr>
              <a:t>的工作状态。（浙大</a:t>
            </a:r>
            <a:r>
              <a:rPr kumimoji="1" lang="en-US" altLang="zh-CN" sz="2000" b="1">
                <a:solidFill>
                  <a:schemeClr val="tx2"/>
                </a:solidFill>
                <a:latin typeface="Times New Roman" pitchFamily="18" charset="0"/>
                <a:ea typeface="楷体_GB2312" pitchFamily="49" charset="-122"/>
              </a:rPr>
              <a:t>2004</a:t>
            </a:r>
            <a:r>
              <a:rPr kumimoji="1" lang="zh-CN" altLang="en-US" sz="2000" b="1">
                <a:solidFill>
                  <a:schemeClr val="tx2"/>
                </a:solidFill>
                <a:latin typeface="Times New Roman" pitchFamily="18" charset="0"/>
                <a:ea typeface="楷体_GB2312" pitchFamily="49" charset="-122"/>
              </a:rPr>
              <a:t>）</a:t>
            </a: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3.4 BJT</a:t>
            </a:r>
            <a:r>
              <a:rPr lang="zh-CN" altLang="en-US" kern="0" dirty="0">
                <a:latin typeface="+mn-ea"/>
                <a:ea typeface="+mn-ea"/>
              </a:rPr>
              <a:t>的工作状态与折线等效</a:t>
            </a:r>
          </a:p>
        </p:txBody>
      </p:sp>
      <p:sp>
        <p:nvSpPr>
          <p:cNvPr id="801797" name="文本框 1"/>
          <p:cNvSpPr txBox="1">
            <a:spLocks noChangeArrowheads="1"/>
          </p:cNvSpPr>
          <p:nvPr/>
        </p:nvSpPr>
        <p:spPr bwMode="auto">
          <a:xfrm>
            <a:off x="1981201" y="1311276"/>
            <a:ext cx="295116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BJT</a:t>
            </a:r>
            <a:r>
              <a:rPr lang="zh-CN" altLang="en-US" sz="2400" b="1">
                <a:latin typeface="Times New Roman" pitchFamily="18" charset="0"/>
                <a:ea typeface="楷体_GB2312" pitchFamily="49" charset="-122"/>
                <a:cs typeface="Times New Roman" pitchFamily="18" charset="0"/>
              </a:rPr>
              <a:t>特性的折线化</a:t>
            </a:r>
          </a:p>
        </p:txBody>
      </p:sp>
      <p:sp>
        <p:nvSpPr>
          <p:cNvPr id="80179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84</a:t>
            </a:r>
          </a:p>
        </p:txBody>
      </p:sp>
      <p:sp>
        <p:nvSpPr>
          <p:cNvPr id="17" name="文本框 1"/>
          <p:cNvSpPr txBox="1">
            <a:spLocks noChangeArrowheads="1"/>
          </p:cNvSpPr>
          <p:nvPr/>
        </p:nvSpPr>
        <p:spPr bwMode="auto">
          <a:xfrm>
            <a:off x="2352675" y="1736726"/>
            <a:ext cx="1035050" cy="430213"/>
          </a:xfrm>
          <a:prstGeom prst="rect">
            <a:avLst/>
          </a:prstGeom>
          <a:noFill/>
          <a:ln w="9525">
            <a:noFill/>
            <a:miter lim="800000"/>
            <a:headEnd/>
            <a:tailEnd/>
          </a:ln>
        </p:spPr>
        <p:txBody>
          <a:bodyPr wrap="none">
            <a:spAutoFit/>
          </a:bodyPr>
          <a:lstStyle/>
          <a:p>
            <a:pPr>
              <a:buClr>
                <a:srgbClr val="FF0000"/>
              </a:buClr>
              <a:buSzPct val="60000"/>
            </a:pPr>
            <a:r>
              <a:rPr lang="zh-CN" altLang="en-US" sz="2200" b="1">
                <a:solidFill>
                  <a:srgbClr val="A80808"/>
                </a:solidFill>
                <a:latin typeface="Times New Roman" pitchFamily="18" charset="0"/>
                <a:ea typeface="楷体_GB2312" pitchFamily="49" charset="-122"/>
                <a:cs typeface="Times New Roman" pitchFamily="18" charset="0"/>
              </a:rPr>
              <a:t>练习：</a:t>
            </a:r>
          </a:p>
        </p:txBody>
      </p:sp>
      <p:sp>
        <p:nvSpPr>
          <p:cNvPr id="30" name="Text Box 13"/>
          <p:cNvSpPr txBox="1">
            <a:spLocks noChangeArrowheads="1"/>
          </p:cNvSpPr>
          <p:nvPr/>
        </p:nvSpPr>
        <p:spPr bwMode="auto">
          <a:xfrm>
            <a:off x="2532064" y="5192714"/>
            <a:ext cx="2014537" cy="904875"/>
          </a:xfrm>
          <a:prstGeom prst="rect">
            <a:avLst/>
          </a:prstGeom>
          <a:noFill/>
          <a:ln w="9525">
            <a:noFill/>
            <a:miter lim="800000"/>
            <a:headEnd/>
            <a:tailEnd/>
          </a:ln>
        </p:spPr>
        <p:txBody>
          <a:bodyPr>
            <a:spAutoFit/>
          </a:bodyPr>
          <a:lstStyle/>
          <a:p>
            <a:pPr>
              <a:lnSpc>
                <a:spcPct val="110000"/>
              </a:lnSpc>
            </a:pP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B</a:t>
            </a:r>
            <a:r>
              <a:rPr lang="zh-CN" altLang="en-US" sz="1600" b="1">
                <a:latin typeface="Times New Roman" pitchFamily="18" charset="0"/>
                <a:ea typeface="宋体" charset="-122"/>
              </a:rPr>
              <a:t>要等于大约</a:t>
            </a:r>
            <a:r>
              <a:rPr lang="en-US" altLang="zh-CN" sz="1600" b="1">
                <a:latin typeface="Times New Roman" pitchFamily="18" charset="0"/>
                <a:ea typeface="宋体" charset="-122"/>
              </a:rPr>
              <a:t>1.8V</a:t>
            </a:r>
            <a:r>
              <a:rPr lang="zh-CN" altLang="en-US" sz="1600" b="1">
                <a:latin typeface="Times New Roman" pitchFamily="18" charset="0"/>
                <a:ea typeface="宋体" charset="-122"/>
              </a:rPr>
              <a:t>时发射结和二极管才能导通。</a:t>
            </a:r>
          </a:p>
        </p:txBody>
      </p:sp>
      <p:sp>
        <p:nvSpPr>
          <p:cNvPr id="31" name="Text Box 15"/>
          <p:cNvSpPr txBox="1">
            <a:spLocks noChangeArrowheads="1"/>
          </p:cNvSpPr>
          <p:nvPr/>
        </p:nvSpPr>
        <p:spPr bwMode="auto">
          <a:xfrm>
            <a:off x="4673601" y="5192714"/>
            <a:ext cx="2862263" cy="1176337"/>
          </a:xfrm>
          <a:prstGeom prst="rect">
            <a:avLst/>
          </a:prstGeom>
          <a:noFill/>
          <a:ln w="9525">
            <a:noFill/>
            <a:miter lim="800000"/>
            <a:headEnd/>
            <a:tailEnd/>
          </a:ln>
        </p:spPr>
        <p:txBody>
          <a:bodyPr>
            <a:spAutoFit/>
          </a:bodyPr>
          <a:lstStyle/>
          <a:p>
            <a:pPr>
              <a:lnSpc>
                <a:spcPct val="110000"/>
              </a:lnSpc>
            </a:pPr>
            <a:r>
              <a:rPr lang="en-US" altLang="zh-CN" sz="1600" b="1">
                <a:latin typeface="Times New Roman" pitchFamily="18" charset="0"/>
                <a:ea typeface="宋体" charset="-122"/>
              </a:rPr>
              <a:t>E</a:t>
            </a:r>
            <a:r>
              <a:rPr lang="zh-CN" altLang="en-US" sz="1600" b="1">
                <a:latin typeface="Times New Roman" pitchFamily="18" charset="0"/>
                <a:ea typeface="宋体" charset="-122"/>
              </a:rPr>
              <a:t>结正偏导通，</a:t>
            </a: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E</a:t>
            </a:r>
            <a:r>
              <a:rPr lang="en-US" altLang="zh-CN" sz="1600" b="1">
                <a:latin typeface="Times New Roman" pitchFamily="18" charset="0"/>
                <a:ea typeface="宋体" charset="-122"/>
              </a:rPr>
              <a:t>=5.3V</a:t>
            </a:r>
            <a:r>
              <a:rPr lang="zh-CN" altLang="en-US" sz="1600" b="1">
                <a:latin typeface="Times New Roman" pitchFamily="18" charset="0"/>
                <a:ea typeface="宋体" charset="-122"/>
              </a:rPr>
              <a:t>。</a:t>
            </a:r>
          </a:p>
          <a:p>
            <a:pPr>
              <a:lnSpc>
                <a:spcPct val="110000"/>
              </a:lnSpc>
            </a:pPr>
            <a:r>
              <a:rPr lang="zh-CN" altLang="en-US" sz="1600" b="1">
                <a:latin typeface="Times New Roman" pitchFamily="18" charset="0"/>
                <a:ea typeface="宋体" charset="-122"/>
              </a:rPr>
              <a:t>若</a:t>
            </a: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C</a:t>
            </a:r>
            <a:r>
              <a:rPr lang="en-US" altLang="zh-CN" sz="1600" b="1">
                <a:latin typeface="Times New Roman" pitchFamily="18" charset="0"/>
                <a:ea typeface="宋体" charset="-122"/>
              </a:rPr>
              <a:t>&gt;</a:t>
            </a: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B</a:t>
            </a:r>
            <a:r>
              <a:rPr lang="zh-CN" altLang="en-US" sz="1600" b="1">
                <a:latin typeface="Times New Roman" pitchFamily="18" charset="0"/>
                <a:ea typeface="宋体" charset="-122"/>
              </a:rPr>
              <a:t>，</a:t>
            </a:r>
            <a:r>
              <a:rPr lang="en-US" altLang="zh-CN" sz="1600" b="1">
                <a:latin typeface="Times New Roman" pitchFamily="18" charset="0"/>
                <a:ea typeface="宋体" charset="-122"/>
              </a:rPr>
              <a:t>T</a:t>
            </a:r>
            <a:r>
              <a:rPr lang="en-US" altLang="zh-CN" sz="1600" b="1" baseline="-25000">
                <a:latin typeface="Times New Roman" pitchFamily="18" charset="0"/>
                <a:ea typeface="宋体" charset="-122"/>
              </a:rPr>
              <a:t>2</a:t>
            </a:r>
            <a:r>
              <a:rPr lang="zh-CN" altLang="en-US" sz="1600" b="1">
                <a:latin typeface="Times New Roman" pitchFamily="18" charset="0"/>
                <a:ea typeface="宋体" charset="-122"/>
              </a:rPr>
              <a:t>处于放大状态：</a:t>
            </a:r>
            <a:r>
              <a:rPr lang="en-US" altLang="zh-CN" sz="1600" b="1" i="1">
                <a:latin typeface="Times New Roman" pitchFamily="18" charset="0"/>
                <a:ea typeface="宋体" charset="-122"/>
              </a:rPr>
              <a:t>I</a:t>
            </a:r>
            <a:r>
              <a:rPr lang="en-US" altLang="zh-CN" sz="1600" b="1" baseline="-25000">
                <a:latin typeface="Times New Roman" pitchFamily="18" charset="0"/>
                <a:ea typeface="宋体" charset="-122"/>
              </a:rPr>
              <a:t>C</a:t>
            </a:r>
            <a:r>
              <a:rPr lang="en-US" altLang="zh-CN" sz="1600" b="1">
                <a:latin typeface="Times New Roman" pitchFamily="18" charset="0"/>
                <a:ea typeface="宋体" charset="-122"/>
                <a:cs typeface="Times New Roman" pitchFamily="18" charset="0"/>
              </a:rPr>
              <a:t>≈</a:t>
            </a:r>
            <a:r>
              <a:rPr lang="en-US" altLang="zh-CN" sz="1600" b="1" i="1">
                <a:latin typeface="Times New Roman" pitchFamily="18" charset="0"/>
                <a:ea typeface="宋体" charset="-122"/>
                <a:cs typeface="Times New Roman" pitchFamily="18" charset="0"/>
              </a:rPr>
              <a:t>I</a:t>
            </a:r>
            <a:r>
              <a:rPr lang="en-US" altLang="zh-CN" sz="1600" b="1" baseline="-25000">
                <a:latin typeface="Times New Roman" pitchFamily="18" charset="0"/>
                <a:ea typeface="宋体" charset="-122"/>
                <a:cs typeface="Times New Roman" pitchFamily="18" charset="0"/>
              </a:rPr>
              <a:t>E</a:t>
            </a:r>
            <a:r>
              <a:rPr lang="en-US" altLang="zh-CN" sz="1600" b="1">
                <a:latin typeface="Times New Roman" pitchFamily="18" charset="0"/>
                <a:ea typeface="宋体" charset="-122"/>
                <a:cs typeface="Times New Roman" pitchFamily="18" charset="0"/>
              </a:rPr>
              <a:t>=5.3mA</a:t>
            </a:r>
            <a:r>
              <a:rPr lang="zh-CN" altLang="en-US" sz="1600" b="1">
                <a:latin typeface="Times New Roman" pitchFamily="18" charset="0"/>
                <a:ea typeface="宋体" charset="-122"/>
                <a:cs typeface="Times New Roman" pitchFamily="18" charset="0"/>
              </a:rPr>
              <a:t>，</a:t>
            </a:r>
          </a:p>
          <a:p>
            <a:pPr>
              <a:lnSpc>
                <a:spcPct val="110000"/>
              </a:lnSpc>
            </a:pP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C</a:t>
            </a:r>
            <a:r>
              <a:rPr lang="en-US" altLang="zh-CN" sz="1600" b="1">
                <a:latin typeface="Times New Roman" pitchFamily="18" charset="0"/>
                <a:ea typeface="宋体" charset="-122"/>
              </a:rPr>
              <a:t>=12-5.3×3=−3.9V</a:t>
            </a:r>
            <a:r>
              <a:rPr lang="zh-CN" altLang="en-US" sz="1600" b="1">
                <a:latin typeface="Times New Roman" pitchFamily="18" charset="0"/>
                <a:ea typeface="宋体" charset="-122"/>
              </a:rPr>
              <a:t>，矛盾！</a:t>
            </a:r>
          </a:p>
        </p:txBody>
      </p:sp>
      <p:sp>
        <p:nvSpPr>
          <p:cNvPr id="32" name="Text Box 16"/>
          <p:cNvSpPr txBox="1">
            <a:spLocks noChangeArrowheads="1"/>
          </p:cNvSpPr>
          <p:nvPr/>
        </p:nvSpPr>
        <p:spPr bwMode="auto">
          <a:xfrm>
            <a:off x="7681914" y="5192714"/>
            <a:ext cx="2014537" cy="1176337"/>
          </a:xfrm>
          <a:prstGeom prst="rect">
            <a:avLst/>
          </a:prstGeom>
          <a:noFill/>
          <a:ln w="9525">
            <a:noFill/>
            <a:miter lim="800000"/>
            <a:headEnd/>
            <a:tailEnd/>
          </a:ln>
        </p:spPr>
        <p:txBody>
          <a:bodyPr>
            <a:spAutoFit/>
          </a:bodyPr>
          <a:lstStyle/>
          <a:p>
            <a:pPr>
              <a:lnSpc>
                <a:spcPct val="110000"/>
              </a:lnSpc>
            </a:pP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C</a:t>
            </a:r>
            <a:r>
              <a:rPr lang="en-US" altLang="zh-CN" sz="1600" b="1">
                <a:latin typeface="Times New Roman" pitchFamily="18" charset="0"/>
                <a:ea typeface="宋体" charset="-122"/>
              </a:rPr>
              <a:t>&lt;</a:t>
            </a: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E</a:t>
            </a:r>
            <a:r>
              <a:rPr lang="zh-CN" altLang="en-US" sz="1600" b="1">
                <a:latin typeface="Times New Roman" pitchFamily="18" charset="0"/>
                <a:ea typeface="宋体" charset="-122"/>
              </a:rPr>
              <a:t>，</a:t>
            </a:r>
            <a:r>
              <a:rPr lang="en-US" altLang="zh-CN" sz="1600" b="1" i="1">
                <a:latin typeface="Times New Roman" pitchFamily="18" charset="0"/>
                <a:ea typeface="宋体" charset="-122"/>
              </a:rPr>
              <a:t>U</a:t>
            </a:r>
            <a:r>
              <a:rPr lang="en-US" altLang="zh-CN" sz="1600" b="1" baseline="-25000">
                <a:latin typeface="Times New Roman" pitchFamily="18" charset="0"/>
                <a:ea typeface="宋体" charset="-122"/>
              </a:rPr>
              <a:t>B</a:t>
            </a:r>
            <a:r>
              <a:rPr lang="en-US" altLang="zh-CN" sz="1600" b="1">
                <a:latin typeface="Times New Roman" pitchFamily="18" charset="0"/>
                <a:ea typeface="宋体" charset="-122"/>
              </a:rPr>
              <a:t>=2.1V</a:t>
            </a:r>
            <a:r>
              <a:rPr lang="zh-CN" altLang="en-US" sz="1600" b="1">
                <a:latin typeface="Times New Roman" pitchFamily="18" charset="0"/>
                <a:ea typeface="宋体" charset="-122"/>
              </a:rPr>
              <a:t>，集电结正偏，发射结反偏，管子反着工作。电流很小。</a:t>
            </a:r>
          </a:p>
        </p:txBody>
      </p:sp>
      <p:sp>
        <p:nvSpPr>
          <p:cNvPr id="33" name="Text Box 7"/>
          <p:cNvSpPr txBox="1">
            <a:spLocks noChangeArrowheads="1"/>
          </p:cNvSpPr>
          <p:nvPr/>
        </p:nvSpPr>
        <p:spPr bwMode="auto">
          <a:xfrm>
            <a:off x="3960813" y="3492500"/>
            <a:ext cx="971550" cy="368300"/>
          </a:xfrm>
          <a:prstGeom prst="rect">
            <a:avLst/>
          </a:prstGeom>
          <a:noFill/>
          <a:ln w="9525">
            <a:noFill/>
            <a:miter lim="800000"/>
            <a:headEnd/>
            <a:tailEnd/>
          </a:ln>
        </p:spPr>
        <p:txBody>
          <a:bodyPr>
            <a:spAutoFit/>
          </a:bodyPr>
          <a:lstStyle/>
          <a:p>
            <a:r>
              <a:rPr lang="zh-CN" altLang="en-US" b="1">
                <a:ea typeface="宋体" charset="-122"/>
              </a:rPr>
              <a:t>截止</a:t>
            </a:r>
          </a:p>
        </p:txBody>
      </p:sp>
      <p:sp>
        <p:nvSpPr>
          <p:cNvPr id="34" name="Text Box 8"/>
          <p:cNvSpPr txBox="1">
            <a:spLocks noChangeArrowheads="1"/>
          </p:cNvSpPr>
          <p:nvPr/>
        </p:nvSpPr>
        <p:spPr bwMode="auto">
          <a:xfrm>
            <a:off x="6240464" y="3492500"/>
            <a:ext cx="1042987" cy="368300"/>
          </a:xfrm>
          <a:prstGeom prst="rect">
            <a:avLst/>
          </a:prstGeom>
          <a:noFill/>
          <a:ln w="9525">
            <a:noFill/>
            <a:miter lim="800000"/>
            <a:headEnd/>
            <a:tailEnd/>
          </a:ln>
        </p:spPr>
        <p:txBody>
          <a:bodyPr>
            <a:spAutoFit/>
          </a:bodyPr>
          <a:lstStyle/>
          <a:p>
            <a:r>
              <a:rPr lang="zh-CN" altLang="en-US" b="1">
                <a:ea typeface="宋体" charset="-122"/>
              </a:rPr>
              <a:t>饱和</a:t>
            </a:r>
          </a:p>
        </p:txBody>
      </p:sp>
      <p:sp>
        <p:nvSpPr>
          <p:cNvPr id="35" name="Text Box 18"/>
          <p:cNvSpPr txBox="1">
            <a:spLocks noChangeArrowheads="1"/>
          </p:cNvSpPr>
          <p:nvPr/>
        </p:nvSpPr>
        <p:spPr bwMode="auto">
          <a:xfrm>
            <a:off x="8796339" y="3492500"/>
            <a:ext cx="904875" cy="368300"/>
          </a:xfrm>
          <a:prstGeom prst="rect">
            <a:avLst/>
          </a:prstGeom>
          <a:solidFill>
            <a:schemeClr val="bg1"/>
          </a:solidFill>
          <a:ln w="9525">
            <a:noFill/>
            <a:miter lim="800000"/>
            <a:headEnd/>
            <a:tailEnd/>
          </a:ln>
        </p:spPr>
        <p:txBody>
          <a:bodyPr>
            <a:spAutoFit/>
          </a:bodyPr>
          <a:lstStyle/>
          <a:p>
            <a:r>
              <a:rPr lang="zh-CN" altLang="en-US" b="1">
                <a:solidFill>
                  <a:srgbClr val="CC0000"/>
                </a:solidFill>
                <a:ea typeface="宋体" charset="-122"/>
              </a:rPr>
              <a:t>截止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183299"/>
                                        </p:tgtEl>
                                        <p:attrNameLst>
                                          <p:attrName>style.visibility</p:attrName>
                                        </p:attrNameLst>
                                      </p:cBhvr>
                                      <p:to>
                                        <p:strVal val="visible"/>
                                      </p:to>
                                    </p:set>
                                    <p:animEffect transition="in" filter="dissolve">
                                      <p:cBhvr>
                                        <p:cTn id="14" dur="500"/>
                                        <p:tgtEl>
                                          <p:spTgt spid="18329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80"/>
                                  </p:iterate>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iterate type="lt">
                                    <p:tmAbs val="80"/>
                                  </p:iterate>
                                  <p:childTnLst>
                                    <p:set>
                                      <p:cBhvr>
                                        <p:cTn id="27"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iterate type="lt">
                                    <p:tmAbs val="80"/>
                                  </p:iterate>
                                  <p:childTnLst>
                                    <p:set>
                                      <p:cBhvr>
                                        <p:cTn id="31" dur="1" fill="hold">
                                          <p:stCondLst>
                                            <p:cond delay="0"/>
                                          </p:stCondLst>
                                        </p:cTn>
                                        <p:tgtEl>
                                          <p:spTgt spid="31">
                                            <p:txEl>
                                              <p:pRg st="1" end="1"/>
                                            </p:txEl>
                                          </p:spTgt>
                                        </p:tgtEl>
                                        <p:attrNameLst>
                                          <p:attrName>style.visibility</p:attrName>
                                        </p:attrNameLst>
                                      </p:cBhvr>
                                      <p:to>
                                        <p:strVal val="visible"/>
                                      </p:to>
                                    </p:set>
                                  </p:childTnLst>
                                </p:cTn>
                              </p:par>
                            </p:childTnLst>
                          </p:cTn>
                        </p:par>
                        <p:par>
                          <p:cTn id="32" fill="hold">
                            <p:stCondLst>
                              <p:cond delay="2161"/>
                            </p:stCondLst>
                            <p:childTnLst>
                              <p:par>
                                <p:cTn id="33" presetID="1" presetClass="entr" presetSubtype="0" fill="hold" nodeType="afterEffect">
                                  <p:stCondLst>
                                    <p:cond delay="0"/>
                                  </p:stCondLst>
                                  <p:iterate type="lt">
                                    <p:tmAbs val="80"/>
                                  </p:iterate>
                                  <p:childTnLst>
                                    <p:set>
                                      <p:cBhvr>
                                        <p:cTn id="3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80"/>
                                  </p:iterate>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8" grpId="0"/>
      <p:bldP spid="30" grpId="0"/>
      <p:bldP spid="32" grpId="0"/>
      <p:bldP spid="33" grpId="0"/>
      <p:bldP spid="34" grpId="0"/>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6387" name="文本框 1"/>
          <p:cNvSpPr txBox="1">
            <a:spLocks noChangeArrowheads="1"/>
          </p:cNvSpPr>
          <p:nvPr/>
        </p:nvSpPr>
        <p:spPr bwMode="auto">
          <a:xfrm>
            <a:off x="1981200" y="1311276"/>
            <a:ext cx="2559050"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h</a:t>
            </a:r>
            <a:r>
              <a:rPr lang="zh-CN" altLang="en-US" sz="2400" b="1">
                <a:latin typeface="Times New Roman" pitchFamily="18" charset="0"/>
                <a:ea typeface="楷体_GB2312" pitchFamily="49" charset="-122"/>
                <a:cs typeface="Times New Roman" pitchFamily="18" charset="0"/>
              </a:rPr>
              <a:t>参数等效模型</a:t>
            </a:r>
          </a:p>
        </p:txBody>
      </p:sp>
      <p:sp>
        <p:nvSpPr>
          <p:cNvPr id="19252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85</a:t>
            </a:r>
          </a:p>
        </p:txBody>
      </p:sp>
      <p:sp>
        <p:nvSpPr>
          <p:cNvPr id="16" name="Rectangle 3"/>
          <p:cNvSpPr txBox="1">
            <a:spLocks noChangeArrowheads="1"/>
          </p:cNvSpPr>
          <p:nvPr/>
        </p:nvSpPr>
        <p:spPr bwMode="auto">
          <a:xfrm>
            <a:off x="2271713" y="1865313"/>
            <a:ext cx="4724400" cy="1079500"/>
          </a:xfrm>
          <a:prstGeom prst="rect">
            <a:avLst/>
          </a:prstGeom>
          <a:noFill/>
          <a:ln w="9525">
            <a:noFill/>
            <a:miter lim="800000"/>
            <a:headEnd/>
            <a:tailEnd/>
          </a:ln>
        </p:spPr>
        <p:txBody>
          <a:bodyPr/>
          <a:lstStyle/>
          <a:p>
            <a:pPr eaLnBrk="0" hangingPunct="0">
              <a:buClr>
                <a:schemeClr val="tx2"/>
              </a:buClr>
              <a:buFont typeface="Wingdings" pitchFamily="2" charset="2"/>
              <a:buNone/>
            </a:pPr>
            <a:r>
              <a:rPr lang="zh-CN" altLang="en-US" sz="2000" b="1">
                <a:latin typeface="Times New Roman" pitchFamily="18" charset="0"/>
                <a:ea typeface="楷体_GB2312" pitchFamily="49" charset="-122"/>
                <a:cs typeface="Times New Roman" pitchFamily="18" charset="0"/>
              </a:rPr>
              <a:t>　在交流通路中可将晶体管看成为一个二端口网络，输入回路、输出回路各为一个端口。</a:t>
            </a:r>
          </a:p>
        </p:txBody>
      </p:sp>
      <p:pic>
        <p:nvPicPr>
          <p:cNvPr id="18" name="Picture 4" descr="Dz020312"/>
          <p:cNvPicPr>
            <a:picLocks noChangeAspect="1" noChangeArrowheads="1"/>
          </p:cNvPicPr>
          <p:nvPr/>
        </p:nvPicPr>
        <p:blipFill>
          <a:blip r:embed="rId4">
            <a:clrChange>
              <a:clrFrom>
                <a:srgbClr val="FFFFFF"/>
              </a:clrFrom>
              <a:clrTo>
                <a:srgbClr val="FFFFFF">
                  <a:alpha val="0"/>
                </a:srgbClr>
              </a:clrTo>
            </a:clrChange>
          </a:blip>
          <a:srcRect l="19583" t="44037" r="29283" b="32111"/>
          <a:stretch>
            <a:fillRect/>
          </a:stretch>
        </p:blipFill>
        <p:spPr bwMode="auto">
          <a:xfrm>
            <a:off x="7319963" y="1562101"/>
            <a:ext cx="3048000" cy="1687513"/>
          </a:xfrm>
          <a:prstGeom prst="rect">
            <a:avLst/>
          </a:prstGeom>
          <a:solidFill>
            <a:srgbClr val="FFFFFF"/>
          </a:solidFill>
          <a:ln w="9525">
            <a:noFill/>
            <a:miter lim="800000"/>
            <a:headEnd/>
            <a:tailEnd/>
          </a:ln>
        </p:spPr>
      </p:pic>
      <p:pic>
        <p:nvPicPr>
          <p:cNvPr id="19" name="Picture 5" descr="Dz020312"/>
          <p:cNvPicPr>
            <a:picLocks noChangeAspect="1" noChangeArrowheads="1"/>
          </p:cNvPicPr>
          <p:nvPr/>
        </p:nvPicPr>
        <p:blipFill>
          <a:blip r:embed="rId5">
            <a:clrChange>
              <a:clrFrom>
                <a:srgbClr val="FFFFFF"/>
              </a:clrFrom>
              <a:clrTo>
                <a:srgbClr val="FFFFFF">
                  <a:alpha val="0"/>
                </a:srgbClr>
              </a:clrTo>
            </a:clrChange>
          </a:blip>
          <a:srcRect b="60550"/>
          <a:stretch>
            <a:fillRect/>
          </a:stretch>
        </p:blipFill>
        <p:spPr bwMode="auto">
          <a:xfrm>
            <a:off x="2208213" y="3276600"/>
            <a:ext cx="5715000" cy="2673350"/>
          </a:xfrm>
          <a:prstGeom prst="rect">
            <a:avLst/>
          </a:prstGeom>
          <a:solidFill>
            <a:srgbClr val="FFFFFF"/>
          </a:solidFill>
          <a:ln w="9525">
            <a:noFill/>
            <a:miter lim="800000"/>
            <a:headEnd/>
            <a:tailEnd/>
          </a:ln>
        </p:spPr>
      </p:pic>
      <p:graphicFrame>
        <p:nvGraphicFramePr>
          <p:cNvPr id="20" name="Object 13"/>
          <p:cNvGraphicFramePr>
            <a:graphicFrameLocks noChangeAspect="1"/>
          </p:cNvGraphicFramePr>
          <p:nvPr/>
        </p:nvGraphicFramePr>
        <p:xfrm>
          <a:off x="8039101" y="4103688"/>
          <a:ext cx="2449513" cy="1092200"/>
        </p:xfrm>
        <a:graphic>
          <a:graphicData uri="http://schemas.openxmlformats.org/presentationml/2006/ole">
            <mc:AlternateContent xmlns:mc="http://schemas.openxmlformats.org/markup-compatibility/2006">
              <mc:Choice xmlns:v="urn:schemas-microsoft-com:vml" Requires="v">
                <p:oleObj spid="_x0000_s192550" name="Equation" r:id="rId6" imgW="1079032" imgH="482391" progId="Equation.DSMT4">
                  <p:embed/>
                </p:oleObj>
              </mc:Choice>
              <mc:Fallback>
                <p:oleObj name="Equation" r:id="rId6" imgW="1079032" imgH="482391" progId="Equation.DSMT4">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9101" y="4103688"/>
                        <a:ext cx="2449513" cy="1092200"/>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21" name="Text Box 7"/>
          <p:cNvSpPr txBox="1">
            <a:spLocks noChangeArrowheads="1"/>
          </p:cNvSpPr>
          <p:nvPr/>
        </p:nvSpPr>
        <p:spPr bwMode="auto">
          <a:xfrm>
            <a:off x="4540251" y="1357313"/>
            <a:ext cx="1979613" cy="400050"/>
          </a:xfrm>
          <a:prstGeom prst="rect">
            <a:avLst/>
          </a:prstGeom>
          <a:solidFill>
            <a:srgbClr val="66FFFF"/>
          </a:solidFill>
          <a:ln w="9525">
            <a:solidFill>
              <a:srgbClr val="FF0000"/>
            </a:solidFill>
            <a:miter lim="800000"/>
            <a:headEnd/>
            <a:tailEnd/>
          </a:ln>
        </p:spPr>
        <p:txBody>
          <a:bodyPr wrap="none">
            <a:spAutoFit/>
          </a:bodyPr>
          <a:lstStyle/>
          <a:p>
            <a:pPr eaLnBrk="0" hangingPunct="0">
              <a:spcBef>
                <a:spcPct val="50000"/>
              </a:spcBef>
            </a:pPr>
            <a:r>
              <a:rPr kumimoji="1" lang="zh-CN" altLang="en-US" sz="2000">
                <a:latin typeface="Times New Roman" pitchFamily="18" charset="0"/>
              </a:rPr>
              <a:t>低频小信号模型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80"/>
                                  </p:iterate>
                                  <p:childTnLst>
                                    <p:set>
                                      <p:cBhvr>
                                        <p:cTn id="15" dur="1" fill="hold">
                                          <p:stCondLst>
                                            <p:cond delay="0"/>
                                          </p:stCondLst>
                                        </p:cTn>
                                        <p:tgtEl>
                                          <p:spTgt spid="16">
                                            <p:txEl>
                                              <p:pRg st="0" end="0"/>
                                            </p:txEl>
                                          </p:spTgt>
                                        </p:tgtEl>
                                        <p:attrNameLst>
                                          <p:attrName>style.visibility</p:attrName>
                                        </p:attrNameLst>
                                      </p:cBhvr>
                                      <p:to>
                                        <p:strVal val="visible"/>
                                      </p:to>
                                    </p:set>
                                  </p:childTnLst>
                                </p:cTn>
                              </p:par>
                            </p:childTnLst>
                          </p:cTn>
                        </p:par>
                        <p:par>
                          <p:cTn id="16" fill="hold">
                            <p:stCondLst>
                              <p:cond delay="2961"/>
                            </p:stCondLst>
                            <p:childTnLst>
                              <p:par>
                                <p:cTn id="17" presetID="22" presetClass="entr" presetSubtype="8" fill="hold" nodeType="after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 grpId="0" build="p" autoUpdateAnimBg="0"/>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94581"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86</a:t>
            </a:r>
          </a:p>
        </p:txBody>
      </p:sp>
      <p:grpSp>
        <p:nvGrpSpPr>
          <p:cNvPr id="10" name="Group 14"/>
          <p:cNvGrpSpPr>
            <a:grpSpLocks/>
          </p:cNvGrpSpPr>
          <p:nvPr/>
        </p:nvGrpSpPr>
        <p:grpSpPr bwMode="auto">
          <a:xfrm>
            <a:off x="3771900" y="4327526"/>
            <a:ext cx="4572000" cy="2054225"/>
            <a:chOff x="1391" y="2615"/>
            <a:chExt cx="2880" cy="1294"/>
          </a:xfrm>
        </p:grpSpPr>
        <p:pic>
          <p:nvPicPr>
            <p:cNvPr id="194594" name="Picture 7" descr="Dz020312"/>
            <p:cNvPicPr>
              <a:picLocks noChangeAspect="1" noChangeArrowheads="1"/>
            </p:cNvPicPr>
            <p:nvPr/>
          </p:nvPicPr>
          <p:blipFill>
            <a:blip r:embed="rId4">
              <a:clrChange>
                <a:clrFrom>
                  <a:srgbClr val="FFFFFF"/>
                </a:clrFrom>
                <a:clrTo>
                  <a:srgbClr val="FFFFFF">
                    <a:alpha val="0"/>
                  </a:srgbClr>
                </a:clrTo>
              </a:clrChange>
              <a:lum contrast="24000"/>
            </a:blip>
            <a:srcRect l="14812" t="67703" r="15804" b="5997"/>
            <a:stretch>
              <a:fillRect/>
            </a:stretch>
          </p:blipFill>
          <p:spPr bwMode="auto">
            <a:xfrm>
              <a:off x="1391" y="2615"/>
              <a:ext cx="2880" cy="1294"/>
            </a:xfrm>
            <a:prstGeom prst="rect">
              <a:avLst/>
            </a:prstGeom>
            <a:solidFill>
              <a:srgbClr val="FFFFFF"/>
            </a:solidFill>
            <a:ln w="9525">
              <a:noFill/>
              <a:miter lim="800000"/>
              <a:headEnd/>
              <a:tailEnd/>
            </a:ln>
          </p:spPr>
        </p:pic>
        <p:sp>
          <p:nvSpPr>
            <p:cNvPr id="194595" name="Text Box 13"/>
            <p:cNvSpPr txBox="1">
              <a:spLocks noChangeArrowheads="1"/>
            </p:cNvSpPr>
            <p:nvPr/>
          </p:nvSpPr>
          <p:spPr bwMode="auto">
            <a:xfrm>
              <a:off x="2795" y="3033"/>
              <a:ext cx="80" cy="96"/>
            </a:xfrm>
            <a:prstGeom prst="rect">
              <a:avLst/>
            </a:prstGeom>
            <a:solidFill>
              <a:schemeClr val="bg1"/>
            </a:solidFill>
            <a:ln w="9525">
              <a:noFill/>
              <a:miter lim="800000"/>
              <a:headEnd/>
              <a:tailEnd/>
            </a:ln>
          </p:spPr>
          <p:txBody>
            <a:bodyPr wrap="none" lIns="0" tIns="0" rIns="0" bIns="0">
              <a:spAutoFit/>
            </a:bodyPr>
            <a:lstStyle/>
            <a:p>
              <a:pPr eaLnBrk="0" hangingPunct="0"/>
              <a:r>
                <a:rPr lang="en-US" altLang="zh-CN" sz="1000">
                  <a:latin typeface="Times New Roman" pitchFamily="18" charset="0"/>
                </a:rPr>
                <a:t>21</a:t>
              </a:r>
            </a:p>
          </p:txBody>
        </p:sp>
      </p:grpSp>
      <p:sp>
        <p:nvSpPr>
          <p:cNvPr id="194583" name="文本框 1"/>
          <p:cNvSpPr txBox="1">
            <a:spLocks noChangeArrowheads="1"/>
          </p:cNvSpPr>
          <p:nvPr/>
        </p:nvSpPr>
        <p:spPr bwMode="auto">
          <a:xfrm>
            <a:off x="1981200" y="1311276"/>
            <a:ext cx="2559050"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h</a:t>
            </a:r>
            <a:r>
              <a:rPr lang="zh-CN" altLang="en-US" sz="2400" b="1">
                <a:latin typeface="Times New Roman" pitchFamily="18" charset="0"/>
                <a:ea typeface="楷体_GB2312" pitchFamily="49" charset="-122"/>
                <a:cs typeface="Times New Roman" pitchFamily="18" charset="0"/>
              </a:rPr>
              <a:t>参数等效模型</a:t>
            </a:r>
          </a:p>
        </p:txBody>
      </p:sp>
      <p:sp>
        <p:nvSpPr>
          <p:cNvPr id="194584" name="灯片编号占位符 7"/>
          <p:cNvSpPr txBox="1">
            <a:spLocks/>
          </p:cNvSpPr>
          <p:nvPr/>
        </p:nvSpPr>
        <p:spPr bwMode="gray">
          <a:xfrm>
            <a:off x="5251450" y="5845175"/>
            <a:ext cx="2133600" cy="228600"/>
          </a:xfrm>
          <a:prstGeom prst="rect">
            <a:avLst/>
          </a:prstGeom>
          <a:noFill/>
          <a:ln w="9525">
            <a:noFill/>
            <a:miter lim="800000"/>
            <a:headEnd/>
            <a:tailEnd/>
          </a:ln>
        </p:spPr>
        <p:txBody>
          <a:bodyPr/>
          <a:lstStyle/>
          <a:p>
            <a:pPr algn="ctr"/>
            <a:r>
              <a:rPr lang="en-US" altLang="zh-CN" sz="1200">
                <a:solidFill>
                  <a:schemeClr val="bg1"/>
                </a:solidFill>
                <a:ea typeface="宋体" charset="-122"/>
              </a:rPr>
              <a:t>83</a:t>
            </a:r>
          </a:p>
        </p:txBody>
      </p:sp>
      <p:grpSp>
        <p:nvGrpSpPr>
          <p:cNvPr id="17" name="Group 2"/>
          <p:cNvGrpSpPr>
            <a:grpSpLocks/>
          </p:cNvGrpSpPr>
          <p:nvPr/>
        </p:nvGrpSpPr>
        <p:grpSpPr bwMode="auto">
          <a:xfrm>
            <a:off x="6634163" y="2573339"/>
            <a:ext cx="3263900" cy="1063625"/>
            <a:chOff x="3072" y="1136"/>
            <a:chExt cx="2056" cy="670"/>
          </a:xfrm>
        </p:grpSpPr>
        <p:graphicFrame>
          <p:nvGraphicFramePr>
            <p:cNvPr id="194578" name="Object 18"/>
            <p:cNvGraphicFramePr>
              <a:graphicFrameLocks noChangeAspect="1"/>
            </p:cNvGraphicFramePr>
            <p:nvPr/>
          </p:nvGraphicFramePr>
          <p:xfrm>
            <a:off x="3450" y="1136"/>
            <a:ext cx="1678" cy="670"/>
          </p:xfrm>
          <a:graphic>
            <a:graphicData uri="http://schemas.openxmlformats.org/presentationml/2006/ole">
              <mc:AlternateContent xmlns:mc="http://schemas.openxmlformats.org/markup-compatibility/2006">
                <mc:Choice xmlns:v="urn:schemas-microsoft-com:vml" Requires="v">
                  <p:oleObj spid="_x0000_s194628" name="Equation" r:id="rId5" imgW="1270000" imgH="508000" progId="Equation.3">
                    <p:embed/>
                  </p:oleObj>
                </mc:Choice>
                <mc:Fallback>
                  <p:oleObj name="Equation" r:id="rId5" imgW="1270000" imgH="508000" progId="Equation.3">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0" y="1136"/>
                          <a:ext cx="1678" cy="670"/>
                        </a:xfrm>
                        <a:prstGeom prst="rect">
                          <a:avLst/>
                        </a:prstGeom>
                        <a:solidFill>
                          <a:srgbClr val="66FFFF"/>
                        </a:solidFill>
                      </p:spPr>
                    </p:pic>
                  </p:oleObj>
                </mc:Fallback>
              </mc:AlternateContent>
            </a:graphicData>
          </a:graphic>
        </p:graphicFrame>
        <p:sp>
          <p:nvSpPr>
            <p:cNvPr id="194593" name="AutoShape 4"/>
            <p:cNvSpPr>
              <a:spLocks noChangeArrowheads="1"/>
            </p:cNvSpPr>
            <p:nvPr/>
          </p:nvSpPr>
          <p:spPr bwMode="auto">
            <a:xfrm>
              <a:off x="3072" y="1440"/>
              <a:ext cx="336" cy="144"/>
            </a:xfrm>
            <a:prstGeom prst="rightArrow">
              <a:avLst>
                <a:gd name="adj1" fmla="val 50000"/>
                <a:gd name="adj2" fmla="val 58333"/>
              </a:avLst>
            </a:prstGeom>
            <a:solidFill>
              <a:srgbClr val="66FFFF"/>
            </a:solidFill>
            <a:ln w="19050">
              <a:solidFill>
                <a:srgbClr val="FF3300"/>
              </a:solidFill>
              <a:miter lim="800000"/>
              <a:headEnd/>
              <a:tailEnd/>
            </a:ln>
          </p:spPr>
          <p:txBody>
            <a:bodyPr wrap="none" anchor="ctr"/>
            <a:lstStyle/>
            <a:p>
              <a:pPr eaLnBrk="0" hangingPunct="0"/>
              <a:endParaRPr lang="zh-CN" altLang="en-US"/>
            </a:p>
          </p:txBody>
        </p:sp>
      </p:grpSp>
      <p:sp>
        <p:nvSpPr>
          <p:cNvPr id="24" name="Rectangle 5"/>
          <p:cNvSpPr txBox="1">
            <a:spLocks noChangeArrowheads="1"/>
          </p:cNvSpPr>
          <p:nvPr/>
        </p:nvSpPr>
        <p:spPr bwMode="auto">
          <a:xfrm>
            <a:off x="2316164" y="1773238"/>
            <a:ext cx="3775075" cy="400050"/>
          </a:xfrm>
          <a:prstGeom prst="rect">
            <a:avLst/>
          </a:prstGeom>
          <a:noFill/>
          <a:ln w="9525">
            <a:noFill/>
            <a:miter lim="800000"/>
            <a:headEnd/>
            <a:tailEnd/>
          </a:ln>
        </p:spPr>
        <p:txBody>
          <a:bodyPr wrap="none">
            <a:spAutoFit/>
          </a:bodyPr>
          <a:lstStyle/>
          <a:p>
            <a:pPr eaLnBrk="0" hangingPunct="0"/>
            <a:r>
              <a:rPr lang="zh-CN" altLang="en-US" sz="2000">
                <a:latin typeface="Arial Black" pitchFamily="34" charset="0"/>
              </a:rPr>
              <a:t>在低频、小信号作用下的关系式</a:t>
            </a:r>
          </a:p>
        </p:txBody>
      </p:sp>
      <p:graphicFrame>
        <p:nvGraphicFramePr>
          <p:cNvPr id="25" name="Object 19"/>
          <p:cNvGraphicFramePr>
            <a:graphicFrameLocks noChangeAspect="1"/>
          </p:cNvGraphicFramePr>
          <p:nvPr/>
        </p:nvGraphicFramePr>
        <p:xfrm>
          <a:off x="2443163" y="2189163"/>
          <a:ext cx="4191000" cy="1744662"/>
        </p:xfrm>
        <a:graphic>
          <a:graphicData uri="http://schemas.openxmlformats.org/presentationml/2006/ole">
            <mc:AlternateContent xmlns:mc="http://schemas.openxmlformats.org/markup-compatibility/2006">
              <mc:Choice xmlns:v="urn:schemas-microsoft-com:vml" Requires="v">
                <p:oleObj spid="_x0000_s194629" name="Equation" r:id="rId7" imgW="2197100" imgH="914400" progId="Equation.3">
                  <p:embed/>
                </p:oleObj>
              </mc:Choice>
              <mc:Fallback>
                <p:oleObj name="Equation" r:id="rId7" imgW="2197100" imgH="914400" progId="Equation.3">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3163" y="2189163"/>
                        <a:ext cx="4191000" cy="17446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26" name="Text Box 8"/>
          <p:cNvSpPr txBox="1">
            <a:spLocks noChangeArrowheads="1"/>
          </p:cNvSpPr>
          <p:nvPr/>
        </p:nvSpPr>
        <p:spPr bwMode="auto">
          <a:xfrm>
            <a:off x="2316163" y="4000500"/>
            <a:ext cx="5943600" cy="400050"/>
          </a:xfrm>
          <a:prstGeom prst="rect">
            <a:avLst/>
          </a:prstGeom>
          <a:noFill/>
          <a:ln w="9525">
            <a:noFill/>
            <a:miter lim="800000"/>
            <a:headEnd/>
            <a:tailEnd/>
          </a:ln>
        </p:spPr>
        <p:txBody>
          <a:bodyPr>
            <a:spAutoFit/>
          </a:bodyPr>
          <a:lstStyle/>
          <a:p>
            <a:pPr eaLnBrk="0" hangingPunct="0">
              <a:spcBef>
                <a:spcPct val="50000"/>
              </a:spcBef>
            </a:pPr>
            <a:r>
              <a:rPr lang="zh-CN" altLang="en-US" sz="2000">
                <a:latin typeface="Times New Roman" pitchFamily="18" charset="0"/>
              </a:rPr>
              <a:t>交流等效模型（按式子画模型）</a:t>
            </a:r>
          </a:p>
        </p:txBody>
      </p:sp>
      <p:sp>
        <p:nvSpPr>
          <p:cNvPr id="27" name="AutoShape 9"/>
          <p:cNvSpPr>
            <a:spLocks/>
          </p:cNvSpPr>
          <p:nvPr/>
        </p:nvSpPr>
        <p:spPr bwMode="auto">
          <a:xfrm>
            <a:off x="7286626" y="2087564"/>
            <a:ext cx="646113" cy="369887"/>
          </a:xfrm>
          <a:prstGeom prst="borderCallout2">
            <a:avLst>
              <a:gd name="adj1" fmla="val 22431"/>
              <a:gd name="adj2" fmla="val 107694"/>
              <a:gd name="adj3" fmla="val 22431"/>
              <a:gd name="adj4" fmla="val 126282"/>
              <a:gd name="adj5" fmla="val 141120"/>
              <a:gd name="adj6" fmla="val 148745"/>
            </a:avLst>
          </a:prstGeom>
          <a:solidFill>
            <a:srgbClr val="FFFFCC"/>
          </a:solidFill>
          <a:ln w="19050">
            <a:solidFill>
              <a:srgbClr val="FF3300"/>
            </a:solidFill>
            <a:miter lim="800000"/>
            <a:headEnd/>
            <a:tailEnd/>
          </a:ln>
        </p:spPr>
        <p:txBody>
          <a:bodyPr wrap="none">
            <a:spAutoFit/>
          </a:bodyPr>
          <a:lstStyle/>
          <a:p>
            <a:pPr eaLnBrk="0" hangingPunct="0"/>
            <a:r>
              <a:rPr lang="zh-CN" altLang="en-US">
                <a:solidFill>
                  <a:srgbClr val="000000"/>
                </a:solidFill>
                <a:latin typeface="Times New Roman" pitchFamily="18" charset="0"/>
              </a:rPr>
              <a:t>电阻</a:t>
            </a:r>
          </a:p>
        </p:txBody>
      </p:sp>
      <p:sp>
        <p:nvSpPr>
          <p:cNvPr id="28" name="AutoShape 10"/>
          <p:cNvSpPr>
            <a:spLocks/>
          </p:cNvSpPr>
          <p:nvPr/>
        </p:nvSpPr>
        <p:spPr bwMode="auto">
          <a:xfrm>
            <a:off x="9377364" y="2065338"/>
            <a:ext cx="877887" cy="368300"/>
          </a:xfrm>
          <a:prstGeom prst="borderCallout2">
            <a:avLst>
              <a:gd name="adj1" fmla="val 25000"/>
              <a:gd name="adj2" fmla="val -6250"/>
              <a:gd name="adj3" fmla="val 25000"/>
              <a:gd name="adj4" fmla="val -11458"/>
              <a:gd name="adj5" fmla="val 159028"/>
              <a:gd name="adj6" fmla="val -21199"/>
            </a:avLst>
          </a:prstGeom>
          <a:solidFill>
            <a:srgbClr val="FFFFCC"/>
          </a:solidFill>
          <a:ln w="19050">
            <a:solidFill>
              <a:srgbClr val="FF3300"/>
            </a:solidFill>
            <a:miter lim="800000"/>
            <a:headEnd/>
            <a:tailEnd/>
          </a:ln>
        </p:spPr>
        <p:txBody>
          <a:bodyPr wrap="none">
            <a:spAutoFit/>
          </a:bodyPr>
          <a:lstStyle/>
          <a:p>
            <a:pPr eaLnBrk="0" hangingPunct="0"/>
            <a:r>
              <a:rPr lang="zh-CN" altLang="en-US">
                <a:solidFill>
                  <a:srgbClr val="000000"/>
                </a:solidFill>
                <a:latin typeface="Times New Roman" pitchFamily="18" charset="0"/>
              </a:rPr>
              <a:t>无量纲</a:t>
            </a:r>
          </a:p>
        </p:txBody>
      </p:sp>
      <p:sp>
        <p:nvSpPr>
          <p:cNvPr id="29" name="AutoShape 11"/>
          <p:cNvSpPr>
            <a:spLocks/>
          </p:cNvSpPr>
          <p:nvPr/>
        </p:nvSpPr>
        <p:spPr bwMode="auto">
          <a:xfrm>
            <a:off x="7126289" y="3741738"/>
            <a:ext cx="877887" cy="368300"/>
          </a:xfrm>
          <a:prstGeom prst="borderCallout2">
            <a:avLst>
              <a:gd name="adj1" fmla="val 25000"/>
              <a:gd name="adj2" fmla="val 106250"/>
              <a:gd name="adj3" fmla="val 25000"/>
              <a:gd name="adj4" fmla="val 117056"/>
              <a:gd name="adj5" fmla="val -51042"/>
              <a:gd name="adj6" fmla="val 128384"/>
            </a:avLst>
          </a:prstGeom>
          <a:solidFill>
            <a:srgbClr val="FFFFCC"/>
          </a:solidFill>
          <a:ln w="19050">
            <a:solidFill>
              <a:srgbClr val="FF3300"/>
            </a:solidFill>
            <a:miter lim="800000"/>
            <a:headEnd/>
            <a:tailEnd/>
          </a:ln>
        </p:spPr>
        <p:txBody>
          <a:bodyPr wrap="none">
            <a:spAutoFit/>
          </a:bodyPr>
          <a:lstStyle/>
          <a:p>
            <a:pPr eaLnBrk="0" hangingPunct="0"/>
            <a:r>
              <a:rPr lang="zh-CN" altLang="en-US">
                <a:solidFill>
                  <a:srgbClr val="000000"/>
                </a:solidFill>
                <a:latin typeface="Times New Roman" pitchFamily="18" charset="0"/>
              </a:rPr>
              <a:t>无量纲</a:t>
            </a:r>
          </a:p>
        </p:txBody>
      </p:sp>
      <p:sp>
        <p:nvSpPr>
          <p:cNvPr id="30" name="AutoShape 12"/>
          <p:cNvSpPr>
            <a:spLocks/>
          </p:cNvSpPr>
          <p:nvPr/>
        </p:nvSpPr>
        <p:spPr bwMode="auto">
          <a:xfrm>
            <a:off x="9377363" y="3741738"/>
            <a:ext cx="646112" cy="368300"/>
          </a:xfrm>
          <a:prstGeom prst="borderCallout2">
            <a:avLst>
              <a:gd name="adj1" fmla="val 22431"/>
              <a:gd name="adj2" fmla="val -7694"/>
              <a:gd name="adj3" fmla="val 22431"/>
              <a:gd name="adj4" fmla="val -13620"/>
              <a:gd name="adj5" fmla="val -50778"/>
              <a:gd name="adj6" fmla="val -20032"/>
            </a:avLst>
          </a:prstGeom>
          <a:solidFill>
            <a:srgbClr val="FFFFCC"/>
          </a:solidFill>
          <a:ln w="19050">
            <a:solidFill>
              <a:srgbClr val="FF3300"/>
            </a:solidFill>
            <a:miter lim="800000"/>
            <a:headEnd/>
            <a:tailEnd/>
          </a:ln>
        </p:spPr>
        <p:txBody>
          <a:bodyPr wrap="none">
            <a:spAutoFit/>
          </a:bodyPr>
          <a:lstStyle/>
          <a:p>
            <a:pPr eaLnBrk="0" hangingPunct="0"/>
            <a:r>
              <a:rPr lang="zh-CN" altLang="en-US">
                <a:solidFill>
                  <a:srgbClr val="000000"/>
                </a:solidFill>
                <a:latin typeface="Times New Roman" pitchFamily="18" charset="0"/>
              </a:rPr>
              <a:t>电导</a:t>
            </a:r>
          </a:p>
        </p:txBody>
      </p:sp>
      <p:sp>
        <p:nvSpPr>
          <p:cNvPr id="194592" name="Text Box 7"/>
          <p:cNvSpPr txBox="1">
            <a:spLocks noChangeArrowheads="1"/>
          </p:cNvSpPr>
          <p:nvPr/>
        </p:nvSpPr>
        <p:spPr bwMode="auto">
          <a:xfrm>
            <a:off x="4540251" y="1357313"/>
            <a:ext cx="1979613" cy="400050"/>
          </a:xfrm>
          <a:prstGeom prst="rect">
            <a:avLst/>
          </a:prstGeom>
          <a:solidFill>
            <a:srgbClr val="66FFFF"/>
          </a:solidFill>
          <a:ln w="9525">
            <a:solidFill>
              <a:srgbClr val="FF0000"/>
            </a:solidFill>
            <a:miter lim="800000"/>
            <a:headEnd/>
            <a:tailEnd/>
          </a:ln>
        </p:spPr>
        <p:txBody>
          <a:bodyPr wrap="none">
            <a:spAutoFit/>
          </a:bodyPr>
          <a:lstStyle/>
          <a:p>
            <a:pPr eaLnBrk="0" hangingPunct="0">
              <a:spcBef>
                <a:spcPct val="50000"/>
              </a:spcBef>
            </a:pPr>
            <a:r>
              <a:rPr kumimoji="1" lang="zh-CN" altLang="en-US" sz="2000">
                <a:latin typeface="Times New Roman" pitchFamily="18" charset="0"/>
              </a:rPr>
              <a:t>低频小信号模型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1541"/>
                            </p:stCondLst>
                            <p:childTnLst>
                              <p:par>
                                <p:cTn id="8" presetID="22" presetClass="entr" presetSubtype="8" fill="hold" nodeType="after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80"/>
                                  </p:iterate>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1041"/>
                            </p:stCondLst>
                            <p:childTnLst>
                              <p:par>
                                <p:cTn id="37" presetID="9" presetClass="entr" presetSubtype="0" fill="hold" nodeType="after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animBg="1" autoUpdateAnimBg="0"/>
      <p:bldP spid="28" grpId="0" animBg="1" autoUpdateAnimBg="0"/>
      <p:bldP spid="29" grpId="0" animBg="1" autoUpdateAnimBg="0"/>
      <p:bldP spid="30"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6387" name="文本框 1"/>
          <p:cNvSpPr txBox="1">
            <a:spLocks noChangeArrowheads="1"/>
          </p:cNvSpPr>
          <p:nvPr/>
        </p:nvSpPr>
        <p:spPr bwMode="auto">
          <a:xfrm>
            <a:off x="1981201" y="1311276"/>
            <a:ext cx="2868613"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a:latin typeface="Times New Roman" pitchFamily="18" charset="0"/>
                <a:ea typeface="楷体_GB2312" pitchFamily="49" charset="-122"/>
                <a:cs typeface="Times New Roman" pitchFamily="18" charset="0"/>
              </a:rPr>
              <a:t>h</a:t>
            </a:r>
            <a:r>
              <a:rPr lang="zh-CN" altLang="en-US" sz="2400" b="1">
                <a:latin typeface="Times New Roman" pitchFamily="18" charset="0"/>
                <a:ea typeface="楷体_GB2312" pitchFamily="49" charset="-122"/>
                <a:cs typeface="Times New Roman" pitchFamily="18" charset="0"/>
              </a:rPr>
              <a:t>参数的物理意义</a:t>
            </a:r>
          </a:p>
        </p:txBody>
      </p:sp>
      <p:sp>
        <p:nvSpPr>
          <p:cNvPr id="19563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87</a:t>
            </a:r>
          </a:p>
        </p:txBody>
      </p:sp>
      <p:pic>
        <p:nvPicPr>
          <p:cNvPr id="10" name="Picture 3" descr="Dz020313"/>
          <p:cNvPicPr>
            <a:picLocks noChangeAspect="1" noChangeArrowheads="1"/>
          </p:cNvPicPr>
          <p:nvPr/>
        </p:nvPicPr>
        <p:blipFill>
          <a:blip r:embed="rId4"/>
          <a:srcRect r="54794" b="53064"/>
          <a:stretch>
            <a:fillRect/>
          </a:stretch>
        </p:blipFill>
        <p:spPr bwMode="auto">
          <a:xfrm>
            <a:off x="2209800" y="1736725"/>
            <a:ext cx="2514600" cy="2286000"/>
          </a:xfrm>
          <a:prstGeom prst="rect">
            <a:avLst/>
          </a:prstGeom>
          <a:noFill/>
          <a:ln w="9525">
            <a:noFill/>
            <a:miter lim="800000"/>
            <a:headEnd/>
            <a:tailEnd/>
          </a:ln>
        </p:spPr>
      </p:pic>
      <p:graphicFrame>
        <p:nvGraphicFramePr>
          <p:cNvPr id="11" name="Object 42"/>
          <p:cNvGraphicFramePr>
            <a:graphicFrameLocks noChangeAspect="1"/>
          </p:cNvGraphicFramePr>
          <p:nvPr/>
        </p:nvGraphicFramePr>
        <p:xfrm>
          <a:off x="4114800" y="2422526"/>
          <a:ext cx="2057400" cy="739775"/>
        </p:xfrm>
        <a:graphic>
          <a:graphicData uri="http://schemas.openxmlformats.org/presentationml/2006/ole">
            <mc:AlternateContent xmlns:mc="http://schemas.openxmlformats.org/markup-compatibility/2006">
              <mc:Choice xmlns:v="urn:schemas-microsoft-com:vml" Requires="v">
                <p:oleObj spid="_x0000_s195726" name="公式" r:id="rId5" imgW="1193800" imgH="431800" progId="Equation.3">
                  <p:embed/>
                </p:oleObj>
              </mc:Choice>
              <mc:Fallback>
                <p:oleObj name="公式" r:id="rId5" imgW="1193800" imgH="431800" progId="Equation.3">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2422526"/>
                        <a:ext cx="2057400" cy="739775"/>
                      </a:xfrm>
                      <a:prstGeom prst="rect">
                        <a:avLst/>
                      </a:prstGeom>
                      <a:solidFill>
                        <a:srgbClr val="66FFFF"/>
                      </a:solidFill>
                    </p:spPr>
                  </p:pic>
                </p:oleObj>
              </mc:Fallback>
            </mc:AlternateContent>
          </a:graphicData>
        </a:graphic>
      </p:graphicFrame>
      <p:pic>
        <p:nvPicPr>
          <p:cNvPr id="12" name="Picture 5" descr="Dz020313"/>
          <p:cNvPicPr>
            <a:picLocks noChangeAspect="1" noChangeArrowheads="1"/>
          </p:cNvPicPr>
          <p:nvPr/>
        </p:nvPicPr>
        <p:blipFill>
          <a:blip r:embed="rId7"/>
          <a:srcRect l="58904" b="53064"/>
          <a:stretch>
            <a:fillRect/>
          </a:stretch>
        </p:blipFill>
        <p:spPr bwMode="auto">
          <a:xfrm>
            <a:off x="6527800" y="1654175"/>
            <a:ext cx="2362200" cy="2362200"/>
          </a:xfrm>
          <a:prstGeom prst="rect">
            <a:avLst/>
          </a:prstGeom>
          <a:noFill/>
          <a:ln w="9525">
            <a:noFill/>
            <a:miter lim="800000"/>
            <a:headEnd/>
            <a:tailEnd/>
          </a:ln>
        </p:spPr>
      </p:pic>
      <p:graphicFrame>
        <p:nvGraphicFramePr>
          <p:cNvPr id="13" name="Object 43"/>
          <p:cNvGraphicFramePr>
            <a:graphicFrameLocks noChangeAspect="1"/>
          </p:cNvGraphicFramePr>
          <p:nvPr/>
        </p:nvGraphicFramePr>
        <p:xfrm>
          <a:off x="8763000" y="2422525"/>
          <a:ext cx="1447800" cy="742950"/>
        </p:xfrm>
        <a:graphic>
          <a:graphicData uri="http://schemas.openxmlformats.org/presentationml/2006/ole">
            <mc:AlternateContent xmlns:mc="http://schemas.openxmlformats.org/markup-compatibility/2006">
              <mc:Choice xmlns:v="urn:schemas-microsoft-com:vml" Requires="v">
                <p:oleObj spid="_x0000_s195727" name="公式" r:id="rId8" imgW="837836" imgH="431613" progId="Equation.3">
                  <p:embed/>
                </p:oleObj>
              </mc:Choice>
              <mc:Fallback>
                <p:oleObj name="公式" r:id="rId8" imgW="837836" imgH="431613" progId="Equation.3">
                  <p:embed/>
                  <p:pic>
                    <p:nvPicPr>
                      <p:cNvPr id="0" name="Picture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000" y="2422525"/>
                        <a:ext cx="1447800" cy="742950"/>
                      </a:xfrm>
                      <a:prstGeom prst="rect">
                        <a:avLst/>
                      </a:prstGeom>
                      <a:solidFill>
                        <a:srgbClr val="66FFFF"/>
                      </a:solidFill>
                    </p:spPr>
                  </p:pic>
                </p:oleObj>
              </mc:Fallback>
            </mc:AlternateContent>
          </a:graphicData>
        </a:graphic>
      </p:graphicFrame>
      <p:pic>
        <p:nvPicPr>
          <p:cNvPr id="14" name="Picture 7" descr="Dz020313"/>
          <p:cNvPicPr>
            <a:picLocks noChangeAspect="1" noChangeArrowheads="1"/>
          </p:cNvPicPr>
          <p:nvPr/>
        </p:nvPicPr>
        <p:blipFill>
          <a:blip r:embed="rId10"/>
          <a:srcRect t="51630" r="54794" b="9258"/>
          <a:stretch>
            <a:fillRect/>
          </a:stretch>
        </p:blipFill>
        <p:spPr bwMode="auto">
          <a:xfrm>
            <a:off x="2286000" y="4098926"/>
            <a:ext cx="2819400" cy="2136775"/>
          </a:xfrm>
          <a:prstGeom prst="rect">
            <a:avLst/>
          </a:prstGeom>
          <a:noFill/>
          <a:ln w="9525">
            <a:noFill/>
            <a:miter lim="800000"/>
            <a:headEnd/>
            <a:tailEnd/>
          </a:ln>
        </p:spPr>
      </p:pic>
      <p:graphicFrame>
        <p:nvGraphicFramePr>
          <p:cNvPr id="17" name="Object 44"/>
          <p:cNvGraphicFramePr>
            <a:graphicFrameLocks noChangeAspect="1"/>
          </p:cNvGraphicFramePr>
          <p:nvPr/>
        </p:nvGraphicFramePr>
        <p:xfrm>
          <a:off x="4191000" y="4632326"/>
          <a:ext cx="1828800" cy="728663"/>
        </p:xfrm>
        <a:graphic>
          <a:graphicData uri="http://schemas.openxmlformats.org/presentationml/2006/ole">
            <mc:AlternateContent xmlns:mc="http://schemas.openxmlformats.org/markup-compatibility/2006">
              <mc:Choice xmlns:v="urn:schemas-microsoft-com:vml" Requires="v">
                <p:oleObj spid="_x0000_s195728" name="公式" r:id="rId11" imgW="1079032" imgH="431613" progId="Equation.3">
                  <p:embed/>
                </p:oleObj>
              </mc:Choice>
              <mc:Fallback>
                <p:oleObj name="公式" r:id="rId11" imgW="1079032" imgH="431613" progId="Equation.3">
                  <p:embed/>
                  <p:pic>
                    <p:nvPicPr>
                      <p:cNvPr id="0" name="Picture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4632326"/>
                        <a:ext cx="1828800" cy="728663"/>
                      </a:xfrm>
                      <a:prstGeom prst="rect">
                        <a:avLst/>
                      </a:prstGeom>
                      <a:solidFill>
                        <a:srgbClr val="66FFFF"/>
                      </a:solidFill>
                    </p:spPr>
                  </p:pic>
                </p:oleObj>
              </mc:Fallback>
            </mc:AlternateContent>
          </a:graphicData>
        </a:graphic>
      </p:graphicFrame>
      <p:pic>
        <p:nvPicPr>
          <p:cNvPr id="22" name="Picture 9" descr="Dz020313"/>
          <p:cNvPicPr>
            <a:picLocks noChangeAspect="1" noChangeArrowheads="1"/>
          </p:cNvPicPr>
          <p:nvPr/>
        </p:nvPicPr>
        <p:blipFill>
          <a:blip r:embed="rId13"/>
          <a:srcRect l="52055" t="51630" b="4564"/>
          <a:stretch>
            <a:fillRect/>
          </a:stretch>
        </p:blipFill>
        <p:spPr bwMode="auto">
          <a:xfrm>
            <a:off x="6096000" y="4098926"/>
            <a:ext cx="2743200" cy="2193925"/>
          </a:xfrm>
          <a:prstGeom prst="rect">
            <a:avLst/>
          </a:prstGeom>
          <a:noFill/>
          <a:ln w="9525">
            <a:noFill/>
            <a:miter lim="800000"/>
            <a:headEnd/>
            <a:tailEnd/>
          </a:ln>
        </p:spPr>
      </p:pic>
      <p:graphicFrame>
        <p:nvGraphicFramePr>
          <p:cNvPr id="23" name="Object 45"/>
          <p:cNvGraphicFramePr>
            <a:graphicFrameLocks noChangeAspect="1"/>
          </p:cNvGraphicFramePr>
          <p:nvPr/>
        </p:nvGraphicFramePr>
        <p:xfrm>
          <a:off x="8443914" y="5013325"/>
          <a:ext cx="1995487" cy="742950"/>
        </p:xfrm>
        <a:graphic>
          <a:graphicData uri="http://schemas.openxmlformats.org/presentationml/2006/ole">
            <mc:AlternateContent xmlns:mc="http://schemas.openxmlformats.org/markup-compatibility/2006">
              <mc:Choice xmlns:v="urn:schemas-microsoft-com:vml" Requires="v">
                <p:oleObj spid="_x0000_s195729" name="Equation" r:id="rId14" imgW="1155700" imgH="431800" progId="Equation.3">
                  <p:embed/>
                </p:oleObj>
              </mc:Choice>
              <mc:Fallback>
                <p:oleObj name="Equation" r:id="rId14" imgW="1155700" imgH="431800" progId="Equation.3">
                  <p:embed/>
                  <p:pic>
                    <p:nvPicPr>
                      <p:cNvPr id="0" name="Picture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43914" y="5013325"/>
                        <a:ext cx="1995487" cy="742950"/>
                      </a:xfrm>
                      <a:prstGeom prst="rect">
                        <a:avLst/>
                      </a:prstGeom>
                      <a:solidFill>
                        <a:srgbClr val="66FFFF"/>
                      </a:solidFill>
                      <a:ln>
                        <a:noFill/>
                      </a:ln>
                      <a:extLs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24" name="AutoShape 11"/>
          <p:cNvSpPr>
            <a:spLocks/>
          </p:cNvSpPr>
          <p:nvPr/>
        </p:nvSpPr>
        <p:spPr bwMode="auto">
          <a:xfrm>
            <a:off x="4800600" y="3260726"/>
            <a:ext cx="1219200" cy="709613"/>
          </a:xfrm>
          <a:prstGeom prst="borderCallout2">
            <a:avLst>
              <a:gd name="adj1" fmla="val 16106"/>
              <a:gd name="adj2" fmla="val -5444"/>
              <a:gd name="adj3" fmla="val 16106"/>
              <a:gd name="adj4" fmla="val -20296"/>
              <a:gd name="adj5" fmla="val -39148"/>
              <a:gd name="adj6" fmla="val -35602"/>
            </a:avLst>
          </a:prstGeom>
          <a:solidFill>
            <a:srgbClr val="FFFFCC"/>
          </a:solidFill>
          <a:ln w="19050">
            <a:solidFill>
              <a:srgbClr val="FF3300"/>
            </a:solidFill>
            <a:miter lim="800000"/>
            <a:headEnd/>
            <a:tailEnd/>
          </a:ln>
        </p:spPr>
        <p:txBody>
          <a:bodyPr>
            <a:spAutoFit/>
          </a:bodyPr>
          <a:lstStyle/>
          <a:p>
            <a:pPr eaLnBrk="0" hangingPunct="0"/>
            <a:r>
              <a:rPr lang="en-US" altLang="zh-CN" sz="2000">
                <a:solidFill>
                  <a:srgbClr val="000000"/>
                </a:solidFill>
                <a:latin typeface="Times New Roman" pitchFamily="18" charset="0"/>
              </a:rPr>
              <a:t>b-e</a:t>
            </a:r>
            <a:r>
              <a:rPr lang="zh-CN" altLang="en-US" sz="2000">
                <a:solidFill>
                  <a:srgbClr val="000000"/>
                </a:solidFill>
                <a:latin typeface="Times New Roman" pitchFamily="18" charset="0"/>
              </a:rPr>
              <a:t>间的</a:t>
            </a:r>
          </a:p>
          <a:p>
            <a:pPr eaLnBrk="0" hangingPunct="0"/>
            <a:r>
              <a:rPr lang="zh-CN" altLang="en-US" sz="2000">
                <a:solidFill>
                  <a:srgbClr val="000000"/>
                </a:solidFill>
                <a:latin typeface="Times New Roman" pitchFamily="18" charset="0"/>
              </a:rPr>
              <a:t>动态电阻</a:t>
            </a:r>
          </a:p>
        </p:txBody>
      </p:sp>
      <p:sp>
        <p:nvSpPr>
          <p:cNvPr id="25" name="AutoShape 12"/>
          <p:cNvSpPr>
            <a:spLocks/>
          </p:cNvSpPr>
          <p:nvPr/>
        </p:nvSpPr>
        <p:spPr bwMode="auto">
          <a:xfrm>
            <a:off x="9129714" y="3363913"/>
            <a:ext cx="1004887" cy="735012"/>
          </a:xfrm>
          <a:prstGeom prst="borderCallout2">
            <a:avLst>
              <a:gd name="adj1" fmla="val 15551"/>
              <a:gd name="adj2" fmla="val -6583"/>
              <a:gd name="adj3" fmla="val 15551"/>
              <a:gd name="adj4" fmla="val -14542"/>
              <a:gd name="adj5" fmla="val -47514"/>
              <a:gd name="adj6" fmla="val -22907"/>
            </a:avLst>
          </a:prstGeom>
          <a:solidFill>
            <a:srgbClr val="FFFFCC"/>
          </a:solidFill>
          <a:ln w="19050">
            <a:solidFill>
              <a:srgbClr val="FF3300"/>
            </a:solidFill>
            <a:miter lim="800000"/>
            <a:headEnd/>
            <a:tailEnd/>
          </a:ln>
        </p:spPr>
        <p:txBody>
          <a:bodyPr/>
          <a:lstStyle/>
          <a:p>
            <a:pPr eaLnBrk="0" hangingPunct="0"/>
            <a:r>
              <a:rPr lang="zh-CN" altLang="en-US" sz="2000">
                <a:latin typeface="Times New Roman" pitchFamily="18" charset="0"/>
              </a:rPr>
              <a:t>内反馈系数</a:t>
            </a:r>
          </a:p>
        </p:txBody>
      </p:sp>
      <p:sp>
        <p:nvSpPr>
          <p:cNvPr id="26" name="AutoShape 13"/>
          <p:cNvSpPr>
            <a:spLocks/>
          </p:cNvSpPr>
          <p:nvPr/>
        </p:nvSpPr>
        <p:spPr bwMode="auto">
          <a:xfrm>
            <a:off x="4440238" y="5546726"/>
            <a:ext cx="2235200" cy="415925"/>
          </a:xfrm>
          <a:prstGeom prst="borderCallout2">
            <a:avLst>
              <a:gd name="adj1" fmla="val 27481"/>
              <a:gd name="adj2" fmla="val -4398"/>
              <a:gd name="adj3" fmla="val 27481"/>
              <a:gd name="adj4" fmla="val -4676"/>
              <a:gd name="adj5" fmla="val -83208"/>
              <a:gd name="adj6" fmla="val -4949"/>
            </a:avLst>
          </a:prstGeom>
          <a:solidFill>
            <a:srgbClr val="FFFFCC"/>
          </a:solidFill>
          <a:ln w="19050">
            <a:solidFill>
              <a:srgbClr val="FF3300"/>
            </a:solidFill>
            <a:miter lim="800000"/>
            <a:headEnd/>
            <a:tailEnd/>
          </a:ln>
        </p:spPr>
        <p:txBody>
          <a:bodyPr wrap="none">
            <a:spAutoFit/>
          </a:bodyPr>
          <a:lstStyle/>
          <a:p>
            <a:pPr eaLnBrk="0" hangingPunct="0"/>
            <a:r>
              <a:rPr lang="zh-CN" altLang="en-US" sz="2000">
                <a:latin typeface="Times New Roman" pitchFamily="18" charset="0"/>
              </a:rPr>
              <a:t>交流电流放大系数</a:t>
            </a:r>
          </a:p>
        </p:txBody>
      </p:sp>
      <p:sp>
        <p:nvSpPr>
          <p:cNvPr id="27" name="AutoShape 14"/>
          <p:cNvSpPr>
            <a:spLocks/>
          </p:cNvSpPr>
          <p:nvPr/>
        </p:nvSpPr>
        <p:spPr bwMode="auto">
          <a:xfrm>
            <a:off x="8943976" y="5927726"/>
            <a:ext cx="1528763" cy="415925"/>
          </a:xfrm>
          <a:prstGeom prst="borderCallout2">
            <a:avLst>
              <a:gd name="adj1" fmla="val 30000"/>
              <a:gd name="adj2" fmla="val -4421"/>
              <a:gd name="adj3" fmla="val 30000"/>
              <a:gd name="adj4" fmla="val -9759"/>
              <a:gd name="adj5" fmla="val -93750"/>
              <a:gd name="adj6" fmla="val -15380"/>
            </a:avLst>
          </a:prstGeom>
          <a:solidFill>
            <a:srgbClr val="FFFFCC"/>
          </a:solidFill>
          <a:ln w="19050">
            <a:solidFill>
              <a:srgbClr val="FF3300"/>
            </a:solidFill>
            <a:miter lim="800000"/>
            <a:headEnd/>
            <a:tailEnd/>
          </a:ln>
        </p:spPr>
        <p:txBody>
          <a:bodyPr wrap="none">
            <a:spAutoFit/>
          </a:bodyPr>
          <a:lstStyle/>
          <a:p>
            <a:pPr eaLnBrk="0" hangingPunct="0"/>
            <a:r>
              <a:rPr lang="en-US" altLang="zh-CN" sz="2000">
                <a:latin typeface="Times New Roman" pitchFamily="18" charset="0"/>
              </a:rPr>
              <a:t>c-e</a:t>
            </a:r>
            <a:r>
              <a:rPr lang="zh-CN" altLang="en-US" sz="2000">
                <a:latin typeface="Times New Roman" pitchFamily="18" charset="0"/>
              </a:rPr>
              <a:t>间的电导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ou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ou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ox(ou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ox(ou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ox(ou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ox(out)">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ox(out)">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24" grpId="0" animBg="1" autoUpdateAnimBg="0"/>
      <p:bldP spid="25" grpId="0" animBg="1" autoUpdateAnimBg="0"/>
      <p:bldP spid="26" grpId="0" animBg="1" autoUpdateAnimBg="0"/>
      <p:bldP spid="27"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5124451" y="2019300"/>
            <a:ext cx="5368925" cy="3138488"/>
            <a:chOff x="3703575" y="2018692"/>
            <a:chExt cx="5368925" cy="3138487"/>
          </a:xfrm>
        </p:grpSpPr>
        <p:pic>
          <p:nvPicPr>
            <p:cNvPr id="196731" name="Picture 60"/>
            <p:cNvPicPr>
              <a:picLocks noChangeAspect="1" noChangeArrowheads="1"/>
            </p:cNvPicPr>
            <p:nvPr/>
          </p:nvPicPr>
          <p:blipFill>
            <a:blip r:embed="rId4"/>
            <a:srcRect/>
            <a:stretch>
              <a:fillRect/>
            </a:stretch>
          </p:blipFill>
          <p:spPr bwMode="auto">
            <a:xfrm>
              <a:off x="3703575" y="2018692"/>
              <a:ext cx="5368925" cy="3138487"/>
            </a:xfrm>
            <a:prstGeom prst="rect">
              <a:avLst/>
            </a:prstGeom>
            <a:noFill/>
            <a:ln w="9525">
              <a:noFill/>
              <a:miter lim="800000"/>
              <a:headEnd/>
              <a:tailEnd/>
            </a:ln>
          </p:spPr>
        </p:pic>
        <p:graphicFrame>
          <p:nvGraphicFramePr>
            <p:cNvPr id="196700" name="Object 92"/>
            <p:cNvGraphicFramePr>
              <a:graphicFrameLocks noChangeAspect="1"/>
            </p:cNvGraphicFramePr>
            <p:nvPr/>
          </p:nvGraphicFramePr>
          <p:xfrm>
            <a:off x="4121088" y="2367942"/>
            <a:ext cx="381000" cy="685800"/>
          </p:xfrm>
          <a:graphic>
            <a:graphicData uri="http://schemas.openxmlformats.org/presentationml/2006/ole">
              <mc:AlternateContent xmlns:mc="http://schemas.openxmlformats.org/markup-compatibility/2006">
                <mc:Choice xmlns:v="urn:schemas-microsoft-com:vml" Requires="v">
                  <p:oleObj spid="_x0000_s196925" name="Equation" r:id="rId5" imgW="126890" imgH="228402" progId="Equation.DSMT4">
                    <p:embed/>
                  </p:oleObj>
                </mc:Choice>
                <mc:Fallback>
                  <p:oleObj name="Equation" r:id="rId5" imgW="126890" imgH="228402" progId="Equation.DSMT4">
                    <p:embed/>
                    <p:pic>
                      <p:nvPicPr>
                        <p:cNvPr id="0"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088" y="2367942"/>
                          <a:ext cx="381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6732" name="Line 43"/>
            <p:cNvSpPr>
              <a:spLocks noChangeShapeType="1"/>
            </p:cNvSpPr>
            <p:nvPr/>
          </p:nvSpPr>
          <p:spPr bwMode="auto">
            <a:xfrm>
              <a:off x="4121088" y="3106129"/>
              <a:ext cx="404812" cy="0"/>
            </a:xfrm>
            <a:prstGeom prst="line">
              <a:avLst/>
            </a:prstGeom>
            <a:noFill/>
            <a:ln w="50800">
              <a:solidFill>
                <a:srgbClr val="FF0000"/>
              </a:solidFill>
              <a:round/>
              <a:headEnd type="stealth" w="lg" len="lg"/>
              <a:tailEnd/>
            </a:ln>
          </p:spPr>
          <p:txBody>
            <a:bodyPr>
              <a:spAutoFit/>
            </a:bodyPr>
            <a:lstStyle/>
            <a:p>
              <a:endParaRPr lang="zh-CN" altLang="en-US"/>
            </a:p>
          </p:txBody>
        </p:sp>
        <p:graphicFrame>
          <p:nvGraphicFramePr>
            <p:cNvPr id="196701" name="Object 93"/>
            <p:cNvGraphicFramePr>
              <a:graphicFrameLocks noChangeAspect="1"/>
            </p:cNvGraphicFramePr>
            <p:nvPr/>
          </p:nvGraphicFramePr>
          <p:xfrm>
            <a:off x="8216838" y="2379054"/>
            <a:ext cx="382587" cy="684213"/>
          </p:xfrm>
          <a:graphic>
            <a:graphicData uri="http://schemas.openxmlformats.org/presentationml/2006/ole">
              <mc:AlternateContent xmlns:mc="http://schemas.openxmlformats.org/markup-compatibility/2006">
                <mc:Choice xmlns:v="urn:schemas-microsoft-com:vml" Requires="v">
                  <p:oleObj spid="_x0000_s196926" name="Equation" r:id="rId7" imgW="126890" imgH="228402" progId="Equation.DSMT4">
                    <p:embed/>
                  </p:oleObj>
                </mc:Choice>
                <mc:Fallback>
                  <p:oleObj name="Equation" r:id="rId7" imgW="126890" imgH="228402" progId="Equation.DSMT4">
                    <p:embed/>
                    <p:pic>
                      <p:nvPicPr>
                        <p:cNvPr id="0" name="Picture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6838" y="2379054"/>
                          <a:ext cx="38258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6733" name="Line 45"/>
            <p:cNvSpPr>
              <a:spLocks noChangeShapeType="1"/>
            </p:cNvSpPr>
            <p:nvPr/>
          </p:nvSpPr>
          <p:spPr bwMode="auto">
            <a:xfrm>
              <a:off x="8216838" y="3106129"/>
              <a:ext cx="404812" cy="0"/>
            </a:xfrm>
            <a:prstGeom prst="line">
              <a:avLst/>
            </a:prstGeom>
            <a:noFill/>
            <a:ln w="50800">
              <a:solidFill>
                <a:srgbClr val="FF0000"/>
              </a:solidFill>
              <a:round/>
              <a:headEnd type="stealth" w="lg" len="lg"/>
              <a:tailEnd/>
            </a:ln>
          </p:spPr>
          <p:txBody>
            <a:bodyPr>
              <a:spAutoFit/>
            </a:bodyPr>
            <a:lstStyle/>
            <a:p>
              <a:endParaRPr lang="zh-CN" altLang="en-US"/>
            </a:p>
          </p:txBody>
        </p:sp>
        <p:sp>
          <p:nvSpPr>
            <p:cNvPr id="196734" name="Line 50"/>
            <p:cNvSpPr>
              <a:spLocks noChangeShapeType="1"/>
            </p:cNvSpPr>
            <p:nvPr/>
          </p:nvSpPr>
          <p:spPr bwMode="auto">
            <a:xfrm flipH="1">
              <a:off x="6315013" y="4268179"/>
              <a:ext cx="0" cy="404813"/>
            </a:xfrm>
            <a:prstGeom prst="line">
              <a:avLst/>
            </a:prstGeom>
            <a:noFill/>
            <a:ln w="50800">
              <a:solidFill>
                <a:srgbClr val="FF0000"/>
              </a:solidFill>
              <a:round/>
              <a:headEnd type="stealth" w="lg" len="lg"/>
              <a:tailEnd/>
            </a:ln>
          </p:spPr>
          <p:txBody>
            <a:bodyPr>
              <a:spAutoFit/>
            </a:bodyPr>
            <a:lstStyle/>
            <a:p>
              <a:endParaRPr lang="zh-CN" altLang="en-US"/>
            </a:p>
          </p:txBody>
        </p:sp>
        <p:graphicFrame>
          <p:nvGraphicFramePr>
            <p:cNvPr id="196702" name="Object 94"/>
            <p:cNvGraphicFramePr>
              <a:graphicFrameLocks noChangeAspect="1"/>
            </p:cNvGraphicFramePr>
            <p:nvPr/>
          </p:nvGraphicFramePr>
          <p:xfrm>
            <a:off x="6416613" y="4179279"/>
            <a:ext cx="417512" cy="681038"/>
          </p:xfrm>
          <a:graphic>
            <a:graphicData uri="http://schemas.openxmlformats.org/presentationml/2006/ole">
              <mc:AlternateContent xmlns:mc="http://schemas.openxmlformats.org/markup-compatibility/2006">
                <mc:Choice xmlns:v="urn:schemas-microsoft-com:vml" Requires="v">
                  <p:oleObj spid="_x0000_s196927" name="Equation" r:id="rId9" imgW="139700" imgH="228600" progId="Equation.DSMT4">
                    <p:embed/>
                  </p:oleObj>
                </mc:Choice>
                <mc:Fallback>
                  <p:oleObj name="Equation" r:id="rId9" imgW="139700" imgH="228600" progId="Equation.DSMT4">
                    <p:embed/>
                    <p:pic>
                      <p:nvPicPr>
                        <p:cNvPr id="0" name="Picture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6613" y="4179279"/>
                          <a:ext cx="417512"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6387" name="文本框 1"/>
          <p:cNvSpPr txBox="1">
            <a:spLocks noChangeArrowheads="1"/>
          </p:cNvSpPr>
          <p:nvPr/>
        </p:nvSpPr>
        <p:spPr bwMode="auto">
          <a:xfrm>
            <a:off x="1981201" y="1311276"/>
            <a:ext cx="3933825"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其它常用低频小信号模型</a:t>
            </a:r>
          </a:p>
        </p:txBody>
      </p:sp>
      <p:sp>
        <p:nvSpPr>
          <p:cNvPr id="19671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88</a:t>
            </a:r>
          </a:p>
        </p:txBody>
      </p:sp>
      <p:sp>
        <p:nvSpPr>
          <p:cNvPr id="19" name="Line 17"/>
          <p:cNvSpPr>
            <a:spLocks noChangeShapeType="1"/>
          </p:cNvSpPr>
          <p:nvPr/>
        </p:nvSpPr>
        <p:spPr bwMode="auto">
          <a:xfrm>
            <a:off x="6107113" y="3117850"/>
            <a:ext cx="1663700" cy="1588"/>
          </a:xfrm>
          <a:prstGeom prst="line">
            <a:avLst/>
          </a:prstGeom>
          <a:noFill/>
          <a:ln w="38100">
            <a:solidFill>
              <a:schemeClr val="tx1"/>
            </a:solidFill>
            <a:round/>
            <a:headEnd/>
            <a:tailEnd/>
          </a:ln>
        </p:spPr>
        <p:txBody>
          <a:bodyPr/>
          <a:lstStyle/>
          <a:p>
            <a:endParaRPr lang="zh-CN" altLang="en-US"/>
          </a:p>
        </p:txBody>
      </p:sp>
      <p:sp>
        <p:nvSpPr>
          <p:cNvPr id="20" name="Rectangle 18"/>
          <p:cNvSpPr>
            <a:spLocks noChangeArrowheads="1"/>
          </p:cNvSpPr>
          <p:nvPr/>
        </p:nvSpPr>
        <p:spPr bwMode="auto">
          <a:xfrm>
            <a:off x="7118351" y="3054350"/>
            <a:ext cx="404813" cy="134938"/>
          </a:xfrm>
          <a:prstGeom prst="rect">
            <a:avLst/>
          </a:prstGeom>
          <a:solidFill>
            <a:schemeClr val="bg1"/>
          </a:solidFill>
          <a:ln w="38100" algn="ctr">
            <a:solidFill>
              <a:schemeClr val="tx1"/>
            </a:solidFill>
            <a:miter lim="800000"/>
            <a:headEnd/>
            <a:tailEnd/>
          </a:ln>
        </p:spPr>
        <p:txBody>
          <a:bodyPr wrap="none" anchor="ctr"/>
          <a:lstStyle/>
          <a:p>
            <a:pPr eaLnBrk="0" hangingPunct="0"/>
            <a:endParaRPr lang="zh-CN" altLang="en-US"/>
          </a:p>
        </p:txBody>
      </p:sp>
      <p:grpSp>
        <p:nvGrpSpPr>
          <p:cNvPr id="21" name="Group 19"/>
          <p:cNvGrpSpPr>
            <a:grpSpLocks/>
          </p:cNvGrpSpPr>
          <p:nvPr/>
        </p:nvGrpSpPr>
        <p:grpSpPr bwMode="auto">
          <a:xfrm>
            <a:off x="7772400" y="2847975"/>
            <a:ext cx="1665288" cy="495300"/>
            <a:chOff x="2823" y="1933"/>
            <a:chExt cx="1049" cy="312"/>
          </a:xfrm>
        </p:grpSpPr>
        <p:sp>
          <p:nvSpPr>
            <p:cNvPr id="196724" name="Line 20"/>
            <p:cNvSpPr>
              <a:spLocks noChangeShapeType="1"/>
            </p:cNvSpPr>
            <p:nvPr/>
          </p:nvSpPr>
          <p:spPr bwMode="auto">
            <a:xfrm flipV="1">
              <a:off x="2968" y="1933"/>
              <a:ext cx="150" cy="170"/>
            </a:xfrm>
            <a:prstGeom prst="line">
              <a:avLst/>
            </a:prstGeom>
            <a:noFill/>
            <a:ln w="38100">
              <a:solidFill>
                <a:schemeClr val="tx1"/>
              </a:solidFill>
              <a:round/>
              <a:headEnd/>
              <a:tailEnd/>
            </a:ln>
          </p:spPr>
          <p:txBody>
            <a:bodyPr/>
            <a:lstStyle/>
            <a:p>
              <a:endParaRPr lang="zh-CN" altLang="en-US"/>
            </a:p>
          </p:txBody>
        </p:sp>
        <p:sp>
          <p:nvSpPr>
            <p:cNvPr id="196725" name="Line 21"/>
            <p:cNvSpPr>
              <a:spLocks noChangeShapeType="1"/>
            </p:cNvSpPr>
            <p:nvPr/>
          </p:nvSpPr>
          <p:spPr bwMode="auto">
            <a:xfrm flipV="1">
              <a:off x="3113" y="2103"/>
              <a:ext cx="144" cy="142"/>
            </a:xfrm>
            <a:prstGeom prst="line">
              <a:avLst/>
            </a:prstGeom>
            <a:noFill/>
            <a:ln w="38100">
              <a:solidFill>
                <a:schemeClr val="tx1"/>
              </a:solidFill>
              <a:round/>
              <a:headEnd/>
              <a:tailEnd/>
            </a:ln>
          </p:spPr>
          <p:txBody>
            <a:bodyPr/>
            <a:lstStyle/>
            <a:p>
              <a:endParaRPr lang="zh-CN" altLang="en-US"/>
            </a:p>
          </p:txBody>
        </p:sp>
        <p:sp>
          <p:nvSpPr>
            <p:cNvPr id="196726" name="Line 22"/>
            <p:cNvSpPr>
              <a:spLocks noChangeShapeType="1"/>
            </p:cNvSpPr>
            <p:nvPr/>
          </p:nvSpPr>
          <p:spPr bwMode="auto">
            <a:xfrm flipH="1" flipV="1">
              <a:off x="2968" y="2103"/>
              <a:ext cx="145" cy="142"/>
            </a:xfrm>
            <a:prstGeom prst="line">
              <a:avLst/>
            </a:prstGeom>
            <a:noFill/>
            <a:ln w="38100">
              <a:solidFill>
                <a:schemeClr val="tx1"/>
              </a:solidFill>
              <a:round/>
              <a:headEnd/>
              <a:tailEnd/>
            </a:ln>
          </p:spPr>
          <p:txBody>
            <a:bodyPr/>
            <a:lstStyle/>
            <a:p>
              <a:endParaRPr lang="zh-CN" altLang="en-US"/>
            </a:p>
          </p:txBody>
        </p:sp>
        <p:sp>
          <p:nvSpPr>
            <p:cNvPr id="196727" name="Line 23"/>
            <p:cNvSpPr>
              <a:spLocks noChangeShapeType="1"/>
            </p:cNvSpPr>
            <p:nvPr/>
          </p:nvSpPr>
          <p:spPr bwMode="auto">
            <a:xfrm flipH="1" flipV="1">
              <a:off x="3113" y="1933"/>
              <a:ext cx="144" cy="170"/>
            </a:xfrm>
            <a:prstGeom prst="line">
              <a:avLst/>
            </a:prstGeom>
            <a:noFill/>
            <a:ln w="38100">
              <a:solidFill>
                <a:schemeClr val="tx1"/>
              </a:solidFill>
              <a:round/>
              <a:headEnd/>
              <a:tailEnd/>
            </a:ln>
          </p:spPr>
          <p:txBody>
            <a:bodyPr/>
            <a:lstStyle/>
            <a:p>
              <a:endParaRPr lang="zh-CN" altLang="en-US"/>
            </a:p>
          </p:txBody>
        </p:sp>
        <p:sp>
          <p:nvSpPr>
            <p:cNvPr id="196728" name="Line 24"/>
            <p:cNvSpPr>
              <a:spLocks noChangeShapeType="1"/>
            </p:cNvSpPr>
            <p:nvPr/>
          </p:nvSpPr>
          <p:spPr bwMode="auto">
            <a:xfrm flipH="1">
              <a:off x="3113" y="1957"/>
              <a:ext cx="0" cy="288"/>
            </a:xfrm>
            <a:prstGeom prst="line">
              <a:avLst/>
            </a:prstGeom>
            <a:noFill/>
            <a:ln w="38100">
              <a:solidFill>
                <a:schemeClr val="tx1"/>
              </a:solidFill>
              <a:round/>
              <a:headEnd/>
              <a:tailEnd/>
            </a:ln>
          </p:spPr>
          <p:txBody>
            <a:bodyPr/>
            <a:lstStyle/>
            <a:p>
              <a:endParaRPr lang="zh-CN" altLang="en-US"/>
            </a:p>
          </p:txBody>
        </p:sp>
        <p:sp>
          <p:nvSpPr>
            <p:cNvPr id="196729" name="Line 25"/>
            <p:cNvSpPr>
              <a:spLocks noChangeShapeType="1"/>
            </p:cNvSpPr>
            <p:nvPr/>
          </p:nvSpPr>
          <p:spPr bwMode="auto">
            <a:xfrm>
              <a:off x="2823" y="2101"/>
              <a:ext cx="174" cy="2"/>
            </a:xfrm>
            <a:prstGeom prst="line">
              <a:avLst/>
            </a:prstGeom>
            <a:noFill/>
            <a:ln w="38100">
              <a:solidFill>
                <a:schemeClr val="tx1"/>
              </a:solidFill>
              <a:round/>
              <a:headEnd type="stealth" w="lg" len="lg"/>
              <a:tailEnd type="none" w="med" len="lg"/>
            </a:ln>
          </p:spPr>
          <p:txBody>
            <a:bodyPr/>
            <a:lstStyle/>
            <a:p>
              <a:endParaRPr lang="zh-CN" altLang="en-US"/>
            </a:p>
          </p:txBody>
        </p:sp>
        <p:sp>
          <p:nvSpPr>
            <p:cNvPr id="196730" name="Line 26"/>
            <p:cNvSpPr>
              <a:spLocks noChangeShapeType="1"/>
            </p:cNvSpPr>
            <p:nvPr/>
          </p:nvSpPr>
          <p:spPr bwMode="auto">
            <a:xfrm flipV="1">
              <a:off x="3229" y="2103"/>
              <a:ext cx="643" cy="0"/>
            </a:xfrm>
            <a:prstGeom prst="line">
              <a:avLst/>
            </a:prstGeom>
            <a:noFill/>
            <a:ln w="38100">
              <a:solidFill>
                <a:schemeClr val="tx1"/>
              </a:solidFill>
              <a:round/>
              <a:headEnd/>
              <a:tailEnd/>
            </a:ln>
          </p:spPr>
          <p:txBody>
            <a:bodyPr/>
            <a:lstStyle/>
            <a:p>
              <a:endParaRPr lang="zh-CN" altLang="en-US"/>
            </a:p>
          </p:txBody>
        </p:sp>
      </p:grpSp>
      <p:sp>
        <p:nvSpPr>
          <p:cNvPr id="35" name="Oval 27"/>
          <p:cNvSpPr>
            <a:spLocks noChangeArrowheads="1"/>
          </p:cNvSpPr>
          <p:nvPr/>
        </p:nvSpPr>
        <p:spPr bwMode="auto">
          <a:xfrm>
            <a:off x="7683500" y="3073400"/>
            <a:ext cx="88900" cy="90488"/>
          </a:xfrm>
          <a:prstGeom prst="ellipse">
            <a:avLst/>
          </a:prstGeom>
          <a:solidFill>
            <a:schemeClr val="tx1"/>
          </a:solidFill>
          <a:ln w="38100" algn="ctr">
            <a:solidFill>
              <a:schemeClr val="tx1"/>
            </a:solidFill>
            <a:round/>
            <a:headEnd/>
            <a:tailEnd/>
          </a:ln>
        </p:spPr>
        <p:txBody>
          <a:bodyPr wrap="none" anchor="ctr"/>
          <a:lstStyle/>
          <a:p>
            <a:pPr eaLnBrk="0" hangingPunct="0"/>
            <a:endParaRPr lang="zh-CN" altLang="en-US"/>
          </a:p>
        </p:txBody>
      </p:sp>
      <p:sp>
        <p:nvSpPr>
          <p:cNvPr id="36" name="Line 28"/>
          <p:cNvSpPr>
            <a:spLocks noChangeShapeType="1"/>
          </p:cNvSpPr>
          <p:nvPr/>
        </p:nvSpPr>
        <p:spPr bwMode="auto">
          <a:xfrm flipV="1">
            <a:off x="7727950" y="3073401"/>
            <a:ext cx="0" cy="944563"/>
          </a:xfrm>
          <a:prstGeom prst="line">
            <a:avLst/>
          </a:prstGeom>
          <a:noFill/>
          <a:ln w="38100">
            <a:solidFill>
              <a:schemeClr val="tx1"/>
            </a:solidFill>
            <a:round/>
            <a:headEnd/>
            <a:tailEnd/>
          </a:ln>
        </p:spPr>
        <p:txBody>
          <a:bodyPr/>
          <a:lstStyle/>
          <a:p>
            <a:endParaRPr lang="zh-CN" altLang="en-US"/>
          </a:p>
        </p:txBody>
      </p:sp>
      <p:sp>
        <p:nvSpPr>
          <p:cNvPr id="37" name="Rectangle 29"/>
          <p:cNvSpPr>
            <a:spLocks noChangeArrowheads="1"/>
          </p:cNvSpPr>
          <p:nvPr/>
        </p:nvSpPr>
        <p:spPr bwMode="auto">
          <a:xfrm>
            <a:off x="7658100" y="3459163"/>
            <a:ext cx="134938" cy="360362"/>
          </a:xfrm>
          <a:prstGeom prst="rect">
            <a:avLst/>
          </a:prstGeom>
          <a:solidFill>
            <a:schemeClr val="bg1"/>
          </a:solidFill>
          <a:ln w="38100" algn="ctr">
            <a:solidFill>
              <a:schemeClr val="tx1"/>
            </a:solidFill>
            <a:miter lim="800000"/>
            <a:headEnd/>
            <a:tailEnd/>
          </a:ln>
        </p:spPr>
        <p:txBody>
          <a:bodyPr wrap="none" anchor="ctr"/>
          <a:lstStyle/>
          <a:p>
            <a:pPr eaLnBrk="0" hangingPunct="0"/>
            <a:endParaRPr lang="zh-CN" altLang="en-US"/>
          </a:p>
        </p:txBody>
      </p:sp>
      <p:graphicFrame>
        <p:nvGraphicFramePr>
          <p:cNvPr id="38" name="Object 95"/>
          <p:cNvGraphicFramePr>
            <a:graphicFrameLocks noChangeAspect="1"/>
          </p:cNvGraphicFramePr>
          <p:nvPr/>
        </p:nvGraphicFramePr>
        <p:xfrm>
          <a:off x="6970713" y="2514600"/>
          <a:ext cx="571500" cy="571500"/>
        </p:xfrm>
        <a:graphic>
          <a:graphicData uri="http://schemas.openxmlformats.org/presentationml/2006/ole">
            <mc:AlternateContent xmlns:mc="http://schemas.openxmlformats.org/markup-compatibility/2006">
              <mc:Choice xmlns:v="urn:schemas-microsoft-com:vml" Requires="v">
                <p:oleObj spid="_x0000_s196928" name="Equation" r:id="rId11" imgW="228600" imgH="228600" progId="Equation.DSMT4">
                  <p:embed/>
                </p:oleObj>
              </mc:Choice>
              <mc:Fallback>
                <p:oleObj name="Equation" r:id="rId11" imgW="228600" imgH="228600" progId="Equation.DSMT4">
                  <p:embed/>
                  <p:pic>
                    <p:nvPicPr>
                      <p:cNvPr id="0" name="Picture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0713" y="2514600"/>
                        <a:ext cx="571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96"/>
          <p:cNvGraphicFramePr>
            <a:graphicFrameLocks noChangeAspect="1"/>
          </p:cNvGraphicFramePr>
          <p:nvPr/>
        </p:nvGraphicFramePr>
        <p:xfrm>
          <a:off x="7808913" y="3313114"/>
          <a:ext cx="596900" cy="630237"/>
        </p:xfrm>
        <a:graphic>
          <a:graphicData uri="http://schemas.openxmlformats.org/presentationml/2006/ole">
            <mc:AlternateContent xmlns:mc="http://schemas.openxmlformats.org/markup-compatibility/2006">
              <mc:Choice xmlns:v="urn:schemas-microsoft-com:vml" Requires="v">
                <p:oleObj spid="_x0000_s196929" name="Equation" r:id="rId13" imgW="215806" imgH="228501" progId="Equation.DSMT4">
                  <p:embed/>
                </p:oleObj>
              </mc:Choice>
              <mc:Fallback>
                <p:oleObj name="Equation" r:id="rId13" imgW="215806" imgH="228501" progId="Equation.DSMT4">
                  <p:embed/>
                  <p:pic>
                    <p:nvPicPr>
                      <p:cNvPr id="0" name="Picture 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8913" y="3313114"/>
                        <a:ext cx="596900"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 name="Object 97"/>
          <p:cNvGraphicFramePr>
            <a:graphicFrameLocks noChangeAspect="1"/>
          </p:cNvGraphicFramePr>
          <p:nvPr/>
        </p:nvGraphicFramePr>
        <p:xfrm>
          <a:off x="7593013" y="2609851"/>
          <a:ext cx="381000" cy="442913"/>
        </p:xfrm>
        <a:graphic>
          <a:graphicData uri="http://schemas.openxmlformats.org/presentationml/2006/ole">
            <mc:AlternateContent xmlns:mc="http://schemas.openxmlformats.org/markup-compatibility/2006">
              <mc:Choice xmlns:v="urn:schemas-microsoft-com:vml" Requires="v">
                <p:oleObj spid="_x0000_s196930" name="Equation" r:id="rId15" imgW="152202" imgH="177569" progId="Equation.DSMT4">
                  <p:embed/>
                </p:oleObj>
              </mc:Choice>
              <mc:Fallback>
                <p:oleObj name="Equation" r:id="rId15" imgW="152202" imgH="177569" progId="Equation.DSMT4">
                  <p:embed/>
                  <p:pic>
                    <p:nvPicPr>
                      <p:cNvPr id="0" name="Picture 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3013" y="2609851"/>
                        <a:ext cx="3810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98"/>
          <p:cNvGraphicFramePr>
            <a:graphicFrameLocks noChangeAspect="1"/>
          </p:cNvGraphicFramePr>
          <p:nvPr/>
        </p:nvGraphicFramePr>
        <p:xfrm>
          <a:off x="7983539" y="2379664"/>
          <a:ext cx="574675" cy="573087"/>
        </p:xfrm>
        <a:graphic>
          <a:graphicData uri="http://schemas.openxmlformats.org/presentationml/2006/ole">
            <mc:AlternateContent xmlns:mc="http://schemas.openxmlformats.org/markup-compatibility/2006">
              <mc:Choice xmlns:v="urn:schemas-microsoft-com:vml" Requires="v">
                <p:oleObj spid="_x0000_s196931" name="Equation" r:id="rId17" imgW="228600" imgH="228600" progId="Equation.DSMT4">
                  <p:embed/>
                </p:oleObj>
              </mc:Choice>
              <mc:Fallback>
                <p:oleObj name="Equation" r:id="rId17" imgW="228600" imgH="228600" progId="Equation.DSMT4">
                  <p:embed/>
                  <p:pic>
                    <p:nvPicPr>
                      <p:cNvPr id="0" name="Picture 9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83539" y="2379664"/>
                        <a:ext cx="574675"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Rectangle 55"/>
          <p:cNvSpPr>
            <a:spLocks noChangeArrowheads="1"/>
          </p:cNvSpPr>
          <p:nvPr/>
        </p:nvSpPr>
        <p:spPr bwMode="auto">
          <a:xfrm>
            <a:off x="2392364" y="5408613"/>
            <a:ext cx="3806825" cy="449262"/>
          </a:xfrm>
          <a:prstGeom prst="rect">
            <a:avLst/>
          </a:prstGeom>
          <a:noFill/>
          <a:ln w="9525">
            <a:noFill/>
            <a:miter lim="800000"/>
            <a:headEnd/>
            <a:tailEnd/>
          </a:ln>
        </p:spPr>
        <p:txBody>
          <a:bodyPr tIns="18000" bIns="0"/>
          <a:lstStyle/>
          <a:p>
            <a:pPr marL="342900" indent="-342900" eaLnBrk="0" hangingPunct="0">
              <a:lnSpc>
                <a:spcPct val="120000"/>
              </a:lnSpc>
            </a:pPr>
            <a:r>
              <a:rPr lang="zh-CN" altLang="en-US" sz="2200" b="1">
                <a:latin typeface="楷体_GB2312" pitchFamily="49" charset="-122"/>
                <a:ea typeface="楷体_GB2312" pitchFamily="49" charset="-122"/>
              </a:rPr>
              <a:t>相当于受控源</a:t>
            </a:r>
            <a:endParaRPr lang="zh-CN" altLang="en-US" sz="2200" b="1" baseline="-25000">
              <a:latin typeface="楷体_GB2312" pitchFamily="49" charset="-122"/>
              <a:ea typeface="楷体_GB2312" pitchFamily="49" charset="-122"/>
            </a:endParaRPr>
          </a:p>
        </p:txBody>
      </p:sp>
      <p:sp>
        <p:nvSpPr>
          <p:cNvPr id="49" name="Rectangle 3"/>
          <p:cNvSpPr txBox="1">
            <a:spLocks noChangeArrowheads="1"/>
          </p:cNvSpPr>
          <p:nvPr/>
        </p:nvSpPr>
        <p:spPr bwMode="auto">
          <a:xfrm>
            <a:off x="1646238" y="1736726"/>
            <a:ext cx="3492500" cy="1890713"/>
          </a:xfrm>
          <a:prstGeom prst="rect">
            <a:avLst/>
          </a:prstGeom>
          <a:noFill/>
          <a:ln w="9525">
            <a:noFill/>
            <a:miter lim="800000"/>
            <a:headEnd/>
            <a:tailEnd/>
          </a:ln>
        </p:spPr>
        <p:txBody>
          <a:bodyPr/>
          <a:lstStyle/>
          <a:p>
            <a:pPr eaLnBrk="0" hangingPunct="0">
              <a:lnSpc>
                <a:spcPct val="110000"/>
              </a:lnSpc>
              <a:spcBef>
                <a:spcPct val="20000"/>
              </a:spcBef>
              <a:buClr>
                <a:schemeClr val="tx2"/>
              </a:buClr>
              <a:buFont typeface="Wingdings" pitchFamily="2" charset="2"/>
              <a:buNone/>
            </a:pPr>
            <a:r>
              <a:rPr lang="zh-CN" altLang="en-US" sz="2800">
                <a:latin typeface="Times New Roman" pitchFamily="18" charset="0"/>
                <a:cs typeface="Times New Roman" pitchFamily="18" charset="0"/>
              </a:rPr>
              <a:t>　　</a:t>
            </a:r>
            <a:r>
              <a:rPr lang="zh-CN" altLang="en-US" sz="2200">
                <a:latin typeface="Times New Roman" pitchFamily="18" charset="0"/>
                <a:cs typeface="Times New Roman" pitchFamily="18" charset="0"/>
              </a:rPr>
              <a:t>简化低频</a:t>
            </a:r>
            <a:r>
              <a:rPr lang="en-US" altLang="zh-CN" sz="2200">
                <a:latin typeface="Times New Roman" pitchFamily="18" charset="0"/>
                <a:cs typeface="Times New Roman" pitchFamily="18" charset="0"/>
              </a:rPr>
              <a:t>T</a:t>
            </a:r>
            <a:r>
              <a:rPr lang="zh-CN" altLang="en-US" sz="2200">
                <a:latin typeface="Times New Roman" pitchFamily="18" charset="0"/>
                <a:cs typeface="Times New Roman" pitchFamily="18" charset="0"/>
              </a:rPr>
              <a:t>模型</a:t>
            </a:r>
          </a:p>
          <a:p>
            <a:pPr marL="742950" lvl="1" indent="-285750" eaLnBrk="0" hangingPunct="0">
              <a:lnSpc>
                <a:spcPct val="110000"/>
              </a:lnSpc>
              <a:spcBef>
                <a:spcPct val="20000"/>
              </a:spcBef>
              <a:buClr>
                <a:srgbClr val="FF0000"/>
              </a:buClr>
              <a:buSzPct val="60000"/>
              <a:buFont typeface="Wingdings" pitchFamily="2" charset="2"/>
              <a:buChar char="u"/>
            </a:pPr>
            <a:r>
              <a:rPr lang="zh-CN" altLang="en-US" sz="2200" b="1">
                <a:latin typeface="Times New Roman" pitchFamily="18" charset="0"/>
                <a:ea typeface="楷体_GB2312" pitchFamily="49" charset="-122"/>
                <a:cs typeface="Times New Roman" pitchFamily="18" charset="0"/>
              </a:rPr>
              <a:t>放大状态下，发射结正偏</a:t>
            </a:r>
          </a:p>
        </p:txBody>
      </p:sp>
      <p:graphicFrame>
        <p:nvGraphicFramePr>
          <p:cNvPr id="50" name="Object 99"/>
          <p:cNvGraphicFramePr>
            <a:graphicFrameLocks noChangeAspect="1"/>
          </p:cNvGraphicFramePr>
          <p:nvPr/>
        </p:nvGraphicFramePr>
        <p:xfrm>
          <a:off x="2925764" y="4976813"/>
          <a:ext cx="942975" cy="457200"/>
        </p:xfrm>
        <a:graphic>
          <a:graphicData uri="http://schemas.openxmlformats.org/presentationml/2006/ole">
            <mc:AlternateContent xmlns:mc="http://schemas.openxmlformats.org/markup-compatibility/2006">
              <mc:Choice xmlns:v="urn:schemas-microsoft-com:vml" Requires="v">
                <p:oleObj spid="_x0000_s196932" name="Equation" r:id="rId19" imgW="469900" imgH="228600" progId="Equation.DSMT4">
                  <p:embed/>
                </p:oleObj>
              </mc:Choice>
              <mc:Fallback>
                <p:oleObj name="Equation" r:id="rId19" imgW="469900" imgH="228600" progId="Equation.DSMT4">
                  <p:embed/>
                  <p:pic>
                    <p:nvPicPr>
                      <p:cNvPr id="0" name="Picture 9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5764" y="4976813"/>
                        <a:ext cx="9429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Object 100"/>
          <p:cNvGraphicFramePr>
            <a:graphicFrameLocks noChangeAspect="1"/>
          </p:cNvGraphicFramePr>
          <p:nvPr/>
        </p:nvGraphicFramePr>
        <p:xfrm>
          <a:off x="2855914" y="3429000"/>
          <a:ext cx="1577975" cy="787400"/>
        </p:xfrm>
        <a:graphic>
          <a:graphicData uri="http://schemas.openxmlformats.org/presentationml/2006/ole">
            <mc:AlternateContent xmlns:mc="http://schemas.openxmlformats.org/markup-compatibility/2006">
              <mc:Choice xmlns:v="urn:schemas-microsoft-com:vml" Requires="v">
                <p:oleObj spid="_x0000_s196933" name="Equation" r:id="rId21" imgW="787058" imgH="393529" progId="Equation.DSMT4">
                  <p:embed/>
                </p:oleObj>
              </mc:Choice>
              <mc:Fallback>
                <p:oleObj name="Equation" r:id="rId21" imgW="787058" imgH="393529" progId="Equation.DSMT4">
                  <p:embed/>
                  <p:pic>
                    <p:nvPicPr>
                      <p:cNvPr id="0" name="Picture 10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5914" y="3429000"/>
                        <a:ext cx="15779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Rectangle 61"/>
          <p:cNvSpPr>
            <a:spLocks noChangeArrowheads="1"/>
          </p:cNvSpPr>
          <p:nvPr/>
        </p:nvSpPr>
        <p:spPr bwMode="auto">
          <a:xfrm>
            <a:off x="1646238" y="2636838"/>
            <a:ext cx="3492500" cy="946150"/>
          </a:xfrm>
          <a:prstGeom prst="rect">
            <a:avLst/>
          </a:prstGeom>
          <a:noFill/>
          <a:ln w="9525">
            <a:noFill/>
            <a:miter lim="800000"/>
            <a:headEnd/>
            <a:tailEnd/>
          </a:ln>
        </p:spPr>
        <p:txBody>
          <a:bodyPr/>
          <a:lstStyle/>
          <a:p>
            <a:pPr marL="742950" lvl="1" indent="-285750" eaLnBrk="0" hangingPunct="0">
              <a:lnSpc>
                <a:spcPct val="110000"/>
              </a:lnSpc>
              <a:buClr>
                <a:srgbClr val="FF0000"/>
              </a:buClr>
            </a:pPr>
            <a:r>
              <a:rPr lang="zh-CN" altLang="en-US" sz="2200" b="1">
                <a:latin typeface="楷体_GB2312" pitchFamily="49" charset="-122"/>
                <a:ea typeface="楷体_GB2312" pitchFamily="49" charset="-122"/>
              </a:rPr>
              <a:t>　　　，对交流小信号等效为电阻：</a:t>
            </a:r>
          </a:p>
        </p:txBody>
      </p:sp>
      <p:sp>
        <p:nvSpPr>
          <p:cNvPr id="53" name="Rectangle 62"/>
          <p:cNvSpPr>
            <a:spLocks noChangeArrowheads="1"/>
          </p:cNvSpPr>
          <p:nvPr/>
        </p:nvSpPr>
        <p:spPr bwMode="auto">
          <a:xfrm>
            <a:off x="1641475" y="4213226"/>
            <a:ext cx="5067300" cy="944563"/>
          </a:xfrm>
          <a:prstGeom prst="rect">
            <a:avLst/>
          </a:prstGeom>
          <a:noFill/>
          <a:ln w="9525">
            <a:noFill/>
            <a:miter lim="800000"/>
            <a:headEnd/>
            <a:tailEnd/>
          </a:ln>
        </p:spPr>
        <p:txBody>
          <a:bodyPr/>
          <a:lstStyle/>
          <a:p>
            <a:pPr marL="742950" lvl="1" indent="-285750" eaLnBrk="0" hangingPunct="0">
              <a:lnSpc>
                <a:spcPct val="110000"/>
              </a:lnSpc>
              <a:buClr>
                <a:srgbClr val="FF0000"/>
              </a:buClr>
              <a:buSzPct val="60000"/>
              <a:buFont typeface="Wingdings" pitchFamily="2" charset="2"/>
              <a:buChar char="u"/>
            </a:pPr>
            <a:r>
              <a:rPr lang="zh-CN" altLang="en-US" sz="2200" b="1">
                <a:latin typeface="Times New Roman" pitchFamily="18" charset="0"/>
                <a:ea typeface="楷体_GB2312" pitchFamily="49" charset="-122"/>
                <a:cs typeface="Times New Roman" pitchFamily="18" charset="0"/>
              </a:rPr>
              <a:t>对于集电结反偏，收集通过发射结注入到基区的非平衡少子</a:t>
            </a:r>
          </a:p>
        </p:txBody>
      </p:sp>
      <p:sp>
        <p:nvSpPr>
          <p:cNvPr id="54" name="Rectangle 63"/>
          <p:cNvSpPr>
            <a:spLocks noChangeArrowheads="1"/>
          </p:cNvSpPr>
          <p:nvPr/>
        </p:nvSpPr>
        <p:spPr bwMode="auto">
          <a:xfrm>
            <a:off x="1646239" y="5842000"/>
            <a:ext cx="8397875" cy="515938"/>
          </a:xfrm>
          <a:prstGeom prst="rect">
            <a:avLst/>
          </a:prstGeom>
          <a:noFill/>
          <a:ln w="9525">
            <a:noFill/>
            <a:miter lim="800000"/>
            <a:headEnd/>
            <a:tailEnd/>
          </a:ln>
        </p:spPr>
        <p:txBody>
          <a:bodyPr tIns="18000" bIns="0"/>
          <a:lstStyle/>
          <a:p>
            <a:pPr marL="742950" lvl="1" indent="-285750" eaLnBrk="0" hangingPunct="0">
              <a:lnSpc>
                <a:spcPct val="120000"/>
              </a:lnSpc>
              <a:buClr>
                <a:srgbClr val="FF0000"/>
              </a:buClr>
              <a:buSzPct val="60000"/>
              <a:buFont typeface="Wingdings" pitchFamily="2" charset="2"/>
              <a:buChar char="u"/>
            </a:pPr>
            <a:r>
              <a:rPr lang="zh-CN" altLang="en-US" sz="2200" b="1">
                <a:latin typeface="Times New Roman" pitchFamily="18" charset="0"/>
                <a:ea typeface="楷体_GB2312" pitchFamily="49" charset="-122"/>
                <a:cs typeface="Times New Roman" pitchFamily="18" charset="0"/>
              </a:rPr>
              <a:t>基区很薄且参杂浓度很低，体电阻为</a:t>
            </a:r>
            <a:r>
              <a:rPr lang="en-US" altLang="zh-CN" sz="2200" b="1" i="1">
                <a:solidFill>
                  <a:srgbClr val="FF0000"/>
                </a:solidFill>
                <a:latin typeface="Times New Roman" pitchFamily="18" charset="0"/>
                <a:ea typeface="楷体_GB2312" pitchFamily="49" charset="-122"/>
                <a:cs typeface="Times New Roman" pitchFamily="18" charset="0"/>
              </a:rPr>
              <a:t>r</a:t>
            </a:r>
            <a:r>
              <a:rPr lang="en-US" altLang="zh-CN" sz="2200" b="1" baseline="-25000">
                <a:solidFill>
                  <a:srgbClr val="FF0000"/>
                </a:solidFill>
                <a:latin typeface="Times New Roman" pitchFamily="18" charset="0"/>
                <a:ea typeface="楷体_GB2312" pitchFamily="49" charset="-122"/>
                <a:cs typeface="Times New Roman" pitchFamily="18" charset="0"/>
              </a:rPr>
              <a:t>bb’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49">
                                            <p:txEl>
                                              <p:pRg st="0" end="0"/>
                                            </p:txEl>
                                          </p:spTgt>
                                        </p:tgtEl>
                                        <p:attrNameLst>
                                          <p:attrName>style.visibility</p:attrName>
                                        </p:attrNameLst>
                                      </p:cBhvr>
                                      <p:to>
                                        <p:strVal val="visible"/>
                                      </p:to>
                                    </p:set>
                                  </p:childTnLst>
                                </p:cTn>
                              </p:par>
                            </p:childTnLst>
                          </p:cTn>
                        </p:par>
                        <p:par>
                          <p:cTn id="11" fill="hold">
                            <p:stCondLst>
                              <p:cond delay="481"/>
                            </p:stCondLst>
                            <p:childTnLst>
                              <p:par>
                                <p:cTn id="12" presetID="9" presetClass="entr" presetSubtype="0"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80"/>
                                  </p:iterate>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9"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dissolve">
                                      <p:cBhvr>
                                        <p:cTn id="39" dur="500"/>
                                        <p:tgtEl>
                                          <p:spTgt spid="4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
                                            <p:bg/>
                                          </p:spTgt>
                                        </p:tgtEl>
                                        <p:attrNameLst>
                                          <p:attrName>style.visibility</p:attrName>
                                        </p:attrNameLst>
                                      </p:cBhvr>
                                      <p:to>
                                        <p:strVal val="visible"/>
                                      </p:to>
                                    </p:set>
                                    <p:animEffect transition="in" filter="wipe(left)">
                                      <p:cBhvr>
                                        <p:cTn id="47" dur="500"/>
                                        <p:tgtEl>
                                          <p:spTgt spid="51">
                                            <p:bg/>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75"/>
                                  </p:iterate>
                                  <p:childTnLst>
                                    <p:set>
                                      <p:cBhvr>
                                        <p:cTn id="51" dur="1" fill="hold">
                                          <p:stCondLst>
                                            <p:cond delay="74"/>
                                          </p:stCondLst>
                                        </p:cTn>
                                        <p:tgtEl>
                                          <p:spTgt spid="53">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0">
                                            <p:bg/>
                                          </p:spTgt>
                                        </p:tgtEl>
                                        <p:attrNameLst>
                                          <p:attrName>style.visibility</p:attrName>
                                        </p:attrNameLst>
                                      </p:cBhvr>
                                      <p:to>
                                        <p:strVal val="visible"/>
                                      </p:to>
                                    </p:set>
                                    <p:animEffect transition="in" filter="wipe(left)">
                                      <p:cBhvr>
                                        <p:cTn id="56" dur="500"/>
                                        <p:tgtEl>
                                          <p:spTgt spid="50">
                                            <p:bg/>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75"/>
                                  </p:iterate>
                                  <p:childTnLst>
                                    <p:set>
                                      <p:cBhvr>
                                        <p:cTn id="60" dur="1" fill="hold">
                                          <p:stCondLst>
                                            <p:cond delay="74"/>
                                          </p:stCondLst>
                                        </p:cTn>
                                        <p:tgtEl>
                                          <p:spTgt spid="48">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right)">
                                      <p:cBhvr>
                                        <p:cTn id="65" dur="500"/>
                                        <p:tgtEl>
                                          <p:spTgt spid="21"/>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dissolve">
                                      <p:cBhvr>
                                        <p:cTn id="69" dur="5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75"/>
                                  </p:iterate>
                                  <p:childTnLst>
                                    <p:set>
                                      <p:cBhvr>
                                        <p:cTn id="73" dur="1" fill="hold">
                                          <p:stCondLst>
                                            <p:cond delay="74"/>
                                          </p:stCondLst>
                                        </p:cTn>
                                        <p:tgtEl>
                                          <p:spTgt spid="54">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down)">
                                      <p:cBhvr>
                                        <p:cTn id="78" dur="500"/>
                                        <p:tgtEl>
                                          <p:spTgt spid="36"/>
                                        </p:tgtEl>
                                      </p:cBhvr>
                                    </p:animEffect>
                                  </p:childTnLst>
                                </p:cTn>
                              </p:par>
                            </p:childTnLst>
                          </p:cTn>
                        </p:par>
                        <p:par>
                          <p:cTn id="79" fill="hold">
                            <p:stCondLst>
                              <p:cond delay="500"/>
                            </p:stCondLst>
                            <p:childTnLst>
                              <p:par>
                                <p:cTn id="80" presetID="9" presetClass="entr" presetSubtype="0"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dissolve">
                                      <p:cBhvr>
                                        <p:cTn id="82" dur="500"/>
                                        <p:tgtEl>
                                          <p:spTgt spid="37"/>
                                        </p:tgtEl>
                                      </p:cBhvr>
                                    </p:animEffect>
                                  </p:childTnLst>
                                </p:cTn>
                              </p:par>
                            </p:childTnLst>
                          </p:cTn>
                        </p:par>
                        <p:par>
                          <p:cTn id="83" fill="hold">
                            <p:stCondLst>
                              <p:cond delay="1000"/>
                            </p:stCondLst>
                            <p:childTnLst>
                              <p:par>
                                <p:cTn id="84" presetID="9" presetClass="entr" presetSubtype="0" fill="hold"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dissolve">
                                      <p:cBhvr>
                                        <p:cTn id="8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9" grpId="0" animBg="1"/>
      <p:bldP spid="20" grpId="0" animBg="1"/>
      <p:bldP spid="35" grpId="0" animBg="1"/>
      <p:bldP spid="36" grpId="0" animBg="1"/>
      <p:bldP spid="37" grpId="0" animBg="1"/>
      <p:bldP spid="48" grpId="0" build="p" bldLvl="5" autoUpdateAnimBg="0"/>
      <p:bldP spid="49" grpId="0" build="p" bldLvl="5" autoUpdateAnimBg="0"/>
      <p:bldP spid="50" grpId="0" build="p" bldLvl="5" autoUpdateAnimBg="0"/>
      <p:bldP spid="51" grpId="0" build="p" bldLvl="5" autoUpdateAnimBg="0"/>
      <p:bldP spid="52" grpId="0"/>
      <p:bldP spid="53" grpId="0" build="p" bldLvl="5" autoUpdateAnimBg="0"/>
      <p:bldP spid="54" grpId="0" build="p" bldLvl="5"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97687" name="文本框 1"/>
          <p:cNvSpPr txBox="1">
            <a:spLocks noChangeArrowheads="1"/>
          </p:cNvSpPr>
          <p:nvPr/>
        </p:nvSpPr>
        <p:spPr bwMode="auto">
          <a:xfrm>
            <a:off x="1981201" y="1311276"/>
            <a:ext cx="3933825"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其它常用低频小信号模型</a:t>
            </a:r>
          </a:p>
        </p:txBody>
      </p:sp>
      <p:sp>
        <p:nvSpPr>
          <p:cNvPr id="19768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89</a:t>
            </a:r>
          </a:p>
        </p:txBody>
      </p:sp>
      <p:sp>
        <p:nvSpPr>
          <p:cNvPr id="55" name="Rectangle 3"/>
          <p:cNvSpPr txBox="1">
            <a:spLocks noChangeArrowheads="1"/>
          </p:cNvSpPr>
          <p:nvPr/>
        </p:nvSpPr>
        <p:spPr bwMode="auto">
          <a:xfrm>
            <a:off x="1646238" y="1736726"/>
            <a:ext cx="2736850" cy="512763"/>
          </a:xfrm>
          <a:prstGeom prst="rect">
            <a:avLst/>
          </a:prstGeom>
          <a:noFill/>
          <a:ln w="9525">
            <a:noFill/>
            <a:miter lim="800000"/>
            <a:headEnd/>
            <a:tailEnd/>
          </a:ln>
        </p:spPr>
        <p:txBody>
          <a:bodyPr wrap="none">
            <a:spAutoFit/>
          </a:bodyPr>
          <a:lstStyle/>
          <a:p>
            <a:pPr eaLnBrk="0" hangingPunct="0">
              <a:lnSpc>
                <a:spcPct val="110000"/>
              </a:lnSpc>
              <a:spcBef>
                <a:spcPct val="20000"/>
              </a:spcBef>
              <a:buClr>
                <a:schemeClr val="tx2"/>
              </a:buClr>
              <a:buFont typeface="Wingdings" pitchFamily="2" charset="2"/>
              <a:buNone/>
            </a:pPr>
            <a:r>
              <a:rPr lang="zh-CN" altLang="en-US" sz="2800">
                <a:latin typeface="Times New Roman" pitchFamily="18" charset="0"/>
                <a:cs typeface="Times New Roman" pitchFamily="18" charset="0"/>
              </a:rPr>
              <a:t>　　</a:t>
            </a:r>
            <a:r>
              <a:rPr lang="zh-CN" altLang="en-US" sz="2200">
                <a:latin typeface="Times New Roman" pitchFamily="18" charset="0"/>
                <a:cs typeface="Times New Roman" pitchFamily="18" charset="0"/>
              </a:rPr>
              <a:t>简化</a:t>
            </a:r>
            <a:r>
              <a:rPr lang="el-GR" altLang="zh-CN" sz="2200" i="1">
                <a:latin typeface="Times New Roman" pitchFamily="18" charset="0"/>
                <a:cs typeface="Times New Roman" pitchFamily="18" charset="0"/>
              </a:rPr>
              <a:t>β</a:t>
            </a:r>
            <a:r>
              <a:rPr lang="zh-CN" altLang="en-US" sz="2200">
                <a:latin typeface="Times New Roman" pitchFamily="18" charset="0"/>
                <a:cs typeface="Times New Roman" pitchFamily="18" charset="0"/>
              </a:rPr>
              <a:t>参数模型</a:t>
            </a:r>
            <a:endParaRPr lang="zh-CN" altLang="en-US" sz="2200" b="1">
              <a:latin typeface="Times New Roman" pitchFamily="18" charset="0"/>
              <a:ea typeface="楷体_GB2312" pitchFamily="49" charset="-122"/>
              <a:cs typeface="Times New Roman" pitchFamily="18" charset="0"/>
            </a:endParaRPr>
          </a:p>
        </p:txBody>
      </p:sp>
      <p:sp>
        <p:nvSpPr>
          <p:cNvPr id="56" name="Rectangle 3"/>
          <p:cNvSpPr txBox="1">
            <a:spLocks noChangeArrowheads="1"/>
          </p:cNvSpPr>
          <p:nvPr/>
        </p:nvSpPr>
        <p:spPr bwMode="auto">
          <a:xfrm>
            <a:off x="1874838" y="2220913"/>
            <a:ext cx="4545012" cy="3511550"/>
          </a:xfrm>
          <a:prstGeom prst="rect">
            <a:avLst/>
          </a:prstGeom>
          <a:noFill/>
          <a:ln w="9525">
            <a:noFill/>
            <a:miter lim="800000"/>
            <a:headEnd/>
            <a:tailEnd/>
          </a:ln>
        </p:spPr>
        <p:txBody>
          <a:bodyPr/>
          <a:lstStyle/>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根据简化低频</a:t>
            </a:r>
            <a:r>
              <a:rPr lang="en-US" altLang="zh-CN" sz="2200" b="1">
                <a:latin typeface="Times New Roman" pitchFamily="18" charset="0"/>
                <a:ea typeface="楷体_GB2312" pitchFamily="49" charset="-122"/>
                <a:cs typeface="Times New Roman" pitchFamily="18" charset="0"/>
              </a:rPr>
              <a:t>T</a:t>
            </a:r>
            <a:r>
              <a:rPr lang="zh-CN" altLang="en-US" sz="2200" b="1">
                <a:latin typeface="Times New Roman" pitchFamily="18" charset="0"/>
                <a:ea typeface="楷体_GB2312" pitchFamily="49" charset="-122"/>
                <a:cs typeface="Times New Roman" pitchFamily="18" charset="0"/>
              </a:rPr>
              <a:t>模型</a:t>
            </a:r>
            <a:endParaRPr lang="en-US" altLang="zh-CN" sz="2200" b="1">
              <a:latin typeface="Times New Roman" pitchFamily="18" charset="0"/>
              <a:ea typeface="楷体_GB2312" pitchFamily="49" charset="-122"/>
              <a:cs typeface="Times New Roman" pitchFamily="18" charset="0"/>
            </a:endParaRPr>
          </a:p>
          <a:p>
            <a:pPr marL="742950" lvl="1" indent="-285750" eaLnBrk="0" hangingPunct="0">
              <a:lnSpc>
                <a:spcPct val="120000"/>
              </a:lnSpc>
              <a:spcBef>
                <a:spcPct val="20000"/>
              </a:spcBef>
              <a:buClr>
                <a:schemeClr val="accent1"/>
              </a:buClr>
            </a:pPr>
            <a:endParaRPr lang="zh-CN" altLang="en-US" sz="2200" b="1">
              <a:latin typeface="Times New Roman" pitchFamily="18" charset="0"/>
              <a:ea typeface="楷体_GB2312" pitchFamily="49" charset="-122"/>
              <a:cs typeface="Times New Roman" pitchFamily="18" charset="0"/>
            </a:endParaRPr>
          </a:p>
          <a:p>
            <a:pPr marL="742950" lvl="1" indent="-285750" eaLnBrk="0" hangingPunct="0">
              <a:lnSpc>
                <a:spcPct val="120000"/>
              </a:lnSpc>
              <a:spcBef>
                <a:spcPct val="20000"/>
              </a:spcBef>
              <a:buClr>
                <a:schemeClr val="accent1"/>
              </a:buClr>
            </a:pPr>
            <a:endParaRPr lang="zh-CN" altLang="en-US" sz="2200" b="1">
              <a:latin typeface="Times New Roman" pitchFamily="18" charset="0"/>
              <a:ea typeface="楷体_GB2312" pitchFamily="49" charset="-122"/>
              <a:cs typeface="Times New Roman" pitchFamily="18" charset="0"/>
            </a:endParaRPr>
          </a:p>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令</a:t>
            </a:r>
          </a:p>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则</a:t>
            </a:r>
          </a:p>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又</a:t>
            </a:r>
          </a:p>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得：</a:t>
            </a:r>
            <a:r>
              <a:rPr lang="en-US" altLang="zh-CN" sz="2200" b="1">
                <a:latin typeface="Times New Roman" pitchFamily="18" charset="0"/>
                <a:ea typeface="楷体_GB2312" pitchFamily="49" charset="-122"/>
                <a:cs typeface="Times New Roman" pitchFamily="18" charset="0"/>
              </a:rPr>
              <a:t>BJT</a:t>
            </a:r>
            <a:r>
              <a:rPr lang="zh-CN" altLang="en-US" sz="2200" b="1">
                <a:latin typeface="Times New Roman" pitchFamily="18" charset="0"/>
                <a:ea typeface="楷体_GB2312" pitchFamily="49" charset="-122"/>
                <a:cs typeface="Times New Roman" pitchFamily="18" charset="0"/>
              </a:rPr>
              <a:t>的</a:t>
            </a:r>
            <a:r>
              <a:rPr lang="el-GR" altLang="zh-CN" sz="2200" b="1" i="1">
                <a:latin typeface="Times New Roman" pitchFamily="18" charset="0"/>
                <a:ea typeface="楷体_GB2312" pitchFamily="49" charset="-122"/>
                <a:cs typeface="Times New Roman" pitchFamily="18" charset="0"/>
              </a:rPr>
              <a:t>β</a:t>
            </a:r>
            <a:r>
              <a:rPr lang="zh-CN" altLang="en-US" sz="2200" b="1">
                <a:latin typeface="Times New Roman" pitchFamily="18" charset="0"/>
                <a:ea typeface="楷体_GB2312" pitchFamily="49" charset="-122"/>
                <a:cs typeface="Times New Roman" pitchFamily="18" charset="0"/>
              </a:rPr>
              <a:t>参数简化模型</a:t>
            </a:r>
            <a:endParaRPr lang="zh-CN" altLang="el-GR" sz="2200" b="1">
              <a:latin typeface="Times New Roman" pitchFamily="18" charset="0"/>
              <a:ea typeface="楷体_GB2312" pitchFamily="49" charset="-122"/>
              <a:cs typeface="Times New Roman" pitchFamily="18" charset="0"/>
            </a:endParaRPr>
          </a:p>
        </p:txBody>
      </p:sp>
      <p:graphicFrame>
        <p:nvGraphicFramePr>
          <p:cNvPr id="57" name="Object 49"/>
          <p:cNvGraphicFramePr>
            <a:graphicFrameLocks noChangeAspect="1"/>
          </p:cNvGraphicFramePr>
          <p:nvPr/>
        </p:nvGraphicFramePr>
        <p:xfrm>
          <a:off x="3179763" y="3100388"/>
          <a:ext cx="3103562" cy="508000"/>
        </p:xfrm>
        <a:graphic>
          <a:graphicData uri="http://schemas.openxmlformats.org/presentationml/2006/ole">
            <mc:AlternateContent xmlns:mc="http://schemas.openxmlformats.org/markup-compatibility/2006">
              <mc:Choice xmlns:v="urn:schemas-microsoft-com:vml" Requires="v">
                <p:oleObj spid="_x0000_s197806" name="Equation" r:id="rId4" imgW="1548728" imgH="253890" progId="Equation.DSMT4">
                  <p:embed/>
                </p:oleObj>
              </mc:Choice>
              <mc:Fallback>
                <p:oleObj name="Equation" r:id="rId4" imgW="1548728" imgH="253890" progId="Equation.DSMT4">
                  <p:embed/>
                  <p:pic>
                    <p:nvPicPr>
                      <p:cNvPr id="0"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763" y="3100388"/>
                        <a:ext cx="3103562"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50"/>
          <p:cNvGraphicFramePr>
            <a:graphicFrameLocks noChangeAspect="1"/>
          </p:cNvGraphicFramePr>
          <p:nvPr/>
        </p:nvGraphicFramePr>
        <p:xfrm>
          <a:off x="2698750" y="2600325"/>
          <a:ext cx="2425700" cy="508000"/>
        </p:xfrm>
        <a:graphic>
          <a:graphicData uri="http://schemas.openxmlformats.org/presentationml/2006/ole">
            <mc:AlternateContent xmlns:mc="http://schemas.openxmlformats.org/markup-compatibility/2006">
              <mc:Choice xmlns:v="urn:schemas-microsoft-com:vml" Requires="v">
                <p:oleObj spid="_x0000_s197807" name="Equation" r:id="rId6" imgW="1269449" imgH="253890" progId="Equation.DSMT4">
                  <p:embed/>
                </p:oleObj>
              </mc:Choice>
              <mc:Fallback>
                <p:oleObj name="Equation" r:id="rId6" imgW="1269449" imgH="253890" progId="Equation.DSMT4">
                  <p:embed/>
                  <p:pic>
                    <p:nvPicPr>
                      <p:cNvPr id="0" name="Picture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750" y="2600325"/>
                        <a:ext cx="24257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 name="Object 51"/>
          <p:cNvGraphicFramePr>
            <a:graphicFrameLocks noChangeAspect="1"/>
          </p:cNvGraphicFramePr>
          <p:nvPr/>
        </p:nvGraphicFramePr>
        <p:xfrm>
          <a:off x="2746376" y="3608388"/>
          <a:ext cx="3052763" cy="533400"/>
        </p:xfrm>
        <a:graphic>
          <a:graphicData uri="http://schemas.openxmlformats.org/presentationml/2006/ole">
            <mc:AlternateContent xmlns:mc="http://schemas.openxmlformats.org/markup-compatibility/2006">
              <mc:Choice xmlns:v="urn:schemas-microsoft-com:vml" Requires="v">
                <p:oleObj spid="_x0000_s197808" name="Equation" r:id="rId8" imgW="1523339" imgH="266584" progId="Equation.DSMT4">
                  <p:embed/>
                </p:oleObj>
              </mc:Choice>
              <mc:Fallback>
                <p:oleObj name="Equation" r:id="rId8" imgW="1523339" imgH="266584" progId="Equation.DSMT4">
                  <p:embed/>
                  <p:pic>
                    <p:nvPicPr>
                      <p:cNvPr id="0"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6376" y="3608388"/>
                        <a:ext cx="30527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 name="Object 52"/>
          <p:cNvGraphicFramePr>
            <a:graphicFrameLocks noChangeAspect="1"/>
          </p:cNvGraphicFramePr>
          <p:nvPr/>
        </p:nvGraphicFramePr>
        <p:xfrm>
          <a:off x="2733676" y="4108450"/>
          <a:ext cx="1382713" cy="508000"/>
        </p:xfrm>
        <a:graphic>
          <a:graphicData uri="http://schemas.openxmlformats.org/presentationml/2006/ole">
            <mc:AlternateContent xmlns:mc="http://schemas.openxmlformats.org/markup-compatibility/2006">
              <mc:Choice xmlns:v="urn:schemas-microsoft-com:vml" Requires="v">
                <p:oleObj spid="_x0000_s197809" name="Equation" r:id="rId10" imgW="723600" imgH="253800" progId="Equation.DSMT4">
                  <p:embed/>
                </p:oleObj>
              </mc:Choice>
              <mc:Fallback>
                <p:oleObj name="Equation" r:id="rId10" imgW="723600" imgH="253800" progId="Equation.DSMT4">
                  <p:embed/>
                  <p:pic>
                    <p:nvPicPr>
                      <p:cNvPr id="0"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3676" y="4108450"/>
                        <a:ext cx="13827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53"/>
          <p:cNvGraphicFramePr>
            <a:graphicFrameLocks noChangeAspect="1"/>
          </p:cNvGraphicFramePr>
          <p:nvPr/>
        </p:nvGraphicFramePr>
        <p:xfrm>
          <a:off x="2876551" y="4576763"/>
          <a:ext cx="1166813" cy="508000"/>
        </p:xfrm>
        <a:graphic>
          <a:graphicData uri="http://schemas.openxmlformats.org/presentationml/2006/ole">
            <mc:AlternateContent xmlns:mc="http://schemas.openxmlformats.org/markup-compatibility/2006">
              <mc:Choice xmlns:v="urn:schemas-microsoft-com:vml" Requires="v">
                <p:oleObj spid="_x0000_s197810" name="Equation" r:id="rId12" imgW="583947" imgH="253890" progId="Equation.DSMT4">
                  <p:embed/>
                </p:oleObj>
              </mc:Choice>
              <mc:Fallback>
                <p:oleObj name="Equation" r:id="rId12" imgW="583947" imgH="253890" progId="Equation.DSMT4">
                  <p:embed/>
                  <p:pic>
                    <p:nvPicPr>
                      <p:cNvPr id="0" name="Picture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6551" y="4576763"/>
                        <a:ext cx="11668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7634" name="Picture 2"/>
          <p:cNvPicPr>
            <a:picLocks noChangeAspect="1" noChangeArrowheads="1"/>
          </p:cNvPicPr>
          <p:nvPr/>
        </p:nvPicPr>
        <p:blipFill>
          <a:blip r:embed="rId14"/>
          <a:srcRect/>
          <a:stretch>
            <a:fillRect/>
          </a:stretch>
        </p:blipFill>
        <p:spPr bwMode="auto">
          <a:xfrm>
            <a:off x="6672263" y="1377950"/>
            <a:ext cx="3797300" cy="2546350"/>
          </a:xfrm>
          <a:prstGeom prst="rect">
            <a:avLst/>
          </a:prstGeom>
          <a:noFill/>
          <a:ln w="9525">
            <a:noFill/>
            <a:miter lim="800000"/>
            <a:headEnd/>
            <a:tailEnd/>
          </a:ln>
        </p:spPr>
      </p:pic>
      <p:pic>
        <p:nvPicPr>
          <p:cNvPr id="197640" name="Picture 8"/>
          <p:cNvPicPr>
            <a:picLocks noChangeAspect="1" noChangeArrowheads="1"/>
          </p:cNvPicPr>
          <p:nvPr/>
        </p:nvPicPr>
        <p:blipFill>
          <a:blip r:embed="rId15"/>
          <a:srcRect/>
          <a:stretch>
            <a:fillRect/>
          </a:stretch>
        </p:blipFill>
        <p:spPr bwMode="auto">
          <a:xfrm>
            <a:off x="6924676" y="3970338"/>
            <a:ext cx="3292475" cy="2374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56">
                                            <p:txEl>
                                              <p:pRg st="0" end="0"/>
                                            </p:txEl>
                                          </p:spTgt>
                                        </p:tgtEl>
                                        <p:attrNameLst>
                                          <p:attrName>style.visibility</p:attrName>
                                        </p:attrNameLst>
                                      </p:cBhvr>
                                      <p:to>
                                        <p:strVal val="visible"/>
                                      </p:to>
                                    </p:set>
                                  </p:childTnLst>
                                </p:cTn>
                              </p:par>
                            </p:childTnLst>
                          </p:cTn>
                        </p:par>
                        <p:par>
                          <p:cTn id="11" fill="hold">
                            <p:stCondLst>
                              <p:cond delay="641"/>
                            </p:stCondLst>
                            <p:childTnLst>
                              <p:par>
                                <p:cTn id="12" presetID="9" presetClass="entr" presetSubtype="0" fill="hold" nodeType="afterEffect">
                                  <p:stCondLst>
                                    <p:cond delay="500"/>
                                  </p:stCondLst>
                                  <p:childTnLst>
                                    <p:set>
                                      <p:cBhvr>
                                        <p:cTn id="13" dur="1" fill="hold">
                                          <p:stCondLst>
                                            <p:cond delay="0"/>
                                          </p:stCondLst>
                                        </p:cTn>
                                        <p:tgtEl>
                                          <p:spTgt spid="197634"/>
                                        </p:tgtEl>
                                        <p:attrNameLst>
                                          <p:attrName>style.visibility</p:attrName>
                                        </p:attrNameLst>
                                      </p:cBhvr>
                                      <p:to>
                                        <p:strVal val="visible"/>
                                      </p:to>
                                    </p:set>
                                    <p:animEffect transition="in" filter="dissolve">
                                      <p:cBhvr>
                                        <p:cTn id="14" dur="500"/>
                                        <p:tgtEl>
                                          <p:spTgt spid="1976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par>
                                <p:cTn id="25" presetID="1" presetClass="entr" presetSubtype="0" fill="hold" grpId="0" nodeType="withEffect">
                                  <p:stCondLst>
                                    <p:cond delay="0"/>
                                  </p:stCondLst>
                                  <p:iterate type="lt">
                                    <p:tmAbs val="80"/>
                                  </p:iterate>
                                  <p:childTnLst>
                                    <p:set>
                                      <p:cBhvr>
                                        <p:cTn id="26" dur="1" fill="hold">
                                          <p:stCondLst>
                                            <p:cond delay="0"/>
                                          </p:stCondLst>
                                        </p:cTn>
                                        <p:tgtEl>
                                          <p:spTgt spid="56">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par>
                                <p:cTn id="31" presetID="1" presetClass="entr" presetSubtype="0" fill="hold" grpId="0" nodeType="withEffect">
                                  <p:stCondLst>
                                    <p:cond delay="0"/>
                                  </p:stCondLst>
                                  <p:iterate type="lt">
                                    <p:tmAbs val="80"/>
                                  </p:iterate>
                                  <p:childTnLst>
                                    <p:set>
                                      <p:cBhvr>
                                        <p:cTn id="32" dur="1" fill="hold">
                                          <p:stCondLst>
                                            <p:cond delay="0"/>
                                          </p:stCondLst>
                                        </p:cTn>
                                        <p:tgtEl>
                                          <p:spTgt spid="56">
                                            <p:txEl>
                                              <p:pRg st="4" end="4"/>
                                            </p:txEl>
                                          </p:spTgt>
                                        </p:tgtEl>
                                        <p:attrNameLst>
                                          <p:attrName>style.visibility</p:attrName>
                                        </p:attrNameLst>
                                      </p:cBhvr>
                                      <p:to>
                                        <p:strVal val="visible"/>
                                      </p:to>
                                    </p:se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left)">
                                      <p:cBhvr>
                                        <p:cTn id="36" dur="500"/>
                                        <p:tgtEl>
                                          <p:spTgt spid="60"/>
                                        </p:tgtEl>
                                      </p:cBhvr>
                                    </p:animEffect>
                                  </p:childTnLst>
                                </p:cTn>
                              </p:par>
                              <p:par>
                                <p:cTn id="37" presetID="1" presetClass="entr" presetSubtype="0" fill="hold" grpId="0" nodeType="withEffect">
                                  <p:stCondLst>
                                    <p:cond delay="0"/>
                                  </p:stCondLst>
                                  <p:iterate type="lt">
                                    <p:tmAbs val="80"/>
                                  </p:iterate>
                                  <p:childTnLst>
                                    <p:set>
                                      <p:cBhvr>
                                        <p:cTn id="38" dur="1" fill="hold">
                                          <p:stCondLst>
                                            <p:cond delay="0"/>
                                          </p:stCondLst>
                                        </p:cTn>
                                        <p:tgtEl>
                                          <p:spTgt spid="56">
                                            <p:txEl>
                                              <p:pRg st="5" end="5"/>
                                            </p:txEl>
                                          </p:spTgt>
                                        </p:tgtEl>
                                        <p:attrNameLst>
                                          <p:attrName>style.visibility</p:attrName>
                                        </p:attrNameLst>
                                      </p:cBhvr>
                                      <p:to>
                                        <p:strVal val="visible"/>
                                      </p:to>
                                    </p:se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par>
                                <p:cTn id="43" presetID="1" presetClass="entr" presetSubtype="0" fill="hold" grpId="0" nodeType="withEffect">
                                  <p:stCondLst>
                                    <p:cond delay="0"/>
                                  </p:stCondLst>
                                  <p:iterate type="lt">
                                    <p:tmAbs val="80"/>
                                  </p:iterate>
                                  <p:childTnLst>
                                    <p:set>
                                      <p:cBhvr>
                                        <p:cTn id="44" dur="1" fill="hold">
                                          <p:stCondLst>
                                            <p:cond delay="0"/>
                                          </p:stCondLst>
                                        </p:cTn>
                                        <p:tgtEl>
                                          <p:spTgt spid="56">
                                            <p:txEl>
                                              <p:pRg st="6" end="6"/>
                                            </p:txEl>
                                          </p:spTgt>
                                        </p:tgtEl>
                                        <p:attrNameLst>
                                          <p:attrName>style.visibility</p:attrName>
                                        </p:attrNameLst>
                                      </p:cBhvr>
                                      <p:to>
                                        <p:strVal val="visible"/>
                                      </p:to>
                                    </p:set>
                                  </p:childTnLst>
                                </p:cTn>
                              </p:par>
                            </p:childTnLst>
                          </p:cTn>
                        </p:par>
                        <p:par>
                          <p:cTn id="45" fill="hold">
                            <p:stCondLst>
                              <p:cond delay="2461"/>
                            </p:stCondLst>
                            <p:childTnLst>
                              <p:par>
                                <p:cTn id="46" presetID="9" presetClass="entr" presetSubtype="0" fill="hold" nodeType="afterEffect">
                                  <p:stCondLst>
                                    <p:cond delay="500"/>
                                  </p:stCondLst>
                                  <p:childTnLst>
                                    <p:set>
                                      <p:cBhvr>
                                        <p:cTn id="47" dur="1" fill="hold">
                                          <p:stCondLst>
                                            <p:cond delay="0"/>
                                          </p:stCondLst>
                                        </p:cTn>
                                        <p:tgtEl>
                                          <p:spTgt spid="197640"/>
                                        </p:tgtEl>
                                        <p:attrNameLst>
                                          <p:attrName>style.visibility</p:attrName>
                                        </p:attrNameLst>
                                      </p:cBhvr>
                                      <p:to>
                                        <p:strVal val="visible"/>
                                      </p:to>
                                    </p:set>
                                    <p:animEffect transition="in" filter="dissolve">
                                      <p:cBhvr>
                                        <p:cTn id="48" dur="500"/>
                                        <p:tgtEl>
                                          <p:spTgt spid="197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5"/>
          <p:cNvPicPr>
            <a:picLocks noChangeAspect="1" noChangeArrowheads="1"/>
          </p:cNvPicPr>
          <p:nvPr/>
        </p:nvPicPr>
        <p:blipFill>
          <a:blip r:embed="rId4"/>
          <a:srcRect/>
          <a:stretch>
            <a:fillRect/>
          </a:stretch>
        </p:blipFill>
        <p:spPr bwMode="auto">
          <a:xfrm>
            <a:off x="8580438" y="171451"/>
            <a:ext cx="1695450" cy="1744663"/>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1.2</a:t>
            </a:r>
            <a:r>
              <a:rPr lang="zh-CN" altLang="en-US" kern="0" dirty="0" smtClean="0">
                <a:latin typeface="+mn-ea"/>
                <a:ea typeface="+mn-ea"/>
              </a:rPr>
              <a:t> </a:t>
            </a:r>
            <a:r>
              <a:rPr lang="zh-CN" altLang="en-US" kern="0" dirty="0">
                <a:latin typeface="+mn-ea"/>
                <a:ea typeface="+mn-ea"/>
              </a:rPr>
              <a:t>增强型</a:t>
            </a:r>
            <a:r>
              <a:rPr lang="en-US" altLang="zh-CN" kern="0" dirty="0">
                <a:latin typeface="Times New Roman" pitchFamily="18" charset="0"/>
                <a:ea typeface="+mn-ea"/>
                <a:cs typeface="Times New Roman" pitchFamily="18" charset="0"/>
              </a:rPr>
              <a:t>N-MOSFET</a:t>
            </a:r>
            <a:r>
              <a:rPr lang="zh-CN" altLang="en-US" kern="0" dirty="0">
                <a:latin typeface="+mn-ea"/>
                <a:ea typeface="+mn-ea"/>
              </a:rPr>
              <a:t>的基本特性</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仿真测试</a:t>
            </a:r>
          </a:p>
        </p:txBody>
      </p:sp>
      <p:sp>
        <p:nvSpPr>
          <p:cNvPr id="5" name="文本框 1"/>
          <p:cNvSpPr txBox="1">
            <a:spLocks noChangeArrowheads="1"/>
          </p:cNvSpPr>
          <p:nvPr/>
        </p:nvSpPr>
        <p:spPr bwMode="auto">
          <a:xfrm>
            <a:off x="1847850" y="1736725"/>
            <a:ext cx="8153400" cy="369888"/>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我们以</a:t>
            </a:r>
            <a:r>
              <a:rPr lang="en-US" altLang="zh-CN" b="1">
                <a:latin typeface="Times New Roman" pitchFamily="18" charset="0"/>
                <a:ea typeface="楷体_GB2312" pitchFamily="49" charset="-122"/>
                <a:cs typeface="Times New Roman" pitchFamily="18" charset="0"/>
              </a:rPr>
              <a:t>BSD214</a:t>
            </a:r>
            <a:r>
              <a:rPr lang="zh-CN" altLang="en-US" b="1">
                <a:latin typeface="Times New Roman" pitchFamily="18" charset="0"/>
                <a:ea typeface="楷体_GB2312" pitchFamily="49" charset="-122"/>
                <a:cs typeface="Times New Roman" pitchFamily="18" charset="0"/>
              </a:rPr>
              <a:t>为例，使用</a:t>
            </a:r>
            <a:r>
              <a:rPr lang="en-US" altLang="zh-CN" b="1">
                <a:latin typeface="Times New Roman" pitchFamily="18" charset="0"/>
                <a:ea typeface="楷体_GB2312" pitchFamily="49" charset="-122"/>
                <a:cs typeface="Times New Roman" pitchFamily="18" charset="0"/>
              </a:rPr>
              <a:t>EWB-Multisim</a:t>
            </a:r>
            <a:r>
              <a:rPr lang="zh-CN" altLang="en-US" b="1">
                <a:latin typeface="Times New Roman" pitchFamily="18" charset="0"/>
                <a:ea typeface="楷体_GB2312" pitchFamily="49" charset="-122"/>
                <a:cs typeface="Times New Roman" pitchFamily="18" charset="0"/>
              </a:rPr>
              <a:t>对其进行仿真测试研究。</a:t>
            </a:r>
          </a:p>
        </p:txBody>
      </p:sp>
      <p:sp>
        <p:nvSpPr>
          <p:cNvPr id="72806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48</a:t>
            </a:r>
          </a:p>
        </p:txBody>
      </p:sp>
      <p:sp>
        <p:nvSpPr>
          <p:cNvPr id="7" name="文本框 1"/>
          <p:cNvSpPr txBox="1">
            <a:spLocks noChangeArrowheads="1"/>
          </p:cNvSpPr>
          <p:nvPr/>
        </p:nvSpPr>
        <p:spPr bwMode="auto">
          <a:xfrm>
            <a:off x="1847850" y="2087563"/>
            <a:ext cx="8153400" cy="430212"/>
          </a:xfrm>
          <a:prstGeom prst="rect">
            <a:avLst/>
          </a:prstGeom>
          <a:noFill/>
          <a:ln w="9525">
            <a:noFill/>
            <a:miter lim="800000"/>
            <a:headEnd/>
            <a:tailEnd/>
          </a:ln>
        </p:spPr>
        <p:txBody>
          <a:bodyPr>
            <a:spAutoFit/>
          </a:bodyPr>
          <a:lstStyle/>
          <a:p>
            <a:pPr>
              <a:defRPr/>
            </a:pPr>
            <a:r>
              <a:rPr lang="zh-CN" altLang="en-US" b="1" dirty="0">
                <a:latin typeface="Times New Roman" pitchFamily="18" charset="0"/>
                <a:ea typeface="楷体_GB2312" pitchFamily="49" charset="-122"/>
                <a:cs typeface="Times New Roman" pitchFamily="18" charset="0"/>
              </a:rPr>
              <a:t>　　</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测试项目</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1</a:t>
            </a:r>
            <a:r>
              <a:rPr lang="zh-CN" altLang="en-US" sz="2200" b="1" dirty="0">
                <a:latin typeface="Times New Roman" pitchFamily="18" charset="0"/>
                <a:ea typeface="楷体_GB2312" pitchFamily="49" charset="-122"/>
                <a:cs typeface="Times New Roman" pitchFamily="18" charset="0"/>
              </a:rPr>
              <a:t>：栅极与源极、栅极与漏极之间的电阻</a:t>
            </a:r>
          </a:p>
        </p:txBody>
      </p:sp>
      <p:pic>
        <p:nvPicPr>
          <p:cNvPr id="67587" name="Picture 3"/>
          <p:cNvPicPr>
            <a:picLocks noChangeAspect="1" noChangeArrowheads="1"/>
          </p:cNvPicPr>
          <p:nvPr/>
        </p:nvPicPr>
        <p:blipFill>
          <a:blip r:embed="rId5"/>
          <a:srcRect/>
          <a:stretch>
            <a:fillRect/>
          </a:stretch>
        </p:blipFill>
        <p:spPr bwMode="auto">
          <a:xfrm>
            <a:off x="4000500" y="2492376"/>
            <a:ext cx="4114800" cy="2200275"/>
          </a:xfrm>
          <a:prstGeom prst="rect">
            <a:avLst/>
          </a:prstGeom>
          <a:noFill/>
          <a:ln w="9525">
            <a:noFill/>
            <a:miter lim="800000"/>
            <a:headEnd/>
            <a:tailEnd/>
          </a:ln>
        </p:spPr>
      </p:pic>
      <p:sp>
        <p:nvSpPr>
          <p:cNvPr id="9" name="文本框 1"/>
          <p:cNvSpPr txBox="1">
            <a:spLocks noChangeArrowheads="1"/>
          </p:cNvSpPr>
          <p:nvPr/>
        </p:nvSpPr>
        <p:spPr bwMode="auto">
          <a:xfrm>
            <a:off x="1847851" y="4760914"/>
            <a:ext cx="8461375" cy="708025"/>
          </a:xfrm>
          <a:prstGeom prst="rect">
            <a:avLst/>
          </a:prstGeom>
          <a:noFill/>
          <a:ln w="9525">
            <a:noFill/>
            <a:miter lim="800000"/>
            <a:headEnd/>
            <a:tailEnd/>
          </a:ln>
        </p:spPr>
        <p:txBody>
          <a:bodyPr>
            <a:spAutoFit/>
          </a:bodyPr>
          <a:lstStyle/>
          <a:p>
            <a:r>
              <a:rPr lang="zh-CN" altLang="en-US" sz="2000" b="1">
                <a:latin typeface="Times New Roman" pitchFamily="18" charset="0"/>
                <a:ea typeface="楷体_GB2312" pitchFamily="49" charset="-122"/>
                <a:cs typeface="Times New Roman" pitchFamily="18" charset="0"/>
              </a:rPr>
              <a:t>　　经过测试发现，栅极与源极间的电阻、栅极与漏极间的电阻均为∞！</a:t>
            </a:r>
            <a:endParaRPr lang="en-US" altLang="zh-CN" sz="2000" b="1">
              <a:latin typeface="Times New Roman" pitchFamily="18" charset="0"/>
              <a:ea typeface="楷体_GB2312" pitchFamily="49" charset="-122"/>
              <a:cs typeface="Times New Roman" pitchFamily="18" charset="0"/>
            </a:endParaRPr>
          </a:p>
          <a:p>
            <a:r>
              <a:rPr lang="zh-CN" altLang="en-US" sz="2000" b="1">
                <a:latin typeface="Times New Roman" pitchFamily="18" charset="0"/>
                <a:ea typeface="楷体_GB2312" pitchFamily="49" charset="-122"/>
                <a:cs typeface="Times New Roman" pitchFamily="18" charset="0"/>
              </a:rPr>
              <a:t>　　</a:t>
            </a:r>
            <a:r>
              <a:rPr lang="en-US" altLang="zh-CN" sz="2000" b="1">
                <a:latin typeface="Times New Roman" pitchFamily="18" charset="0"/>
                <a:ea typeface="楷体_GB2312" pitchFamily="49" charset="-122"/>
                <a:cs typeface="Times New Roman" pitchFamily="18" charset="0"/>
              </a:rPr>
              <a:t>MOSFET</a:t>
            </a:r>
            <a:r>
              <a:rPr lang="zh-CN" altLang="en-US" sz="2000" b="1">
                <a:latin typeface="楷体_GB2312" pitchFamily="49" charset="-122"/>
                <a:ea typeface="楷体_GB2312" pitchFamily="49" charset="-122"/>
                <a:cs typeface="Times New Roman" pitchFamily="18" charset="0"/>
              </a:rPr>
              <a:t>即绝缘栅型</a:t>
            </a:r>
            <a:r>
              <a:rPr lang="en-US" altLang="zh-CN" sz="2000" b="1">
                <a:latin typeface="Times New Roman" pitchFamily="18" charset="0"/>
                <a:ea typeface="楷体_GB2312" pitchFamily="49" charset="-122"/>
                <a:cs typeface="Times New Roman" pitchFamily="18" charset="0"/>
              </a:rPr>
              <a:t>FET</a:t>
            </a:r>
            <a:r>
              <a:rPr lang="zh-CN" altLang="en-US" sz="2000">
                <a:ea typeface="楷体_GB2312" pitchFamily="49" charset="-122"/>
                <a:cs typeface="Times New Roman" pitchFamily="18" charset="0"/>
              </a:rPr>
              <a:t>。</a:t>
            </a:r>
          </a:p>
        </p:txBody>
      </p:sp>
      <p:sp>
        <p:nvSpPr>
          <p:cNvPr id="10" name="文本框 1"/>
          <p:cNvSpPr txBox="1">
            <a:spLocks noChangeArrowheads="1"/>
          </p:cNvSpPr>
          <p:nvPr/>
        </p:nvSpPr>
        <p:spPr bwMode="auto">
          <a:xfrm>
            <a:off x="1847850" y="5892801"/>
            <a:ext cx="8604250" cy="523875"/>
          </a:xfrm>
          <a:prstGeom prst="rect">
            <a:avLst/>
          </a:prstGeom>
          <a:noFill/>
          <a:ln w="9525">
            <a:noFill/>
            <a:miter lim="800000"/>
            <a:headEnd/>
            <a:tailEnd/>
          </a:ln>
        </p:spPr>
        <p:txBody>
          <a:bodyPr>
            <a:spAutoFit/>
          </a:bodyPr>
          <a:lstStyle/>
          <a:p>
            <a:r>
              <a:rPr lang="zh-CN" altLang="en-US" sz="2000" b="1">
                <a:latin typeface="Times New Roman" pitchFamily="18" charset="0"/>
                <a:ea typeface="楷体_GB2312" pitchFamily="49" charset="-122"/>
                <a:cs typeface="Times New Roman" pitchFamily="18" charset="0"/>
              </a:rPr>
              <a:t>　　</a:t>
            </a:r>
            <a:r>
              <a:rPr lang="zh-CN" altLang="en-US" sz="2000" b="1">
                <a:latin typeface="Times New Roman" pitchFamily="18" charset="0"/>
                <a:ea typeface="楷体_GB2312" pitchFamily="49" charset="-122"/>
                <a:cs typeface="Times New Roman" pitchFamily="18" charset="0"/>
                <a:sym typeface="Wingdings" pitchFamily="2" charset="2"/>
              </a:rPr>
              <a:t>警告：不得使用数字万用表的</a:t>
            </a:r>
            <a:r>
              <a:rPr lang="el-GR" altLang="zh-CN" sz="2000" b="1">
                <a:latin typeface="Times New Roman" pitchFamily="18" charset="0"/>
                <a:ea typeface="楷体_GB2312" pitchFamily="49" charset="-122"/>
                <a:cs typeface="Times New Roman" pitchFamily="18" charset="0"/>
                <a:sym typeface="Wingdings" pitchFamily="2" charset="2"/>
              </a:rPr>
              <a:t>Ω</a:t>
            </a:r>
            <a:r>
              <a:rPr lang="zh-CN" altLang="en-US" sz="2000" b="1">
                <a:latin typeface="Times New Roman" pitchFamily="18" charset="0"/>
                <a:ea typeface="楷体_GB2312" pitchFamily="49" charset="-122"/>
                <a:cs typeface="Times New Roman" pitchFamily="18" charset="0"/>
                <a:sym typeface="Wingdings" pitchFamily="2" charset="2"/>
              </a:rPr>
              <a:t>档测试小信号高频</a:t>
            </a:r>
            <a:r>
              <a:rPr lang="en-US" altLang="zh-CN" sz="2000" b="1">
                <a:latin typeface="Times New Roman" pitchFamily="18" charset="0"/>
                <a:ea typeface="楷体_GB2312" pitchFamily="49" charset="-122"/>
                <a:cs typeface="Times New Roman" pitchFamily="18" charset="0"/>
                <a:sym typeface="Wingdings" pitchFamily="2" charset="2"/>
              </a:rPr>
              <a:t>MOS</a:t>
            </a:r>
            <a:r>
              <a:rPr lang="zh-CN" altLang="en-US" sz="2000" b="1">
                <a:latin typeface="Times New Roman" pitchFamily="18" charset="0"/>
                <a:ea typeface="楷体_GB2312" pitchFamily="49" charset="-122"/>
                <a:cs typeface="Times New Roman" pitchFamily="18" charset="0"/>
                <a:sym typeface="Wingdings" pitchFamily="2" charset="2"/>
              </a:rPr>
              <a:t>管！</a:t>
            </a:r>
            <a:r>
              <a:rPr lang="zh-CN" altLang="en-US" sz="2800" b="1">
                <a:solidFill>
                  <a:srgbClr val="FF0000"/>
                </a:solidFill>
                <a:latin typeface="Times New Roman" pitchFamily="18" charset="0"/>
                <a:ea typeface="楷体_GB2312" pitchFamily="49" charset="-122"/>
                <a:cs typeface="Times New Roman" pitchFamily="18" charset="0"/>
                <a:sym typeface="Wingdings" pitchFamily="2" charset="2"/>
              </a:rPr>
              <a:t></a:t>
            </a:r>
            <a:endParaRPr lang="zh-CN" altLang="en-US" sz="2800" b="1">
              <a:latin typeface="Times New Roman" pitchFamily="18" charset="0"/>
              <a:ea typeface="楷体_GB2312"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71685"/>
                                        </p:tgtEl>
                                        <p:attrNameLst>
                                          <p:attrName>style.visibility</p:attrName>
                                        </p:attrNameLst>
                                      </p:cBhvr>
                                      <p:to>
                                        <p:strVal val="visible"/>
                                      </p:to>
                                    </p:set>
                                    <p:anim calcmode="lin" valueType="num">
                                      <p:cBhvr>
                                        <p:cTn id="7" dur="500" fill="hold"/>
                                        <p:tgtEl>
                                          <p:spTgt spid="71685"/>
                                        </p:tgtEl>
                                        <p:attrNameLst>
                                          <p:attrName>ppt_w</p:attrName>
                                        </p:attrNameLst>
                                      </p:cBhvr>
                                      <p:tavLst>
                                        <p:tav tm="0">
                                          <p:val>
                                            <p:fltVal val="0"/>
                                          </p:val>
                                        </p:tav>
                                        <p:tav tm="100000">
                                          <p:val>
                                            <p:strVal val="#ppt_w"/>
                                          </p:val>
                                        </p:tav>
                                      </p:tavLst>
                                    </p:anim>
                                    <p:anim calcmode="lin" valueType="num">
                                      <p:cBhvr>
                                        <p:cTn id="8" dur="500" fill="hold"/>
                                        <p:tgtEl>
                                          <p:spTgt spid="71685"/>
                                        </p:tgtEl>
                                        <p:attrNameLst>
                                          <p:attrName>ppt_h</p:attrName>
                                        </p:attrNameLst>
                                      </p:cBhvr>
                                      <p:tavLst>
                                        <p:tav tm="0">
                                          <p:val>
                                            <p:fltVal val="0"/>
                                          </p:val>
                                        </p:tav>
                                        <p:tav tm="100000">
                                          <p:val>
                                            <p:strVal val="#ppt_h"/>
                                          </p:val>
                                        </p:tav>
                                      </p:tavLst>
                                    </p:anim>
                                    <p:animEffect transition="in" filter="fade">
                                      <p:cBhvr>
                                        <p:cTn id="9" dur="500"/>
                                        <p:tgtEl>
                                          <p:spTgt spid="71685"/>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80"/>
                                  </p:iterate>
                                  <p:childTnLst>
                                    <p:set>
                                      <p:cBhvr>
                                        <p:cTn id="13"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80"/>
                                  </p:iterate>
                                  <p:childTnLst>
                                    <p:set>
                                      <p:cBhvr>
                                        <p:cTn id="1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80"/>
                                  </p:iterate>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par>
                          <p:cTn id="22" fill="hold">
                            <p:stCondLst>
                              <p:cond delay="1681"/>
                            </p:stCondLst>
                            <p:childTnLst>
                              <p:par>
                                <p:cTn id="23" presetID="9" presetClass="entr" presetSubtype="0" fill="hold" nodeType="afterEffect">
                                  <p:stCondLst>
                                    <p:cond delay="500"/>
                                  </p:stCondLst>
                                  <p:childTnLst>
                                    <p:set>
                                      <p:cBhvr>
                                        <p:cTn id="24" dur="1" fill="hold">
                                          <p:stCondLst>
                                            <p:cond delay="0"/>
                                          </p:stCondLst>
                                        </p:cTn>
                                        <p:tgtEl>
                                          <p:spTgt spid="67587"/>
                                        </p:tgtEl>
                                        <p:attrNameLst>
                                          <p:attrName>style.visibility</p:attrName>
                                        </p:attrNameLst>
                                      </p:cBhvr>
                                      <p:to>
                                        <p:strVal val="visible"/>
                                      </p:to>
                                    </p:set>
                                    <p:animEffect transition="in" filter="dissolve">
                                      <p:cBhvr>
                                        <p:cTn id="25" dur="500"/>
                                        <p:tgtEl>
                                          <p:spTgt spid="6758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iterate type="lt">
                                    <p:tmAbs val="80"/>
                                  </p:iterate>
                                  <p:childTnLst>
                                    <p:set>
                                      <p:cBhvr>
                                        <p:cTn id="2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lt">
                                    <p:tmAbs val="80"/>
                                  </p:iterate>
                                  <p:childTnLst>
                                    <p:set>
                                      <p:cBhvr>
                                        <p:cTn id="3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iterate type="lt">
                                    <p:tmAbs val="80"/>
                                  </p:iterate>
                                  <p:childTnLst>
                                    <p:set>
                                      <p:cBhvr>
                                        <p:cTn id="37"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98740" name="文本框 1"/>
          <p:cNvSpPr txBox="1">
            <a:spLocks noChangeArrowheads="1"/>
          </p:cNvSpPr>
          <p:nvPr/>
        </p:nvSpPr>
        <p:spPr bwMode="auto">
          <a:xfrm>
            <a:off x="1981201" y="1311276"/>
            <a:ext cx="3933825"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其它常用低频小信号模型</a:t>
            </a:r>
          </a:p>
        </p:txBody>
      </p:sp>
      <p:sp>
        <p:nvSpPr>
          <p:cNvPr id="198741"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90</a:t>
            </a:r>
          </a:p>
        </p:txBody>
      </p:sp>
      <p:sp>
        <p:nvSpPr>
          <p:cNvPr id="55" name="Rectangle 3"/>
          <p:cNvSpPr txBox="1">
            <a:spLocks noChangeArrowheads="1"/>
          </p:cNvSpPr>
          <p:nvPr/>
        </p:nvSpPr>
        <p:spPr bwMode="auto">
          <a:xfrm>
            <a:off x="1646238" y="1736725"/>
            <a:ext cx="2882520" cy="513154"/>
          </a:xfrm>
          <a:prstGeom prst="rect">
            <a:avLst/>
          </a:prstGeom>
          <a:noFill/>
          <a:ln w="9525">
            <a:noFill/>
            <a:miter lim="800000"/>
            <a:headEnd/>
            <a:tailEnd/>
          </a:ln>
        </p:spPr>
        <p:txBody>
          <a:bodyPr wrap="none">
            <a:spAutoFit/>
          </a:bodyPr>
          <a:lstStyle/>
          <a:p>
            <a:pPr eaLnBrk="0" hangingPunct="0">
              <a:lnSpc>
                <a:spcPct val="110000"/>
              </a:lnSpc>
              <a:spcBef>
                <a:spcPct val="20000"/>
              </a:spcBef>
              <a:buClr>
                <a:schemeClr val="tx2"/>
              </a:buClr>
              <a:buFont typeface="Wingdings" pitchFamily="2" charset="2"/>
              <a:buNone/>
            </a:pPr>
            <a:r>
              <a:rPr lang="zh-CN" altLang="en-US" sz="2800">
                <a:latin typeface="Times New Roman" pitchFamily="18" charset="0"/>
                <a:cs typeface="Times New Roman" pitchFamily="18" charset="0"/>
              </a:rPr>
              <a:t>　　</a:t>
            </a:r>
            <a:r>
              <a:rPr lang="zh-CN" altLang="en-US" sz="2200">
                <a:latin typeface="Times New Roman" pitchFamily="18" charset="0"/>
                <a:cs typeface="Times New Roman" pitchFamily="18" charset="0"/>
              </a:rPr>
              <a:t>简化</a:t>
            </a:r>
            <a:r>
              <a:rPr lang="en-US" altLang="zh-CN" sz="2200" i="1">
                <a:latin typeface="Times New Roman" pitchFamily="18" charset="0"/>
                <a:cs typeface="Times New Roman" pitchFamily="18" charset="0"/>
              </a:rPr>
              <a:t>g</a:t>
            </a:r>
            <a:r>
              <a:rPr lang="en-US" altLang="zh-CN" sz="2200" baseline="-25000">
                <a:latin typeface="Times New Roman" pitchFamily="18" charset="0"/>
                <a:cs typeface="Times New Roman" pitchFamily="18" charset="0"/>
              </a:rPr>
              <a:t>m</a:t>
            </a:r>
            <a:r>
              <a:rPr lang="zh-CN" altLang="en-US" sz="2200">
                <a:latin typeface="Times New Roman" pitchFamily="18" charset="0"/>
                <a:cs typeface="Times New Roman" pitchFamily="18" charset="0"/>
              </a:rPr>
              <a:t>参数模型</a:t>
            </a:r>
            <a:endParaRPr lang="zh-CN" altLang="en-US" sz="2200" b="1">
              <a:latin typeface="Times New Roman" pitchFamily="18" charset="0"/>
              <a:ea typeface="楷体_GB2312" pitchFamily="49" charset="-122"/>
              <a:cs typeface="Times New Roman" pitchFamily="18" charset="0"/>
            </a:endParaRPr>
          </a:p>
        </p:txBody>
      </p:sp>
      <p:pic>
        <p:nvPicPr>
          <p:cNvPr id="197634" name="Picture 2"/>
          <p:cNvPicPr>
            <a:picLocks noChangeAspect="1" noChangeArrowheads="1"/>
          </p:cNvPicPr>
          <p:nvPr/>
        </p:nvPicPr>
        <p:blipFill>
          <a:blip r:embed="rId4"/>
          <a:srcRect/>
          <a:stretch>
            <a:fillRect/>
          </a:stretch>
        </p:blipFill>
        <p:spPr bwMode="auto">
          <a:xfrm>
            <a:off x="6672263" y="1377950"/>
            <a:ext cx="3797300" cy="2546350"/>
          </a:xfrm>
          <a:prstGeom prst="rect">
            <a:avLst/>
          </a:prstGeom>
          <a:noFill/>
          <a:ln w="9525">
            <a:noFill/>
            <a:miter lim="800000"/>
            <a:headEnd/>
            <a:tailEnd/>
          </a:ln>
        </p:spPr>
      </p:pic>
      <p:sp>
        <p:nvSpPr>
          <p:cNvPr id="14" name="Rectangle 3"/>
          <p:cNvSpPr txBox="1">
            <a:spLocks noChangeArrowheads="1"/>
          </p:cNvSpPr>
          <p:nvPr/>
        </p:nvSpPr>
        <p:spPr bwMode="auto">
          <a:xfrm>
            <a:off x="1919288" y="2222500"/>
            <a:ext cx="4500562" cy="4338638"/>
          </a:xfrm>
          <a:prstGeom prst="rect">
            <a:avLst/>
          </a:prstGeom>
          <a:noFill/>
          <a:ln w="9525">
            <a:noFill/>
            <a:miter lim="800000"/>
            <a:headEnd/>
            <a:tailEnd/>
          </a:ln>
        </p:spPr>
        <p:txBody>
          <a:bodyPr/>
          <a:lstStyle/>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根据简化低频</a:t>
            </a:r>
            <a:r>
              <a:rPr lang="en-US" altLang="zh-CN" sz="2200" b="1">
                <a:latin typeface="Times New Roman" pitchFamily="18" charset="0"/>
                <a:ea typeface="楷体_GB2312" pitchFamily="49" charset="-122"/>
                <a:cs typeface="Times New Roman" pitchFamily="18" charset="0"/>
              </a:rPr>
              <a:t>T</a:t>
            </a:r>
            <a:r>
              <a:rPr lang="zh-CN" altLang="en-US" sz="2200" b="1">
                <a:latin typeface="Times New Roman" pitchFamily="18" charset="0"/>
                <a:ea typeface="楷体_GB2312" pitchFamily="49" charset="-122"/>
                <a:cs typeface="Times New Roman" pitchFamily="18" charset="0"/>
              </a:rPr>
              <a:t>模型</a:t>
            </a:r>
          </a:p>
          <a:p>
            <a:pPr marL="742950" lvl="1" indent="-285750" eaLnBrk="0" hangingPunct="0">
              <a:spcBef>
                <a:spcPct val="20000"/>
              </a:spcBef>
              <a:buClr>
                <a:schemeClr val="accent1"/>
              </a:buClr>
            </a:pPr>
            <a:endParaRPr lang="zh-CN" altLang="en-US" sz="2200" b="1">
              <a:latin typeface="Times New Roman" pitchFamily="18" charset="0"/>
              <a:ea typeface="楷体_GB2312" pitchFamily="49" charset="-122"/>
              <a:cs typeface="Times New Roman" pitchFamily="18" charset="0"/>
            </a:endParaRPr>
          </a:p>
          <a:p>
            <a:pPr marL="742950" lvl="1" indent="-285750" eaLnBrk="0" hangingPunct="0">
              <a:spcBef>
                <a:spcPct val="20000"/>
              </a:spcBef>
              <a:buClr>
                <a:schemeClr val="accent1"/>
              </a:buClr>
            </a:pPr>
            <a:endParaRPr lang="zh-CN" altLang="en-US" sz="2200" b="1">
              <a:latin typeface="Times New Roman" pitchFamily="18" charset="0"/>
              <a:ea typeface="楷体_GB2312" pitchFamily="49" charset="-122"/>
              <a:cs typeface="Times New Roman" pitchFamily="18" charset="0"/>
            </a:endParaRPr>
          </a:p>
          <a:p>
            <a:pPr marL="742950" lvl="1" indent="-285750" eaLnBrk="0" hangingPunct="0">
              <a:spcBef>
                <a:spcPct val="20000"/>
              </a:spcBef>
              <a:buClr>
                <a:schemeClr val="accent1"/>
              </a:buClr>
            </a:pPr>
            <a:r>
              <a:rPr lang="zh-CN" altLang="en-US" sz="2200" b="1">
                <a:latin typeface="Times New Roman" pitchFamily="18" charset="0"/>
                <a:ea typeface="楷体_GB2312" pitchFamily="49" charset="-122"/>
                <a:cs typeface="Times New Roman" pitchFamily="18" charset="0"/>
              </a:rPr>
              <a:t>令</a:t>
            </a:r>
          </a:p>
          <a:p>
            <a:pPr marL="742950" lvl="1" indent="-285750" eaLnBrk="0" hangingPunct="0">
              <a:lnSpc>
                <a:spcPct val="150000"/>
              </a:lnSpc>
              <a:spcBef>
                <a:spcPct val="50000"/>
              </a:spcBef>
              <a:buClr>
                <a:schemeClr val="accent1"/>
              </a:buClr>
            </a:pPr>
            <a:r>
              <a:rPr lang="zh-CN" altLang="en-US" sz="2200" b="1">
                <a:latin typeface="Times New Roman" pitchFamily="18" charset="0"/>
                <a:ea typeface="楷体_GB2312" pitchFamily="49" charset="-122"/>
                <a:cs typeface="Times New Roman" pitchFamily="18" charset="0"/>
              </a:rPr>
              <a:t>又</a:t>
            </a:r>
          </a:p>
          <a:p>
            <a:pPr marL="742950" lvl="1" indent="-285750" eaLnBrk="0" hangingPunct="0">
              <a:lnSpc>
                <a:spcPct val="120000"/>
              </a:lnSpc>
              <a:spcBef>
                <a:spcPct val="20000"/>
              </a:spcBef>
              <a:buClr>
                <a:schemeClr val="accent1"/>
              </a:buClr>
            </a:pPr>
            <a:r>
              <a:rPr lang="zh-CN" altLang="en-US" sz="2200" b="1">
                <a:latin typeface="Times New Roman" pitchFamily="18" charset="0"/>
                <a:ea typeface="楷体_GB2312" pitchFamily="49" charset="-122"/>
                <a:cs typeface="Times New Roman" pitchFamily="18" charset="0"/>
              </a:rPr>
              <a:t>令</a:t>
            </a:r>
          </a:p>
          <a:p>
            <a:pPr marL="742950" lvl="1" indent="-285750" eaLnBrk="0" hangingPunct="0">
              <a:lnSpc>
                <a:spcPct val="160000"/>
              </a:lnSpc>
              <a:spcBef>
                <a:spcPct val="60000"/>
              </a:spcBef>
              <a:buClr>
                <a:schemeClr val="accent1"/>
              </a:buClr>
            </a:pPr>
            <a:endParaRPr lang="zh-CN" altLang="en-US" sz="2200" b="1">
              <a:latin typeface="Times New Roman" pitchFamily="18" charset="0"/>
              <a:ea typeface="楷体_GB2312" pitchFamily="49" charset="-122"/>
              <a:cs typeface="Times New Roman" pitchFamily="18" charset="0"/>
            </a:endParaRPr>
          </a:p>
          <a:p>
            <a:pPr marL="742950" lvl="1" indent="-285750" eaLnBrk="0" hangingPunct="0">
              <a:lnSpc>
                <a:spcPct val="110000"/>
              </a:lnSpc>
              <a:buClr>
                <a:schemeClr val="accent1"/>
              </a:buClr>
            </a:pPr>
            <a:r>
              <a:rPr lang="zh-CN" altLang="en-US" sz="2200" b="1">
                <a:latin typeface="Times New Roman" pitchFamily="18" charset="0"/>
                <a:ea typeface="楷体_GB2312" pitchFamily="49" charset="-122"/>
                <a:cs typeface="Times New Roman" pitchFamily="18" charset="0"/>
              </a:rPr>
              <a:t>得：</a:t>
            </a:r>
            <a:r>
              <a:rPr lang="en-US" altLang="zh-CN" sz="2200" b="1">
                <a:latin typeface="Times New Roman" pitchFamily="18" charset="0"/>
                <a:ea typeface="楷体_GB2312" pitchFamily="49" charset="-122"/>
                <a:cs typeface="Times New Roman" pitchFamily="18" charset="0"/>
              </a:rPr>
              <a:t>BJT</a:t>
            </a:r>
            <a:r>
              <a:rPr lang="zh-CN" altLang="en-US" sz="2200" b="1">
                <a:latin typeface="Times New Roman" pitchFamily="18" charset="0"/>
                <a:ea typeface="楷体_GB2312" pitchFamily="49" charset="-122"/>
                <a:cs typeface="Times New Roman" pitchFamily="18" charset="0"/>
              </a:rPr>
              <a:t>的</a:t>
            </a:r>
            <a:r>
              <a:rPr lang="en-US" altLang="zh-CN" sz="2200" b="1" i="1">
                <a:latin typeface="Times New Roman" pitchFamily="18" charset="0"/>
                <a:ea typeface="楷体_GB2312" pitchFamily="49" charset="-122"/>
                <a:cs typeface="Times New Roman" pitchFamily="18" charset="0"/>
              </a:rPr>
              <a:t>g</a:t>
            </a:r>
            <a:r>
              <a:rPr lang="en-US" altLang="zh-CN" sz="2200" b="1" baseline="-25000">
                <a:latin typeface="Times New Roman" pitchFamily="18" charset="0"/>
                <a:ea typeface="楷体_GB2312" pitchFamily="49" charset="-122"/>
                <a:cs typeface="Times New Roman" pitchFamily="18" charset="0"/>
              </a:rPr>
              <a:t>m</a:t>
            </a:r>
            <a:r>
              <a:rPr lang="zh-CN" altLang="en-US" sz="2200" b="1">
                <a:latin typeface="Times New Roman" pitchFamily="18" charset="0"/>
                <a:ea typeface="楷体_GB2312" pitchFamily="49" charset="-122"/>
                <a:cs typeface="Times New Roman" pitchFamily="18" charset="0"/>
              </a:rPr>
              <a:t>参数简化模型</a:t>
            </a:r>
            <a:endParaRPr lang="zh-CN" altLang="el-GR" sz="2200" b="1">
              <a:latin typeface="Times New Roman" pitchFamily="18" charset="0"/>
              <a:ea typeface="楷体_GB2312" pitchFamily="49" charset="-122"/>
              <a:cs typeface="Times New Roman" pitchFamily="18" charset="0"/>
            </a:endParaRPr>
          </a:p>
        </p:txBody>
      </p:sp>
      <p:graphicFrame>
        <p:nvGraphicFramePr>
          <p:cNvPr id="16" name="Object 75"/>
          <p:cNvGraphicFramePr>
            <a:graphicFrameLocks noChangeAspect="1"/>
          </p:cNvGraphicFramePr>
          <p:nvPr/>
        </p:nvGraphicFramePr>
        <p:xfrm>
          <a:off x="2817814" y="4545014"/>
          <a:ext cx="2079625" cy="479425"/>
        </p:xfrm>
        <a:graphic>
          <a:graphicData uri="http://schemas.openxmlformats.org/presentationml/2006/ole">
            <mc:AlternateContent xmlns:mc="http://schemas.openxmlformats.org/markup-compatibility/2006">
              <mc:Choice xmlns:v="urn:schemas-microsoft-com:vml" Requires="v">
                <p:oleObj spid="_x0000_s198931" name="Equation" r:id="rId5" imgW="1155199" imgH="266584" progId="Equation.DSMT4">
                  <p:embed/>
                </p:oleObj>
              </mc:Choice>
              <mc:Fallback>
                <p:oleObj name="Equation" r:id="rId5" imgW="1155199" imgH="266584" progId="Equation.DSMT4">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814" y="4545014"/>
                        <a:ext cx="207962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6"/>
          <p:cNvGraphicFramePr>
            <a:graphicFrameLocks noChangeAspect="1"/>
          </p:cNvGraphicFramePr>
          <p:nvPr/>
        </p:nvGraphicFramePr>
        <p:xfrm>
          <a:off x="2786063" y="3251201"/>
          <a:ext cx="1325562" cy="938213"/>
        </p:xfrm>
        <a:graphic>
          <a:graphicData uri="http://schemas.openxmlformats.org/presentationml/2006/ole">
            <mc:AlternateContent xmlns:mc="http://schemas.openxmlformats.org/markup-compatibility/2006">
              <mc:Choice xmlns:v="urn:schemas-microsoft-com:vml" Requires="v">
                <p:oleObj spid="_x0000_s198932" name="Equation" r:id="rId7" imgW="736600" imgH="520700" progId="Equation.DSMT4">
                  <p:embed/>
                </p:oleObj>
              </mc:Choice>
              <mc:Fallback>
                <p:oleObj name="Equation" r:id="rId7" imgW="736600" imgH="520700" progId="Equation.DSMT4">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3" y="3251201"/>
                        <a:ext cx="1325562"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77"/>
          <p:cNvGraphicFramePr>
            <a:graphicFrameLocks noChangeAspect="1"/>
          </p:cNvGraphicFramePr>
          <p:nvPr/>
        </p:nvGraphicFramePr>
        <p:xfrm>
          <a:off x="2800350" y="2749550"/>
          <a:ext cx="1028700" cy="457200"/>
        </p:xfrm>
        <a:graphic>
          <a:graphicData uri="http://schemas.openxmlformats.org/presentationml/2006/ole">
            <mc:AlternateContent xmlns:mc="http://schemas.openxmlformats.org/markup-compatibility/2006">
              <mc:Choice xmlns:v="urn:schemas-microsoft-com:vml" Requires="v">
                <p:oleObj spid="_x0000_s198933" name="Equation" r:id="rId9" imgW="571252" imgH="253890" progId="Equation.DSMT4">
                  <p:embed/>
                </p:oleObj>
              </mc:Choice>
              <mc:Fallback>
                <p:oleObj name="Equation" r:id="rId9" imgW="571252" imgH="253890" progId="Equation.DSMT4">
                  <p:embed/>
                  <p:pic>
                    <p:nvPicPr>
                      <p:cNvPr id="0" name="Picture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0350" y="2749550"/>
                        <a:ext cx="102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48"/>
          <p:cNvSpPr txBox="1">
            <a:spLocks noChangeArrowheads="1"/>
          </p:cNvSpPr>
          <p:nvPr/>
        </p:nvSpPr>
        <p:spPr bwMode="auto">
          <a:xfrm>
            <a:off x="4217988" y="3473450"/>
            <a:ext cx="468312" cy="431800"/>
          </a:xfrm>
          <a:prstGeom prst="rect">
            <a:avLst/>
          </a:prstGeom>
          <a:noFill/>
          <a:ln w="9525">
            <a:noFill/>
            <a:miter lim="800000"/>
            <a:headEnd/>
            <a:tailEnd/>
          </a:ln>
        </p:spPr>
        <p:txBody>
          <a:bodyPr wrap="none">
            <a:spAutoFit/>
          </a:bodyPr>
          <a:lstStyle/>
          <a:p>
            <a:pPr eaLnBrk="0" hangingPunct="0">
              <a:buFont typeface="Wingdings" pitchFamily="2" charset="2"/>
              <a:buNone/>
            </a:pPr>
            <a:r>
              <a:rPr lang="zh-CN" altLang="en-US" sz="2200" b="1">
                <a:latin typeface="楷体_GB2312" pitchFamily="49" charset="-122"/>
                <a:ea typeface="楷体_GB2312" pitchFamily="49" charset="-122"/>
              </a:rPr>
              <a:t>有</a:t>
            </a:r>
          </a:p>
        </p:txBody>
      </p:sp>
      <p:graphicFrame>
        <p:nvGraphicFramePr>
          <p:cNvPr id="20" name="Object 78"/>
          <p:cNvGraphicFramePr>
            <a:graphicFrameLocks noChangeAspect="1"/>
          </p:cNvGraphicFramePr>
          <p:nvPr/>
        </p:nvGraphicFramePr>
        <p:xfrm>
          <a:off x="4594225" y="3497263"/>
          <a:ext cx="1417638" cy="457200"/>
        </p:xfrm>
        <a:graphic>
          <a:graphicData uri="http://schemas.openxmlformats.org/presentationml/2006/ole">
            <mc:AlternateContent xmlns:mc="http://schemas.openxmlformats.org/markup-compatibility/2006">
              <mc:Choice xmlns:v="urn:schemas-microsoft-com:vml" Requires="v">
                <p:oleObj spid="_x0000_s198934" name="Equation" r:id="rId11" imgW="787058" imgH="253890" progId="Equation.DSMT4">
                  <p:embed/>
                </p:oleObj>
              </mc:Choice>
              <mc:Fallback>
                <p:oleObj name="Equation" r:id="rId11" imgW="787058" imgH="253890" progId="Equation.DSMT4">
                  <p:embed/>
                  <p:pic>
                    <p:nvPicPr>
                      <p:cNvPr id="0" name="Picture 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4225" y="3497263"/>
                        <a:ext cx="1417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79"/>
          <p:cNvGraphicFramePr>
            <a:graphicFrameLocks noChangeAspect="1"/>
          </p:cNvGraphicFramePr>
          <p:nvPr/>
        </p:nvGraphicFramePr>
        <p:xfrm>
          <a:off x="3886201" y="2505075"/>
          <a:ext cx="1096963" cy="960438"/>
        </p:xfrm>
        <a:graphic>
          <a:graphicData uri="http://schemas.openxmlformats.org/presentationml/2006/ole">
            <mc:AlternateContent xmlns:mc="http://schemas.openxmlformats.org/markup-compatibility/2006">
              <mc:Choice xmlns:v="urn:schemas-microsoft-com:vml" Requires="v">
                <p:oleObj spid="_x0000_s198935" name="Equation" r:id="rId13" imgW="609336" imgH="533169" progId="Equation.DSMT4">
                  <p:embed/>
                </p:oleObj>
              </mc:Choice>
              <mc:Fallback>
                <p:oleObj name="Equation" r:id="rId13" imgW="609336" imgH="533169" progId="Equation.DSMT4">
                  <p:embed/>
                  <p:pic>
                    <p:nvPicPr>
                      <p:cNvPr id="0" name="Picture 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6201" y="2505075"/>
                        <a:ext cx="1096963"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 Box 155"/>
          <p:cNvSpPr txBox="1">
            <a:spLocks noChangeArrowheads="1"/>
          </p:cNvSpPr>
          <p:nvPr/>
        </p:nvSpPr>
        <p:spPr bwMode="auto">
          <a:xfrm>
            <a:off x="2387601" y="5138738"/>
            <a:ext cx="733425" cy="431800"/>
          </a:xfrm>
          <a:prstGeom prst="rect">
            <a:avLst/>
          </a:prstGeom>
          <a:noFill/>
          <a:ln w="9525">
            <a:noFill/>
            <a:miter lim="800000"/>
            <a:headEnd/>
            <a:tailEnd/>
          </a:ln>
        </p:spPr>
        <p:txBody>
          <a:bodyPr>
            <a:spAutoFit/>
          </a:bodyPr>
          <a:lstStyle/>
          <a:p>
            <a:pPr eaLnBrk="0" hangingPunct="0">
              <a:buFont typeface="Wingdings" pitchFamily="2" charset="2"/>
              <a:buNone/>
            </a:pPr>
            <a:r>
              <a:rPr lang="zh-CN" altLang="en-US" sz="2200" b="1">
                <a:latin typeface="楷体_GB2312" pitchFamily="49" charset="-122"/>
                <a:ea typeface="楷体_GB2312" pitchFamily="49" charset="-122"/>
              </a:rPr>
              <a:t>有</a:t>
            </a:r>
          </a:p>
        </p:txBody>
      </p:sp>
      <p:graphicFrame>
        <p:nvGraphicFramePr>
          <p:cNvPr id="23" name="Object 80"/>
          <p:cNvGraphicFramePr>
            <a:graphicFrameLocks noChangeAspect="1"/>
          </p:cNvGraphicFramePr>
          <p:nvPr/>
        </p:nvGraphicFramePr>
        <p:xfrm>
          <a:off x="2819401" y="5106988"/>
          <a:ext cx="1393825" cy="457200"/>
        </p:xfrm>
        <a:graphic>
          <a:graphicData uri="http://schemas.openxmlformats.org/presentationml/2006/ole">
            <mc:AlternateContent xmlns:mc="http://schemas.openxmlformats.org/markup-compatibility/2006">
              <mc:Choice xmlns:v="urn:schemas-microsoft-com:vml" Requires="v">
                <p:oleObj spid="_x0000_s198936" name="Equation" r:id="rId15" imgW="774364" imgH="253890" progId="Equation.DSMT4">
                  <p:embed/>
                </p:oleObj>
              </mc:Choice>
              <mc:Fallback>
                <p:oleObj name="Equation" r:id="rId15" imgW="774364" imgH="253890" progId="Equation.DSMT4">
                  <p:embed/>
                  <p:pic>
                    <p:nvPicPr>
                      <p:cNvPr id="0" name="Picture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9401" y="5106988"/>
                        <a:ext cx="139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81"/>
          <p:cNvGraphicFramePr>
            <a:graphicFrameLocks noChangeAspect="1"/>
          </p:cNvGraphicFramePr>
          <p:nvPr/>
        </p:nvGraphicFramePr>
        <p:xfrm>
          <a:off x="2794000" y="4076700"/>
          <a:ext cx="1416050" cy="457200"/>
        </p:xfrm>
        <a:graphic>
          <a:graphicData uri="http://schemas.openxmlformats.org/presentationml/2006/ole">
            <mc:AlternateContent xmlns:mc="http://schemas.openxmlformats.org/markup-compatibility/2006">
              <mc:Choice xmlns:v="urn:schemas-microsoft-com:vml" Requires="v">
                <p:oleObj spid="_x0000_s198937" name="Equation" r:id="rId17" imgW="787058" imgH="253890" progId="Equation.DSMT4">
                  <p:embed/>
                </p:oleObj>
              </mc:Choice>
              <mc:Fallback>
                <p:oleObj name="Equation" r:id="rId17" imgW="787058" imgH="253890" progId="Equation.DSMT4">
                  <p:embed/>
                  <p:pic>
                    <p:nvPicPr>
                      <p:cNvPr id="0" name="Picture 8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4000" y="407670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82"/>
          <p:cNvGraphicFramePr>
            <a:graphicFrameLocks noChangeAspect="1"/>
          </p:cNvGraphicFramePr>
          <p:nvPr/>
        </p:nvGraphicFramePr>
        <p:xfrm>
          <a:off x="4224338" y="4076700"/>
          <a:ext cx="1828800" cy="457200"/>
        </p:xfrm>
        <a:graphic>
          <a:graphicData uri="http://schemas.openxmlformats.org/presentationml/2006/ole">
            <mc:AlternateContent xmlns:mc="http://schemas.openxmlformats.org/markup-compatibility/2006">
              <mc:Choice xmlns:v="urn:schemas-microsoft-com:vml" Requires="v">
                <p:oleObj spid="_x0000_s198938" name="Equation" r:id="rId19" imgW="1015559" imgH="253890" progId="Equation.DSMT4">
                  <p:embed/>
                </p:oleObj>
              </mc:Choice>
              <mc:Fallback>
                <p:oleObj name="Equation" r:id="rId19" imgW="1015559" imgH="253890" progId="Equation.DSMT4">
                  <p:embed/>
                  <p:pic>
                    <p:nvPicPr>
                      <p:cNvPr id="0" name="Picture 8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4338" y="40767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8658" name="Picture 2"/>
          <p:cNvPicPr>
            <a:picLocks noChangeAspect="1" noChangeArrowheads="1"/>
          </p:cNvPicPr>
          <p:nvPr/>
        </p:nvPicPr>
        <p:blipFill>
          <a:blip r:embed="rId21"/>
          <a:srcRect/>
          <a:stretch>
            <a:fillRect/>
          </a:stretch>
        </p:blipFill>
        <p:spPr bwMode="auto">
          <a:xfrm>
            <a:off x="6753225" y="3971926"/>
            <a:ext cx="3771900" cy="2409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par>
                          <p:cTn id="11" fill="hold">
                            <p:stCondLst>
                              <p:cond delay="641"/>
                            </p:stCondLst>
                            <p:childTnLst>
                              <p:par>
                                <p:cTn id="12" presetID="9" presetClass="entr" presetSubtype="0" fill="hold" nodeType="afterEffect">
                                  <p:stCondLst>
                                    <p:cond delay="500"/>
                                  </p:stCondLst>
                                  <p:childTnLst>
                                    <p:set>
                                      <p:cBhvr>
                                        <p:cTn id="13" dur="1" fill="hold">
                                          <p:stCondLst>
                                            <p:cond delay="0"/>
                                          </p:stCondLst>
                                        </p:cTn>
                                        <p:tgtEl>
                                          <p:spTgt spid="197634"/>
                                        </p:tgtEl>
                                        <p:attrNameLst>
                                          <p:attrName>style.visibility</p:attrName>
                                        </p:attrNameLst>
                                      </p:cBhvr>
                                      <p:to>
                                        <p:strVal val="visible"/>
                                      </p:to>
                                    </p:set>
                                    <p:animEffect transition="in" filter="dissolve">
                                      <p:cBhvr>
                                        <p:cTn id="14" dur="500"/>
                                        <p:tgtEl>
                                          <p:spTgt spid="19763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1" presetClass="entr" presetSubtype="0" fill="hold" grpId="0" nodeType="withEffect">
                                  <p:stCondLst>
                                    <p:cond delay="0"/>
                                  </p:stCondLst>
                                  <p:iterate type="lt">
                                    <p:tmAbs val="80"/>
                                  </p:iterate>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80"/>
                                  </p:iterate>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1" presetClass="entr" presetSubtype="0" fill="hold" grpId="0" nodeType="withEffect">
                                  <p:stCondLst>
                                    <p:cond delay="0"/>
                                  </p:stCondLst>
                                  <p:iterate type="lt">
                                    <p:tmAbs val="80"/>
                                  </p:iterate>
                                  <p:childTnLst>
                                    <p:set>
                                      <p:cBhvr>
                                        <p:cTn id="40" dur="1" fill="hold">
                                          <p:stCondLst>
                                            <p:cond delay="0"/>
                                          </p:stCondLst>
                                        </p:cTn>
                                        <p:tgtEl>
                                          <p:spTgt spid="14">
                                            <p:txEl>
                                              <p:pRg st="4" end="4"/>
                                            </p:txEl>
                                          </p:spTgt>
                                        </p:tgtEl>
                                        <p:attrNameLst>
                                          <p:attrName>style.visibility</p:attrName>
                                        </p:attrNameLst>
                                      </p:cBhvr>
                                      <p:to>
                                        <p:strVal val="visible"/>
                                      </p:to>
                                    </p:se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3" presetClass="entr" presetSubtype="32"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strVal val="4*#ppt_w"/>
                                          </p:val>
                                        </p:tav>
                                        <p:tav tm="100000">
                                          <p:val>
                                            <p:strVal val="#ppt_w"/>
                                          </p:val>
                                        </p:tav>
                                      </p:tavLst>
                                    </p:anim>
                                    <p:anim calcmode="lin" valueType="num">
                                      <p:cBhvr>
                                        <p:cTn id="50" dur="500" fill="hold"/>
                                        <p:tgtEl>
                                          <p:spTgt spid="25"/>
                                        </p:tgtEl>
                                        <p:attrNameLst>
                                          <p:attrName>ppt_h</p:attrName>
                                        </p:attrNameLst>
                                      </p:cBhvr>
                                      <p:tavLst>
                                        <p:tav tm="0">
                                          <p:val>
                                            <p:strVal val="4*#ppt_h"/>
                                          </p:val>
                                        </p:tav>
                                        <p:tav tm="100000">
                                          <p:val>
                                            <p:strVal val="#ppt_h"/>
                                          </p:val>
                                        </p:tav>
                                      </p:tavLst>
                                    </p:anim>
                                  </p:childTnLst>
                                </p:cTn>
                              </p:par>
                              <p:par>
                                <p:cTn id="51" presetID="1" presetClass="entr" presetSubtype="0" fill="hold" grpId="0" nodeType="withEffect">
                                  <p:stCondLst>
                                    <p:cond delay="0"/>
                                  </p:stCondLst>
                                  <p:iterate type="lt">
                                    <p:tmAbs val="80"/>
                                  </p:iterate>
                                  <p:childTnLst>
                                    <p:set>
                                      <p:cBhvr>
                                        <p:cTn id="5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type="lt">
                                    <p:tmAbs val="80"/>
                                  </p:iterate>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par>
                                <p:cTn id="66" presetID="1" presetClass="entr" presetSubtype="0" fill="hold" grpId="0" nodeType="withEffect">
                                  <p:stCondLst>
                                    <p:cond delay="0"/>
                                  </p:stCondLst>
                                  <p:iterate type="lt">
                                    <p:tmAbs val="80"/>
                                  </p:iterate>
                                  <p:childTnLst>
                                    <p:set>
                                      <p:cBhvr>
                                        <p:cTn id="67" dur="1" fill="hold">
                                          <p:stCondLst>
                                            <p:cond delay="0"/>
                                          </p:stCondLst>
                                        </p:cTn>
                                        <p:tgtEl>
                                          <p:spTgt spid="14">
                                            <p:txEl>
                                              <p:pRg st="7" end="7"/>
                                            </p:txEl>
                                          </p:spTgt>
                                        </p:tgtEl>
                                        <p:attrNameLst>
                                          <p:attrName>style.visibility</p:attrName>
                                        </p:attrNameLst>
                                      </p:cBhvr>
                                      <p:to>
                                        <p:strVal val="visible"/>
                                      </p:to>
                                    </p:set>
                                  </p:childTnLst>
                                </p:cTn>
                              </p:par>
                            </p:childTnLst>
                          </p:cTn>
                        </p:par>
                        <p:par>
                          <p:cTn id="68" fill="hold">
                            <p:stCondLst>
                              <p:cond delay="1041"/>
                            </p:stCondLst>
                            <p:childTnLst>
                              <p:par>
                                <p:cTn id="69" presetID="9" presetClass="entr" presetSubtype="0" fill="hold" nodeType="afterEffect">
                                  <p:stCondLst>
                                    <p:cond delay="500"/>
                                  </p:stCondLst>
                                  <p:childTnLst>
                                    <p:set>
                                      <p:cBhvr>
                                        <p:cTn id="70" dur="1" fill="hold">
                                          <p:stCondLst>
                                            <p:cond delay="0"/>
                                          </p:stCondLst>
                                        </p:cTn>
                                        <p:tgtEl>
                                          <p:spTgt spid="198658"/>
                                        </p:tgtEl>
                                        <p:attrNameLst>
                                          <p:attrName>style.visibility</p:attrName>
                                        </p:attrNameLst>
                                      </p:cBhvr>
                                      <p:to>
                                        <p:strVal val="visible"/>
                                      </p:to>
                                    </p:set>
                                    <p:animEffect transition="in" filter="dissolve">
                                      <p:cBhvr>
                                        <p:cTn id="71" dur="500"/>
                                        <p:tgtEl>
                                          <p:spTgt spid="19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9" grpId="0" uiExpand="1"/>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16387" name="文本框 1"/>
          <p:cNvSpPr txBox="1">
            <a:spLocks noChangeArrowheads="1"/>
          </p:cNvSpPr>
          <p:nvPr/>
        </p:nvSpPr>
        <p:spPr bwMode="auto">
          <a:xfrm>
            <a:off x="1981200" y="1311276"/>
            <a:ext cx="4832350" cy="461963"/>
          </a:xfrm>
          <a:prstGeom prst="rect">
            <a:avLst/>
          </a:prstGeom>
          <a:noFill/>
          <a:ln w="9525">
            <a:noFill/>
            <a:miter lim="800000"/>
            <a:headEnd/>
            <a:tailEnd/>
          </a:ln>
        </p:spPr>
        <p:txBody>
          <a:bodyPr wrap="none">
            <a:spAutoFit/>
          </a:bodyPr>
          <a:lstStyle/>
          <a:p>
            <a:pPr marL="342900" indent="-342900">
              <a:buFont typeface="Arial" charset="0"/>
              <a:buChar char="•"/>
            </a:pPr>
            <a:r>
              <a:rPr lang="en-US" altLang="zh-CN" sz="2400" b="1" i="1">
                <a:latin typeface="Times New Roman" pitchFamily="18" charset="0"/>
                <a:ea typeface="楷体_GB2312" pitchFamily="49" charset="-122"/>
                <a:cs typeface="Times New Roman" pitchFamily="18" charset="0"/>
              </a:rPr>
              <a:t>r</a:t>
            </a:r>
            <a:r>
              <a:rPr lang="en-US" altLang="zh-CN" sz="2400" b="1" baseline="-25000">
                <a:latin typeface="Times New Roman" pitchFamily="18" charset="0"/>
                <a:ea typeface="楷体_GB2312" pitchFamily="49" charset="-122"/>
                <a:cs typeface="Times New Roman" pitchFamily="18" charset="0"/>
              </a:rPr>
              <a:t>b’e’</a:t>
            </a:r>
            <a:r>
              <a:rPr lang="zh-CN" altLang="en-US" sz="2400" b="1">
                <a:latin typeface="Times New Roman" pitchFamily="18" charset="0"/>
                <a:ea typeface="楷体_GB2312" pitchFamily="49" charset="-122"/>
                <a:cs typeface="Times New Roman" pitchFamily="18" charset="0"/>
              </a:rPr>
              <a:t>、</a:t>
            </a:r>
            <a:r>
              <a:rPr lang="en-US" altLang="zh-CN" sz="2400" b="1" i="1">
                <a:latin typeface="Times New Roman" pitchFamily="18" charset="0"/>
                <a:ea typeface="楷体_GB2312" pitchFamily="49" charset="-122"/>
                <a:cs typeface="Times New Roman" pitchFamily="18" charset="0"/>
              </a:rPr>
              <a:t>r</a:t>
            </a:r>
            <a:r>
              <a:rPr lang="en-US" altLang="zh-CN" sz="2400" b="1" baseline="-25000">
                <a:latin typeface="Times New Roman" pitchFamily="18" charset="0"/>
                <a:ea typeface="楷体_GB2312" pitchFamily="49" charset="-122"/>
                <a:cs typeface="Times New Roman" pitchFamily="18" charset="0"/>
              </a:rPr>
              <a:t>b’e</a:t>
            </a:r>
            <a:r>
              <a:rPr lang="zh-CN" altLang="en-US" sz="2400" b="1">
                <a:latin typeface="Times New Roman" pitchFamily="18" charset="0"/>
                <a:ea typeface="楷体_GB2312" pitchFamily="49" charset="-122"/>
                <a:cs typeface="Times New Roman" pitchFamily="18" charset="0"/>
              </a:rPr>
              <a:t>、</a:t>
            </a:r>
            <a:r>
              <a:rPr lang="en-US" altLang="zh-CN" sz="2400" b="1" i="1">
                <a:latin typeface="Times New Roman" pitchFamily="18" charset="0"/>
                <a:ea typeface="楷体_GB2312" pitchFamily="49" charset="-122"/>
                <a:cs typeface="Times New Roman" pitchFamily="18" charset="0"/>
              </a:rPr>
              <a:t>g</a:t>
            </a:r>
            <a:r>
              <a:rPr lang="en-US" altLang="zh-CN" sz="2400" b="1" baseline="-25000">
                <a:latin typeface="Times New Roman" pitchFamily="18" charset="0"/>
                <a:ea typeface="楷体_GB2312" pitchFamily="49" charset="-122"/>
                <a:cs typeface="Times New Roman" pitchFamily="18" charset="0"/>
              </a:rPr>
              <a:t>m</a:t>
            </a:r>
            <a:r>
              <a:rPr lang="zh-CN" altLang="en-US" sz="2400" b="1">
                <a:latin typeface="Times New Roman" pitchFamily="18" charset="0"/>
                <a:ea typeface="楷体_GB2312" pitchFamily="49" charset="-122"/>
                <a:cs typeface="Times New Roman" pitchFamily="18" charset="0"/>
              </a:rPr>
              <a:t>及</a:t>
            </a:r>
            <a:r>
              <a:rPr lang="en-US" altLang="zh-CN" sz="2400" b="1" i="1">
                <a:latin typeface="Times New Roman" pitchFamily="18" charset="0"/>
                <a:ea typeface="楷体_GB2312" pitchFamily="49" charset="-122"/>
                <a:cs typeface="Times New Roman" pitchFamily="18" charset="0"/>
              </a:rPr>
              <a:t>α</a:t>
            </a:r>
            <a:r>
              <a:rPr lang="zh-CN" altLang="en-US" sz="2400" b="1">
                <a:latin typeface="Times New Roman" pitchFamily="18" charset="0"/>
                <a:ea typeface="楷体_GB2312" pitchFamily="49" charset="-122"/>
                <a:cs typeface="Times New Roman" pitchFamily="18" charset="0"/>
              </a:rPr>
              <a:t>、</a:t>
            </a:r>
            <a:r>
              <a:rPr lang="en-US" altLang="zh-CN" sz="2400" b="1" i="1">
                <a:latin typeface="Times New Roman" pitchFamily="18" charset="0"/>
                <a:ea typeface="楷体_GB2312" pitchFamily="49" charset="-122"/>
                <a:cs typeface="Times New Roman" pitchFamily="18" charset="0"/>
              </a:rPr>
              <a:t>β</a:t>
            </a:r>
            <a:r>
              <a:rPr lang="zh-CN" altLang="en-US" sz="2400" b="1">
                <a:latin typeface="Times New Roman" pitchFamily="18" charset="0"/>
                <a:ea typeface="楷体_GB2312" pitchFamily="49" charset="-122"/>
                <a:cs typeface="Times New Roman" pitchFamily="18" charset="0"/>
              </a:rPr>
              <a:t>之间的关系</a:t>
            </a:r>
          </a:p>
        </p:txBody>
      </p:sp>
      <p:sp>
        <p:nvSpPr>
          <p:cNvPr id="19973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91</a:t>
            </a:r>
          </a:p>
        </p:txBody>
      </p:sp>
      <p:graphicFrame>
        <p:nvGraphicFramePr>
          <p:cNvPr id="2" name="Object 50"/>
          <p:cNvGraphicFramePr>
            <a:graphicFrameLocks noChangeAspect="1"/>
          </p:cNvGraphicFramePr>
          <p:nvPr/>
        </p:nvGraphicFramePr>
        <p:xfrm>
          <a:off x="2424113" y="3516313"/>
          <a:ext cx="1930400" cy="914400"/>
        </p:xfrm>
        <a:graphic>
          <a:graphicData uri="http://schemas.openxmlformats.org/presentationml/2006/ole">
            <mc:AlternateContent xmlns:mc="http://schemas.openxmlformats.org/markup-compatibility/2006">
              <mc:Choice xmlns:v="urn:schemas-microsoft-com:vml" Requires="v">
                <p:oleObj spid="_x0000_s199880" name="Equation" r:id="rId4" imgW="965200" imgH="457200" progId="Equation.DSMT4">
                  <p:embed/>
                </p:oleObj>
              </mc:Choice>
              <mc:Fallback>
                <p:oleObj name="Equation" r:id="rId4" imgW="965200" imgH="457200" progId="Equation.DSMT4">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3516313"/>
                        <a:ext cx="1930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51"/>
          <p:cNvGraphicFramePr>
            <a:graphicFrameLocks noChangeAspect="1"/>
          </p:cNvGraphicFramePr>
          <p:nvPr/>
        </p:nvGraphicFramePr>
        <p:xfrm>
          <a:off x="2424113" y="2719388"/>
          <a:ext cx="3479800" cy="889000"/>
        </p:xfrm>
        <a:graphic>
          <a:graphicData uri="http://schemas.openxmlformats.org/presentationml/2006/ole">
            <mc:AlternateContent xmlns:mc="http://schemas.openxmlformats.org/markup-compatibility/2006">
              <mc:Choice xmlns:v="urn:schemas-microsoft-com:vml" Requires="v">
                <p:oleObj spid="_x0000_s199881" name="Equation" r:id="rId6" imgW="1739900" imgH="444500" progId="Equation.DSMT4">
                  <p:embed/>
                </p:oleObj>
              </mc:Choice>
              <mc:Fallback>
                <p:oleObj name="Equation" r:id="rId6" imgW="1739900" imgH="444500" progId="Equation.DSMT4">
                  <p:embed/>
                  <p:pic>
                    <p:nvPicPr>
                      <p:cNvPr id="0"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2719388"/>
                        <a:ext cx="3479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2"/>
          <p:cNvGraphicFramePr>
            <a:graphicFrameLocks noChangeAspect="1"/>
          </p:cNvGraphicFramePr>
          <p:nvPr/>
        </p:nvGraphicFramePr>
        <p:xfrm>
          <a:off x="2424113" y="4508500"/>
          <a:ext cx="1295400" cy="457200"/>
        </p:xfrm>
        <a:graphic>
          <a:graphicData uri="http://schemas.openxmlformats.org/presentationml/2006/ole">
            <mc:AlternateContent xmlns:mc="http://schemas.openxmlformats.org/markup-compatibility/2006">
              <mc:Choice xmlns:v="urn:schemas-microsoft-com:vml" Requires="v">
                <p:oleObj spid="_x0000_s199882" name="Equation" r:id="rId8" imgW="647700" imgH="228600" progId="Equation.DSMT4">
                  <p:embed/>
                </p:oleObj>
              </mc:Choice>
              <mc:Fallback>
                <p:oleObj name="Equation" r:id="rId8" imgW="647700" imgH="228600" progId="Equation.DSMT4">
                  <p:embed/>
                  <p:pic>
                    <p:nvPicPr>
                      <p:cNvPr id="0" name="Picture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4113" y="4508500"/>
                        <a:ext cx="1295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3"/>
          <p:cNvGraphicFramePr>
            <a:graphicFrameLocks noChangeAspect="1"/>
          </p:cNvGraphicFramePr>
          <p:nvPr/>
        </p:nvGraphicFramePr>
        <p:xfrm>
          <a:off x="2424113" y="5084763"/>
          <a:ext cx="1243012" cy="457200"/>
        </p:xfrm>
        <a:graphic>
          <a:graphicData uri="http://schemas.openxmlformats.org/presentationml/2006/ole">
            <mc:AlternateContent xmlns:mc="http://schemas.openxmlformats.org/markup-compatibility/2006">
              <mc:Choice xmlns:v="urn:schemas-microsoft-com:vml" Requires="v">
                <p:oleObj spid="_x0000_s199883" name="Equation" r:id="rId10" imgW="622030" imgH="228501" progId="Equation.DSMT4">
                  <p:embed/>
                </p:oleObj>
              </mc:Choice>
              <mc:Fallback>
                <p:oleObj name="Equation" r:id="rId10" imgW="622030" imgH="228501" progId="Equation.DSMT4">
                  <p:embed/>
                  <p:pic>
                    <p:nvPicPr>
                      <p:cNvPr id="0"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4113" y="5084763"/>
                        <a:ext cx="12430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4"/>
          <p:cNvGraphicFramePr>
            <a:graphicFrameLocks noChangeAspect="1"/>
          </p:cNvGraphicFramePr>
          <p:nvPr/>
        </p:nvGraphicFramePr>
        <p:xfrm>
          <a:off x="2424113" y="1924050"/>
          <a:ext cx="1217612" cy="889000"/>
        </p:xfrm>
        <a:graphic>
          <a:graphicData uri="http://schemas.openxmlformats.org/presentationml/2006/ole">
            <mc:AlternateContent xmlns:mc="http://schemas.openxmlformats.org/markup-compatibility/2006">
              <mc:Choice xmlns:v="urn:schemas-microsoft-com:vml" Requires="v">
                <p:oleObj spid="_x0000_s199884" name="Equation" r:id="rId12" imgW="609336" imgH="444307" progId="Equation.DSMT4">
                  <p:embed/>
                </p:oleObj>
              </mc:Choice>
              <mc:Fallback>
                <p:oleObj name="Equation" r:id="rId12" imgW="609336" imgH="444307" progId="Equation.DSMT4">
                  <p:embed/>
                  <p:pic>
                    <p:nvPicPr>
                      <p:cNvPr id="0" name="Picture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4113" y="1924050"/>
                        <a:ext cx="121761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5"/>
          <p:cNvGraphicFramePr>
            <a:graphicFrameLocks noChangeAspect="1"/>
          </p:cNvGraphicFramePr>
          <p:nvPr/>
        </p:nvGraphicFramePr>
        <p:xfrm>
          <a:off x="4440238" y="3573463"/>
          <a:ext cx="762000" cy="863600"/>
        </p:xfrm>
        <a:graphic>
          <a:graphicData uri="http://schemas.openxmlformats.org/presentationml/2006/ole">
            <mc:AlternateContent xmlns:mc="http://schemas.openxmlformats.org/markup-compatibility/2006">
              <mc:Choice xmlns:v="urn:schemas-microsoft-com:vml" Requires="v">
                <p:oleObj spid="_x0000_s199885" name="Equation" r:id="rId14" imgW="380835" imgH="431613" progId="Equation.DSMT4">
                  <p:embed/>
                </p:oleObj>
              </mc:Choice>
              <mc:Fallback>
                <p:oleObj name="Equation" r:id="rId14" imgW="380835" imgH="431613" progId="Equation.DSMT4">
                  <p:embed/>
                  <p:pic>
                    <p:nvPicPr>
                      <p:cNvPr id="0" name="Picture 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0238" y="3573463"/>
                        <a:ext cx="7620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a:t>
            </a:r>
            <a:r>
              <a:rPr lang="zh-CN" altLang="en-US" kern="0" dirty="0">
                <a:latin typeface="+mn-ea"/>
                <a:ea typeface="+mn-ea"/>
              </a:rPr>
              <a:t>放大状态</a:t>
            </a:r>
            <a:r>
              <a:rPr lang="en-US" altLang="zh-CN" kern="0" dirty="0">
                <a:latin typeface="+mn-ea"/>
                <a:ea typeface="+mn-ea"/>
              </a:rPr>
              <a:t>BJT</a:t>
            </a:r>
            <a:r>
              <a:rPr lang="zh-CN" altLang="en-US" kern="0" dirty="0">
                <a:latin typeface="+mn-ea"/>
                <a:ea typeface="+mn-ea"/>
              </a:rPr>
              <a:t>的小信号模型</a:t>
            </a:r>
          </a:p>
        </p:txBody>
      </p:sp>
      <p:sp>
        <p:nvSpPr>
          <p:cNvPr id="200760"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92</a:t>
            </a:r>
          </a:p>
        </p:txBody>
      </p:sp>
      <p:pic>
        <p:nvPicPr>
          <p:cNvPr id="200708" name="Picture 4"/>
          <p:cNvPicPr>
            <a:picLocks noChangeAspect="1" noChangeArrowheads="1"/>
          </p:cNvPicPr>
          <p:nvPr/>
        </p:nvPicPr>
        <p:blipFill>
          <a:blip r:embed="rId4"/>
          <a:srcRect/>
          <a:stretch>
            <a:fillRect/>
          </a:stretch>
        </p:blipFill>
        <p:spPr bwMode="auto">
          <a:xfrm>
            <a:off x="6075363" y="1700214"/>
            <a:ext cx="4521200" cy="2217737"/>
          </a:xfrm>
          <a:prstGeom prst="rect">
            <a:avLst/>
          </a:prstGeom>
          <a:noFill/>
          <a:ln w="9525">
            <a:noFill/>
            <a:miter lim="800000"/>
            <a:headEnd/>
            <a:tailEnd/>
          </a:ln>
        </p:spPr>
      </p:pic>
      <p:sp>
        <p:nvSpPr>
          <p:cNvPr id="16387" name="文本框 1"/>
          <p:cNvSpPr txBox="1">
            <a:spLocks noChangeArrowheads="1"/>
          </p:cNvSpPr>
          <p:nvPr/>
        </p:nvSpPr>
        <p:spPr bwMode="auto">
          <a:xfrm>
            <a:off x="1981201" y="1311276"/>
            <a:ext cx="4862513"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楷体_GB2312" pitchFamily="49" charset="-122"/>
                <a:ea typeface="楷体_GB2312" pitchFamily="49" charset="-122"/>
                <a:cs typeface="Times New Roman" pitchFamily="18" charset="0"/>
              </a:rPr>
              <a:t>高频小信号模型</a:t>
            </a:r>
            <a:r>
              <a:rPr lang="en-US" altLang="zh-CN" sz="2400" b="1">
                <a:latin typeface="楷体_GB2312" pitchFamily="49" charset="-122"/>
                <a:ea typeface="楷体_GB2312" pitchFamily="49" charset="-122"/>
                <a:cs typeface="Times New Roman" pitchFamily="18" charset="0"/>
              </a:rPr>
              <a:t>——</a:t>
            </a:r>
            <a:r>
              <a:rPr lang="zh-CN" altLang="en-US" sz="2400" b="1">
                <a:latin typeface="楷体_GB2312" pitchFamily="49" charset="-122"/>
                <a:ea typeface="楷体_GB2312" pitchFamily="49" charset="-122"/>
                <a:cs typeface="Times New Roman" pitchFamily="18" charset="0"/>
              </a:rPr>
              <a:t>混合</a:t>
            </a:r>
            <a:r>
              <a:rPr kumimoji="1" lang="en-US" altLang="zh-CN" sz="2400" b="1">
                <a:latin typeface="楷体_GB2312" pitchFamily="49" charset="-122"/>
                <a:ea typeface="楷体_GB2312" pitchFamily="49" charset="-122"/>
                <a:cs typeface="Times New Roman" pitchFamily="18" charset="0"/>
              </a:rPr>
              <a:t>π</a:t>
            </a:r>
            <a:r>
              <a:rPr kumimoji="1" lang="zh-CN" altLang="en-US" sz="2400" b="1">
                <a:latin typeface="楷体_GB2312" pitchFamily="49" charset="-122"/>
                <a:ea typeface="楷体_GB2312" pitchFamily="49" charset="-122"/>
                <a:cs typeface="Times New Roman" pitchFamily="18" charset="0"/>
              </a:rPr>
              <a:t>模型</a:t>
            </a:r>
            <a:endParaRPr lang="zh-CN" altLang="en-US" sz="2400" b="1">
              <a:latin typeface="楷体_GB2312" pitchFamily="49" charset="-122"/>
              <a:ea typeface="楷体_GB2312" pitchFamily="49" charset="-122"/>
              <a:cs typeface="Times New Roman" pitchFamily="18" charset="0"/>
            </a:endParaRPr>
          </a:p>
        </p:txBody>
      </p:sp>
      <p:pic>
        <p:nvPicPr>
          <p:cNvPr id="200707" name="Picture 3"/>
          <p:cNvPicPr>
            <a:picLocks noChangeAspect="1" noChangeArrowheads="1"/>
          </p:cNvPicPr>
          <p:nvPr/>
        </p:nvPicPr>
        <p:blipFill>
          <a:blip r:embed="rId5"/>
          <a:srcRect/>
          <a:stretch>
            <a:fillRect/>
          </a:stretch>
        </p:blipFill>
        <p:spPr bwMode="auto">
          <a:xfrm>
            <a:off x="6075363" y="1700214"/>
            <a:ext cx="4521200" cy="2217737"/>
          </a:xfrm>
          <a:prstGeom prst="rect">
            <a:avLst/>
          </a:prstGeom>
          <a:noFill/>
          <a:ln w="9525">
            <a:noFill/>
            <a:miter lim="800000"/>
            <a:headEnd/>
            <a:tailEnd/>
          </a:ln>
        </p:spPr>
      </p:pic>
      <p:pic>
        <p:nvPicPr>
          <p:cNvPr id="200706" name="Picture 2"/>
          <p:cNvPicPr>
            <a:picLocks noChangeAspect="1" noChangeArrowheads="1"/>
          </p:cNvPicPr>
          <p:nvPr/>
        </p:nvPicPr>
        <p:blipFill>
          <a:blip r:embed="rId6"/>
          <a:srcRect/>
          <a:stretch>
            <a:fillRect/>
          </a:stretch>
        </p:blipFill>
        <p:spPr bwMode="auto">
          <a:xfrm>
            <a:off x="6075363" y="1700214"/>
            <a:ext cx="4521200" cy="2217737"/>
          </a:xfrm>
          <a:prstGeom prst="rect">
            <a:avLst/>
          </a:prstGeom>
          <a:noFill/>
          <a:ln w="9525">
            <a:noFill/>
            <a:miter lim="800000"/>
            <a:headEnd/>
            <a:tailEnd/>
          </a:ln>
        </p:spPr>
      </p:pic>
      <p:sp>
        <p:nvSpPr>
          <p:cNvPr id="14" name="Rectangle 3"/>
          <p:cNvSpPr txBox="1">
            <a:spLocks noChangeArrowheads="1"/>
          </p:cNvSpPr>
          <p:nvPr/>
        </p:nvSpPr>
        <p:spPr bwMode="auto">
          <a:xfrm>
            <a:off x="1858964" y="1844676"/>
            <a:ext cx="3457575" cy="1751013"/>
          </a:xfrm>
          <a:prstGeom prst="rect">
            <a:avLst/>
          </a:prstGeom>
          <a:noFill/>
          <a:ln w="9525">
            <a:noFill/>
            <a:miter lim="800000"/>
            <a:headEnd/>
            <a:tailEnd/>
          </a:ln>
        </p:spPr>
        <p:txBody>
          <a:bodyPr wrap="none">
            <a:spAutoFit/>
          </a:bodyPr>
          <a:lstStyle/>
          <a:p>
            <a:pPr lvl="1" eaLnBrk="0" hangingPunct="0">
              <a:spcBef>
                <a:spcPct val="20000"/>
              </a:spcBef>
              <a:buClr>
                <a:schemeClr val="accent1"/>
              </a:buClr>
              <a:buFont typeface="Wingdings" pitchFamily="2" charset="2"/>
              <a:buNone/>
            </a:pPr>
            <a:r>
              <a:rPr lang="zh-CN" altLang="en-US" sz="2200" b="1">
                <a:latin typeface="Times New Roman" pitchFamily="18" charset="0"/>
                <a:ea typeface="楷体_GB2312" pitchFamily="49" charset="-122"/>
                <a:cs typeface="Times New Roman" pitchFamily="18" charset="0"/>
              </a:rPr>
              <a:t>考虑</a:t>
            </a:r>
            <a:r>
              <a:rPr lang="en-US" altLang="zh-CN" sz="2200" b="1" i="1">
                <a:latin typeface="Times New Roman" pitchFamily="18" charset="0"/>
                <a:ea typeface="楷体_GB2312" pitchFamily="49" charset="-122"/>
                <a:cs typeface="Times New Roman" pitchFamily="18" charset="0"/>
              </a:rPr>
              <a:t>u</a:t>
            </a:r>
            <a:r>
              <a:rPr lang="en-US" altLang="zh-CN" sz="2200" b="1" baseline="-25000">
                <a:latin typeface="Times New Roman" pitchFamily="18" charset="0"/>
                <a:ea typeface="楷体_GB2312" pitchFamily="49" charset="-122"/>
                <a:cs typeface="Times New Roman" pitchFamily="18" charset="0"/>
              </a:rPr>
              <a:t>ce</a:t>
            </a:r>
            <a:r>
              <a:rPr lang="zh-CN" altLang="en-US" sz="2200" b="1">
                <a:latin typeface="Times New Roman" pitchFamily="18" charset="0"/>
                <a:ea typeface="楷体_GB2312" pitchFamily="49" charset="-122"/>
                <a:cs typeface="Times New Roman" pitchFamily="18" charset="0"/>
              </a:rPr>
              <a:t>对</a:t>
            </a:r>
            <a:r>
              <a:rPr lang="en-US" altLang="zh-CN" sz="2200" b="1" i="1">
                <a:latin typeface="Times New Roman" pitchFamily="18" charset="0"/>
                <a:ea typeface="楷体_GB2312" pitchFamily="49" charset="-122"/>
                <a:cs typeface="Times New Roman" pitchFamily="18" charset="0"/>
              </a:rPr>
              <a:t>i</a:t>
            </a:r>
            <a:r>
              <a:rPr lang="en-US" altLang="zh-CN" sz="2200" b="1" baseline="-25000">
                <a:latin typeface="Times New Roman" pitchFamily="18" charset="0"/>
                <a:ea typeface="楷体_GB2312" pitchFamily="49" charset="-122"/>
                <a:cs typeface="Times New Roman" pitchFamily="18" charset="0"/>
              </a:rPr>
              <a:t>c</a:t>
            </a:r>
            <a:r>
              <a:rPr lang="zh-CN" altLang="en-US" sz="2200" b="1">
                <a:latin typeface="Times New Roman" pitchFamily="18" charset="0"/>
                <a:ea typeface="楷体_GB2312" pitchFamily="49" charset="-122"/>
                <a:cs typeface="Times New Roman" pitchFamily="18" charset="0"/>
              </a:rPr>
              <a:t>和</a:t>
            </a:r>
            <a:r>
              <a:rPr lang="en-US" altLang="zh-CN" sz="2200" b="1" i="1">
                <a:latin typeface="Times New Roman" pitchFamily="18" charset="0"/>
                <a:ea typeface="楷体_GB2312" pitchFamily="49" charset="-122"/>
                <a:cs typeface="Times New Roman" pitchFamily="18" charset="0"/>
              </a:rPr>
              <a:t>u</a:t>
            </a:r>
            <a:r>
              <a:rPr lang="en-US" altLang="zh-CN" sz="2200" b="1" baseline="-25000">
                <a:latin typeface="Times New Roman" pitchFamily="18" charset="0"/>
                <a:ea typeface="楷体_GB2312" pitchFamily="49" charset="-122"/>
                <a:cs typeface="Times New Roman" pitchFamily="18" charset="0"/>
              </a:rPr>
              <a:t>be</a:t>
            </a:r>
            <a:r>
              <a:rPr lang="zh-CN" altLang="en-US" sz="2200" b="1">
                <a:latin typeface="Times New Roman" pitchFamily="18" charset="0"/>
                <a:ea typeface="楷体_GB2312" pitchFamily="49" charset="-122"/>
                <a:cs typeface="Times New Roman" pitchFamily="18" charset="0"/>
              </a:rPr>
              <a:t>的影响</a:t>
            </a:r>
          </a:p>
          <a:p>
            <a:pPr lvl="1" eaLnBrk="0" hangingPunct="0">
              <a:spcBef>
                <a:spcPct val="20000"/>
              </a:spcBef>
              <a:buClr>
                <a:schemeClr val="accent1"/>
              </a:buClr>
              <a:buFont typeface="Wingdings" pitchFamily="2" charset="2"/>
              <a:buNone/>
            </a:pPr>
            <a:endParaRPr lang="zh-CN" altLang="en-US" sz="2200" b="1">
              <a:latin typeface="Times New Roman" pitchFamily="18" charset="0"/>
              <a:ea typeface="楷体_GB2312" pitchFamily="49" charset="-122"/>
              <a:cs typeface="Times New Roman" pitchFamily="18" charset="0"/>
            </a:endParaRPr>
          </a:p>
          <a:p>
            <a:pPr lvl="1" eaLnBrk="0" hangingPunct="0">
              <a:spcBef>
                <a:spcPct val="20000"/>
              </a:spcBef>
              <a:buClr>
                <a:schemeClr val="accent1"/>
              </a:buClr>
              <a:buFont typeface="Wingdings" pitchFamily="2" charset="2"/>
              <a:buNone/>
            </a:pPr>
            <a:endParaRPr lang="zh-CN" altLang="en-US" sz="2200" b="1">
              <a:latin typeface="Times New Roman" pitchFamily="18" charset="0"/>
              <a:ea typeface="楷体_GB2312" pitchFamily="49" charset="-122"/>
              <a:cs typeface="Times New Roman" pitchFamily="18" charset="0"/>
            </a:endParaRPr>
          </a:p>
          <a:p>
            <a:pPr lvl="1" eaLnBrk="0" hangingPunct="0">
              <a:spcBef>
                <a:spcPct val="50000"/>
              </a:spcBef>
              <a:buClr>
                <a:schemeClr val="accent1"/>
              </a:buClr>
              <a:buFont typeface="Wingdings" pitchFamily="2" charset="2"/>
              <a:buNone/>
            </a:pPr>
            <a:r>
              <a:rPr lang="zh-CN" altLang="en-US" sz="2200" b="1">
                <a:latin typeface="Times New Roman" pitchFamily="18" charset="0"/>
                <a:ea typeface="楷体_GB2312" pitchFamily="49" charset="-122"/>
                <a:cs typeface="Times New Roman" pitchFamily="18" charset="0"/>
              </a:rPr>
              <a:t>考虑结电容的影响</a:t>
            </a:r>
            <a:endParaRPr lang="zh-CN" altLang="el-GR" sz="2200" b="1">
              <a:latin typeface="Times New Roman" pitchFamily="18" charset="0"/>
              <a:ea typeface="楷体_GB2312" pitchFamily="49" charset="-122"/>
              <a:cs typeface="Times New Roman" pitchFamily="18" charset="0"/>
            </a:endParaRPr>
          </a:p>
        </p:txBody>
      </p:sp>
      <p:grpSp>
        <p:nvGrpSpPr>
          <p:cNvPr id="200775" name="Group 71"/>
          <p:cNvGrpSpPr>
            <a:grpSpLocks/>
          </p:cNvGrpSpPr>
          <p:nvPr/>
        </p:nvGrpSpPr>
        <p:grpSpPr bwMode="auto">
          <a:xfrm>
            <a:off x="2566988" y="2344738"/>
            <a:ext cx="2736850" cy="831850"/>
            <a:chOff x="657" y="1477"/>
            <a:chExt cx="1724" cy="524"/>
          </a:xfrm>
        </p:grpSpPr>
        <p:graphicFrame>
          <p:nvGraphicFramePr>
            <p:cNvPr id="16" name="Object 75"/>
            <p:cNvGraphicFramePr>
              <a:graphicFrameLocks noChangeAspect="1"/>
            </p:cNvGraphicFramePr>
            <p:nvPr/>
          </p:nvGraphicFramePr>
          <p:xfrm>
            <a:off x="1665" y="1586"/>
            <a:ext cx="716" cy="256"/>
          </p:xfrm>
          <a:graphic>
            <a:graphicData uri="http://schemas.openxmlformats.org/presentationml/2006/ole">
              <mc:AlternateContent xmlns:mc="http://schemas.openxmlformats.org/markup-compatibility/2006">
                <mc:Choice xmlns:v="urn:schemas-microsoft-com:vml" Requires="v">
                  <p:oleObj spid="_x0000_s200931" name="Equation" r:id="rId7" imgW="711000" imgH="253800" progId="Equation.DSMT4">
                    <p:embed/>
                  </p:oleObj>
                </mc:Choice>
                <mc:Fallback>
                  <p:oleObj name="Equation" r:id="rId7" imgW="711000" imgH="253800" progId="Equation.DSMT4">
                    <p:embed/>
                    <p:pic>
                      <p:nvPicPr>
                        <p:cNvPr id="0" name="Picture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5" y="1586"/>
                          <a:ext cx="71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6"/>
            <p:cNvGraphicFramePr>
              <a:graphicFrameLocks noChangeAspect="1"/>
            </p:cNvGraphicFramePr>
            <p:nvPr/>
          </p:nvGraphicFramePr>
          <p:xfrm>
            <a:off x="657" y="1477"/>
            <a:ext cx="678" cy="524"/>
          </p:xfrm>
          <a:graphic>
            <a:graphicData uri="http://schemas.openxmlformats.org/presentationml/2006/ole">
              <mc:AlternateContent xmlns:mc="http://schemas.openxmlformats.org/markup-compatibility/2006">
                <mc:Choice xmlns:v="urn:schemas-microsoft-com:vml" Requires="v">
                  <p:oleObj spid="_x0000_s200932" name="Equation" r:id="rId9" imgW="672808" imgH="520474" progId="Equation.DSMT4">
                    <p:embed/>
                  </p:oleObj>
                </mc:Choice>
                <mc:Fallback>
                  <p:oleObj name="Equation" r:id="rId9" imgW="672808" imgH="520474" progId="Equation.DSMT4">
                    <p:embed/>
                    <p:pic>
                      <p:nvPicPr>
                        <p:cNvPr id="0" name="Picture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 y="1477"/>
                          <a:ext cx="678"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0774" name="Group 70"/>
          <p:cNvGrpSpPr>
            <a:grpSpLocks/>
          </p:cNvGrpSpPr>
          <p:nvPr/>
        </p:nvGrpSpPr>
        <p:grpSpPr bwMode="auto">
          <a:xfrm>
            <a:off x="2563814" y="3563939"/>
            <a:ext cx="1533525" cy="415925"/>
            <a:chOff x="655" y="2245"/>
            <a:chExt cx="966" cy="262"/>
          </a:xfrm>
        </p:grpSpPr>
        <p:graphicFrame>
          <p:nvGraphicFramePr>
            <p:cNvPr id="18" name="Object 78"/>
            <p:cNvGraphicFramePr>
              <a:graphicFrameLocks noChangeAspect="1"/>
            </p:cNvGraphicFramePr>
            <p:nvPr/>
          </p:nvGraphicFramePr>
          <p:xfrm>
            <a:off x="1314" y="2245"/>
            <a:ext cx="307" cy="256"/>
          </p:xfrm>
          <a:graphic>
            <a:graphicData uri="http://schemas.openxmlformats.org/presentationml/2006/ole">
              <mc:AlternateContent xmlns:mc="http://schemas.openxmlformats.org/markup-compatibility/2006">
                <mc:Choice xmlns:v="urn:schemas-microsoft-com:vml" Requires="v">
                  <p:oleObj spid="_x0000_s200933" name="Equation" r:id="rId11" imgW="304536" imgH="253780" progId="Equation.DSMT4">
                    <p:embed/>
                  </p:oleObj>
                </mc:Choice>
                <mc:Fallback>
                  <p:oleObj name="Equation" r:id="rId11" imgW="304536" imgH="253780" progId="Equation.DSMT4">
                    <p:embed/>
                    <p:pic>
                      <p:nvPicPr>
                        <p:cNvPr id="0" name="Picture 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4" y="2245"/>
                          <a:ext cx="30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9"/>
            <p:cNvGraphicFramePr>
              <a:graphicFrameLocks noChangeAspect="1"/>
            </p:cNvGraphicFramePr>
            <p:nvPr/>
          </p:nvGraphicFramePr>
          <p:xfrm>
            <a:off x="655" y="2251"/>
            <a:ext cx="307" cy="256"/>
          </p:xfrm>
          <a:graphic>
            <a:graphicData uri="http://schemas.openxmlformats.org/presentationml/2006/ole">
              <mc:AlternateContent xmlns:mc="http://schemas.openxmlformats.org/markup-compatibility/2006">
                <mc:Choice xmlns:v="urn:schemas-microsoft-com:vml" Requires="v">
                  <p:oleObj spid="_x0000_s200934" name="Equation" r:id="rId13" imgW="304536" imgH="253780" progId="Equation.DSMT4">
                    <p:embed/>
                  </p:oleObj>
                </mc:Choice>
                <mc:Fallback>
                  <p:oleObj name="Equation" r:id="rId13" imgW="304536" imgH="253780" progId="Equation.DSMT4">
                    <p:embed/>
                    <p:pic>
                      <p:nvPicPr>
                        <p:cNvPr id="0" name="Picture 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 y="2251"/>
                          <a:ext cx="30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 name="Object 80"/>
          <p:cNvGraphicFramePr>
            <a:graphicFrameLocks noChangeAspect="1"/>
          </p:cNvGraphicFramePr>
          <p:nvPr/>
        </p:nvGraphicFramePr>
        <p:xfrm>
          <a:off x="2590801" y="4648201"/>
          <a:ext cx="2214563" cy="690563"/>
        </p:xfrm>
        <a:graphic>
          <a:graphicData uri="http://schemas.openxmlformats.org/presentationml/2006/ole">
            <mc:AlternateContent xmlns:mc="http://schemas.openxmlformats.org/markup-compatibility/2006">
              <mc:Choice xmlns:v="urn:schemas-microsoft-com:vml" Requires="v">
                <p:oleObj spid="_x0000_s200935" name="Equation" r:id="rId15" imgW="1384200" imgH="431640" progId="Equation.DSMT4">
                  <p:embed/>
                </p:oleObj>
              </mc:Choice>
              <mc:Fallback>
                <p:oleObj name="Equation" r:id="rId15" imgW="1384200" imgH="431640" progId="Equation.DSMT4">
                  <p:embed/>
                  <p:pic>
                    <p:nvPicPr>
                      <p:cNvPr id="0" name="Picture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0801" y="4648201"/>
                        <a:ext cx="221456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31"/>
          <p:cNvSpPr>
            <a:spLocks noChangeArrowheads="1"/>
          </p:cNvSpPr>
          <p:nvPr/>
        </p:nvSpPr>
        <p:spPr bwMode="auto">
          <a:xfrm>
            <a:off x="2543176" y="5475288"/>
            <a:ext cx="2295525" cy="690562"/>
          </a:xfrm>
          <a:prstGeom prst="rect">
            <a:avLst/>
          </a:prstGeom>
          <a:solidFill>
            <a:srgbClr val="FFFF99"/>
          </a:solidFill>
          <a:ln w="38100" cmpd="dbl">
            <a:solidFill>
              <a:srgbClr val="FF0000"/>
            </a:solidFill>
            <a:miter lim="800000"/>
            <a:headEnd/>
            <a:tailEnd/>
          </a:ln>
        </p:spPr>
        <p:txBody>
          <a:bodyPr anchor="ctr"/>
          <a:lstStyle/>
          <a:p>
            <a:pPr eaLnBrk="0" hangingPunct="0"/>
            <a:endParaRPr lang="zh-CN" altLang="en-US"/>
          </a:p>
        </p:txBody>
      </p:sp>
      <p:graphicFrame>
        <p:nvGraphicFramePr>
          <p:cNvPr id="22" name="Object 82"/>
          <p:cNvGraphicFramePr>
            <a:graphicFrameLocks noChangeAspect="1"/>
          </p:cNvGraphicFramePr>
          <p:nvPr/>
        </p:nvGraphicFramePr>
        <p:xfrm>
          <a:off x="2560639" y="5475288"/>
          <a:ext cx="2274887" cy="690562"/>
        </p:xfrm>
        <a:graphic>
          <a:graphicData uri="http://schemas.openxmlformats.org/presentationml/2006/ole">
            <mc:AlternateContent xmlns:mc="http://schemas.openxmlformats.org/markup-compatibility/2006">
              <mc:Choice xmlns:v="urn:schemas-microsoft-com:vml" Requires="v">
                <p:oleObj spid="_x0000_s200936" name="Equation" r:id="rId17" imgW="1422360" imgH="431640" progId="Equation.DSMT4">
                  <p:embed/>
                </p:oleObj>
              </mc:Choice>
              <mc:Fallback>
                <p:oleObj name="Equation" r:id="rId17" imgW="1422360" imgH="431640" progId="Equation.DSMT4">
                  <p:embed/>
                  <p:pic>
                    <p:nvPicPr>
                      <p:cNvPr id="0" name="Picture 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60639" y="5475288"/>
                        <a:ext cx="2274887"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Group 12"/>
          <p:cNvGrpSpPr>
            <a:grpSpLocks/>
          </p:cNvGrpSpPr>
          <p:nvPr/>
        </p:nvGrpSpPr>
        <p:grpSpPr bwMode="auto">
          <a:xfrm>
            <a:off x="6024563" y="4149726"/>
            <a:ext cx="4392612" cy="2257425"/>
            <a:chOff x="2653" y="2568"/>
            <a:chExt cx="2767" cy="1422"/>
          </a:xfrm>
        </p:grpSpPr>
        <p:pic>
          <p:nvPicPr>
            <p:cNvPr id="200788" name="Picture 13" descr="Dz050202"/>
            <p:cNvPicPr>
              <a:picLocks noChangeAspect="1" noChangeArrowheads="1"/>
            </p:cNvPicPr>
            <p:nvPr/>
          </p:nvPicPr>
          <p:blipFill>
            <a:blip r:embed="rId19"/>
            <a:srcRect l="17883" r="23100" b="53972"/>
            <a:stretch>
              <a:fillRect/>
            </a:stretch>
          </p:blipFill>
          <p:spPr bwMode="auto">
            <a:xfrm>
              <a:off x="2653" y="2816"/>
              <a:ext cx="2767" cy="1174"/>
            </a:xfrm>
            <a:prstGeom prst="rect">
              <a:avLst/>
            </a:prstGeom>
            <a:noFill/>
            <a:ln w="9525">
              <a:noFill/>
              <a:miter lim="800000"/>
              <a:headEnd/>
              <a:tailEnd/>
            </a:ln>
          </p:spPr>
        </p:pic>
        <p:sp>
          <p:nvSpPr>
            <p:cNvPr id="25" name="AutoShape 14"/>
            <p:cNvSpPr>
              <a:spLocks noChangeArrowheads="1"/>
            </p:cNvSpPr>
            <p:nvPr/>
          </p:nvSpPr>
          <p:spPr bwMode="auto">
            <a:xfrm>
              <a:off x="3969" y="2568"/>
              <a:ext cx="136" cy="227"/>
            </a:xfrm>
            <a:prstGeom prst="downArrow">
              <a:avLst>
                <a:gd name="adj1" fmla="val 50000"/>
                <a:gd name="adj2" fmla="val 41728"/>
              </a:avLst>
            </a:prstGeom>
            <a:solidFill>
              <a:srgbClr val="66FFFF"/>
            </a:solidFill>
            <a:ln w="28575">
              <a:solidFill>
                <a:srgbClr val="FF3300"/>
              </a:solidFill>
              <a:miter lim="800000"/>
              <a:headEnd/>
              <a:tailEnd/>
            </a:ln>
            <a:effectLst/>
          </p:spPr>
          <p:txBody>
            <a:bodyPr vert="eaVert" wrap="none" anchor="ctr"/>
            <a:lstStyle/>
            <a:p>
              <a:pPr eaLnBrk="0" hangingPunct="0">
                <a:defRPr/>
              </a:pPr>
              <a:endParaRPr lang="zh-CN" altLang="en-US">
                <a:latin typeface="+mn-ea"/>
                <a:ea typeface="+mn-ea"/>
              </a:endParaRPr>
            </a:p>
          </p:txBody>
        </p:sp>
      </p:grpSp>
      <p:grpSp>
        <p:nvGrpSpPr>
          <p:cNvPr id="26" name="Group 19"/>
          <p:cNvGrpSpPr>
            <a:grpSpLocks/>
          </p:cNvGrpSpPr>
          <p:nvPr/>
        </p:nvGrpSpPr>
        <p:grpSpPr bwMode="auto">
          <a:xfrm>
            <a:off x="6856414" y="3173413"/>
            <a:ext cx="2960687" cy="1047750"/>
            <a:chOff x="2965" y="1888"/>
            <a:chExt cx="1865" cy="660"/>
          </a:xfrm>
        </p:grpSpPr>
        <p:sp>
          <p:nvSpPr>
            <p:cNvPr id="27" name="AutoShape 20"/>
            <p:cNvSpPr>
              <a:spLocks/>
            </p:cNvSpPr>
            <p:nvPr/>
          </p:nvSpPr>
          <p:spPr bwMode="auto">
            <a:xfrm>
              <a:off x="2965" y="2315"/>
              <a:ext cx="556" cy="233"/>
            </a:xfrm>
            <a:prstGeom prst="borderCallout1">
              <a:avLst>
                <a:gd name="adj1" fmla="val 28458"/>
                <a:gd name="adj2" fmla="val 106611"/>
                <a:gd name="adj3" fmla="val -276282"/>
                <a:gd name="adj4" fmla="val 168731"/>
              </a:avLst>
            </a:prstGeom>
            <a:solidFill>
              <a:srgbClr val="66FFFF"/>
            </a:solidFill>
            <a:ln w="19050">
              <a:solidFill>
                <a:srgbClr val="CC0000"/>
              </a:solidFill>
              <a:miter lim="800000"/>
              <a:headEnd/>
              <a:tailEnd/>
            </a:ln>
            <a:effectLst/>
          </p:spPr>
          <p:txBody>
            <a:bodyPr wrap="none">
              <a:spAutoFit/>
            </a:bodyPr>
            <a:lstStyle/>
            <a:p>
              <a:pPr algn="ctr" eaLnBrk="0" hangingPunct="0">
                <a:defRPr/>
              </a:pPr>
              <a:r>
                <a:rPr kumimoji="1" lang="zh-CN" altLang="en-US" b="1">
                  <a:latin typeface="+mn-ea"/>
                  <a:ea typeface="+mn-ea"/>
                </a:rPr>
                <a:t>阻值大</a:t>
              </a:r>
            </a:p>
          </p:txBody>
        </p:sp>
        <p:sp>
          <p:nvSpPr>
            <p:cNvPr id="28" name="Line 21"/>
            <p:cNvSpPr>
              <a:spLocks noChangeShapeType="1"/>
            </p:cNvSpPr>
            <p:nvPr/>
          </p:nvSpPr>
          <p:spPr bwMode="auto">
            <a:xfrm flipV="1">
              <a:off x="3696" y="1888"/>
              <a:ext cx="1134" cy="544"/>
            </a:xfrm>
            <a:prstGeom prst="line">
              <a:avLst/>
            </a:prstGeom>
            <a:noFill/>
            <a:ln w="19050">
              <a:solidFill>
                <a:srgbClr val="CC0000"/>
              </a:solidFill>
              <a:round/>
              <a:headEnd/>
              <a:tailEnd/>
            </a:ln>
            <a:effectLst/>
          </p:spPr>
          <p:txBody>
            <a:bodyPr/>
            <a:lstStyle/>
            <a:p>
              <a:pPr eaLnBrk="0" hangingPunct="0">
                <a:defRPr/>
              </a:pPr>
              <a:endParaRPr lang="zh-CN" altLang="en-US">
                <a:latin typeface="+mn-ea"/>
                <a:ea typeface="+mn-ea"/>
              </a:endParaRPr>
            </a:p>
          </p:txBody>
        </p:sp>
      </p:grpSp>
      <p:sp>
        <p:nvSpPr>
          <p:cNvPr id="29" name="AutoShape 22"/>
          <p:cNvSpPr>
            <a:spLocks/>
          </p:cNvSpPr>
          <p:nvPr/>
        </p:nvSpPr>
        <p:spPr bwMode="auto">
          <a:xfrm>
            <a:off x="8759825" y="4043363"/>
            <a:ext cx="1836738" cy="646112"/>
          </a:xfrm>
          <a:prstGeom prst="borderCallout1">
            <a:avLst>
              <a:gd name="adj1" fmla="val 16551"/>
              <a:gd name="adj2" fmla="val -3856"/>
              <a:gd name="adj3" fmla="val 82925"/>
              <a:gd name="adj4" fmla="val -12480"/>
            </a:avLst>
          </a:prstGeom>
          <a:solidFill>
            <a:srgbClr val="66FFFF"/>
          </a:solidFill>
          <a:ln w="19050">
            <a:solidFill>
              <a:srgbClr val="CC0000"/>
            </a:solidFill>
            <a:miter lim="800000"/>
            <a:headEnd/>
            <a:tailEnd/>
          </a:ln>
          <a:effectLst/>
        </p:spPr>
        <p:txBody>
          <a:bodyPr>
            <a:spAutoFit/>
          </a:bodyPr>
          <a:lstStyle/>
          <a:p>
            <a:pPr algn="ctr" eaLnBrk="0" hangingPunct="0">
              <a:defRPr/>
            </a:pPr>
            <a:r>
              <a:rPr kumimoji="1" lang="zh-CN" altLang="en-US" b="1">
                <a:latin typeface="+mn-ea"/>
                <a:ea typeface="+mn-ea"/>
              </a:rPr>
              <a:t>连接了输入回路和输出回路</a:t>
            </a:r>
          </a:p>
        </p:txBody>
      </p:sp>
      <p:sp>
        <p:nvSpPr>
          <p:cNvPr id="2" name="Text Box 6"/>
          <p:cNvSpPr txBox="1">
            <a:spLocks noChangeArrowheads="1"/>
          </p:cNvSpPr>
          <p:nvPr/>
        </p:nvSpPr>
        <p:spPr bwMode="auto">
          <a:xfrm>
            <a:off x="2330451" y="3998913"/>
            <a:ext cx="3260725" cy="641350"/>
          </a:xfrm>
          <a:prstGeom prst="rect">
            <a:avLst/>
          </a:prstGeom>
          <a:noFill/>
          <a:ln w="9525">
            <a:noFill/>
            <a:miter lim="800000"/>
            <a:headEnd/>
            <a:tailEnd/>
          </a:ln>
        </p:spPr>
        <p:txBody>
          <a:bodyPr>
            <a:spAutoFit/>
          </a:bodyPr>
          <a:lstStyle/>
          <a:p>
            <a:pPr>
              <a:spcBef>
                <a:spcPts val="600"/>
              </a:spcBef>
            </a:pPr>
            <a:r>
              <a:rPr kumimoji="1" lang="en-US" altLang="zh-CN">
                <a:latin typeface="Times New Roman" pitchFamily="18" charset="0"/>
                <a:ea typeface="宋体" charset="-122"/>
              </a:rPr>
              <a:t>    </a:t>
            </a:r>
            <a:r>
              <a:rPr kumimoji="1" lang="zh-CN" altLang="en-US" b="1">
                <a:latin typeface="Times New Roman" pitchFamily="18" charset="0"/>
                <a:ea typeface="宋体" charset="-122"/>
              </a:rPr>
              <a:t>由于结电容的存在，高频时</a:t>
            </a:r>
            <a:r>
              <a:rPr kumimoji="1" lang="en-US" altLang="zh-CN" b="1">
                <a:latin typeface="Times New Roman" pitchFamily="18" charset="0"/>
                <a:ea typeface="宋体" charset="-122"/>
              </a:rPr>
              <a:t>BJT</a:t>
            </a:r>
            <a:r>
              <a:rPr kumimoji="1" lang="zh-CN" altLang="en-US" b="1">
                <a:latin typeface="Times New Roman" pitchFamily="18" charset="0"/>
                <a:ea typeface="宋体" charset="-122"/>
              </a:rPr>
              <a:t>的放大能力下降。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00708"/>
                                        </p:tgtEl>
                                        <p:attrNameLst>
                                          <p:attrName>style.visibility</p:attrName>
                                        </p:attrNameLst>
                                      </p:cBhvr>
                                      <p:to>
                                        <p:strVal val="visible"/>
                                      </p:to>
                                    </p:set>
                                    <p:animEffect transition="in" filter="dissolve">
                                      <p:cBhvr>
                                        <p:cTn id="11" dur="500"/>
                                        <p:tgtEl>
                                          <p:spTgt spid="20070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0707"/>
                                        </p:tgtEl>
                                        <p:attrNameLst>
                                          <p:attrName>style.visibility</p:attrName>
                                        </p:attrNameLst>
                                      </p:cBhvr>
                                      <p:to>
                                        <p:strVal val="visible"/>
                                      </p:to>
                                    </p:set>
                                    <p:animEffect transition="in" filter="dissolve">
                                      <p:cBhvr>
                                        <p:cTn id="20" dur="500"/>
                                        <p:tgtEl>
                                          <p:spTgt spid="20070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0775"/>
                                        </p:tgtEl>
                                        <p:attrNameLst>
                                          <p:attrName>style.visibility</p:attrName>
                                        </p:attrNameLst>
                                      </p:cBhvr>
                                      <p:to>
                                        <p:strVal val="visible"/>
                                      </p:to>
                                    </p:set>
                                    <p:animEffect transition="in" filter="wipe(left)">
                                      <p:cBhvr>
                                        <p:cTn id="25" dur="500"/>
                                        <p:tgtEl>
                                          <p:spTgt spid="20077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75"/>
                                  </p:iterate>
                                  <p:childTnLst>
                                    <p:set>
                                      <p:cBhvr>
                                        <p:cTn id="29" dur="1" fill="hold">
                                          <p:stCondLst>
                                            <p:cond delay="74"/>
                                          </p:stCondLst>
                                        </p:cTn>
                                        <p:tgtEl>
                                          <p:spTgt spid="14">
                                            <p:txEl>
                                              <p:pRg st="3" end="3"/>
                                            </p:txEl>
                                          </p:spTgt>
                                        </p:tgtEl>
                                        <p:attrNameLst>
                                          <p:attrName>style.visibility</p:attrName>
                                        </p:attrNameLst>
                                      </p:cBhvr>
                                      <p:to>
                                        <p:strVal val="visible"/>
                                      </p:to>
                                    </p:set>
                                  </p:childTnLst>
                                </p:cTn>
                              </p:par>
                            </p:childTnLst>
                          </p:cTn>
                        </p:par>
                        <p:par>
                          <p:cTn id="30" fill="hold">
                            <p:stCondLst>
                              <p:cond delay="600"/>
                            </p:stCondLst>
                            <p:childTnLst>
                              <p:par>
                                <p:cTn id="31" presetID="22" presetClass="entr" presetSubtype="8" fill="hold" nodeType="afterEffect">
                                  <p:stCondLst>
                                    <p:cond delay="500"/>
                                  </p:stCondLst>
                                  <p:childTnLst>
                                    <p:set>
                                      <p:cBhvr>
                                        <p:cTn id="32" dur="1" fill="hold">
                                          <p:stCondLst>
                                            <p:cond delay="0"/>
                                          </p:stCondLst>
                                        </p:cTn>
                                        <p:tgtEl>
                                          <p:spTgt spid="200774"/>
                                        </p:tgtEl>
                                        <p:attrNameLst>
                                          <p:attrName>style.visibility</p:attrName>
                                        </p:attrNameLst>
                                      </p:cBhvr>
                                      <p:to>
                                        <p:strVal val="visible"/>
                                      </p:to>
                                    </p:set>
                                    <p:animEffect transition="in" filter="wipe(left)">
                                      <p:cBhvr>
                                        <p:cTn id="33" dur="500"/>
                                        <p:tgtEl>
                                          <p:spTgt spid="20077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0706"/>
                                        </p:tgtEl>
                                        <p:attrNameLst>
                                          <p:attrName>style.visibility</p:attrName>
                                        </p:attrNameLst>
                                      </p:cBhvr>
                                      <p:to>
                                        <p:strVal val="visible"/>
                                      </p:to>
                                    </p:set>
                                    <p:animEffect transition="in" filter="dissolve">
                                      <p:cBhvr>
                                        <p:cTn id="38" dur="500"/>
                                        <p:tgtEl>
                                          <p:spTgt spid="20070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iterate type="lt">
                                    <p:tmAbs val="80"/>
                                  </p:iterate>
                                  <p:childTnLst>
                                    <p:set>
                                      <p:cBhvr>
                                        <p:cTn id="57"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ssolve">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4" grpId="0" build="p" bldLvl="5" autoUpdateAnimBg="0"/>
      <p:bldP spid="21"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344"/>
          <p:cNvGraphicFramePr>
            <a:graphicFrameLocks noChangeAspect="1"/>
          </p:cNvGraphicFramePr>
          <p:nvPr/>
        </p:nvGraphicFramePr>
        <p:xfrm>
          <a:off x="3575050" y="3295651"/>
          <a:ext cx="4572000" cy="3133725"/>
        </p:xfrm>
        <a:graphic>
          <a:graphicData uri="http://schemas.openxmlformats.org/presentationml/2006/ole">
            <mc:AlternateContent xmlns:mc="http://schemas.openxmlformats.org/markup-compatibility/2006">
              <mc:Choice xmlns:v="urn:schemas-microsoft-com:vml" Requires="v">
                <p:oleObj spid="_x0000_s186862" name="Photo Editor 照片" r:id="rId4" imgW="14714286" imgH="10085714" progId="">
                  <p:embed/>
                </p:oleObj>
              </mc:Choice>
              <mc:Fallback>
                <p:oleObj name="Photo Editor 照片" r:id="rId4" imgW="14714286" imgH="10085714" progId="">
                  <p:embed/>
                  <p:pic>
                    <p:nvPicPr>
                      <p:cNvPr id="0" name="Picture 3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050" y="3295651"/>
                        <a:ext cx="45720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AutoShape 9"/>
          <p:cNvSpPr>
            <a:spLocks/>
          </p:cNvSpPr>
          <p:nvPr/>
        </p:nvSpPr>
        <p:spPr bwMode="auto">
          <a:xfrm>
            <a:off x="7156451" y="3375026"/>
            <a:ext cx="2144713" cy="460375"/>
          </a:xfrm>
          <a:prstGeom prst="borderCallout1">
            <a:avLst>
              <a:gd name="adj1" fmla="val 18750"/>
              <a:gd name="adj2" fmla="val -3551"/>
              <a:gd name="adj3" fmla="val -46968"/>
              <a:gd name="adj4" fmla="val -44968"/>
            </a:avLst>
          </a:prstGeom>
          <a:solidFill>
            <a:srgbClr val="66FFFF"/>
          </a:solidFill>
          <a:ln w="19050">
            <a:solidFill>
              <a:srgbClr val="FF3300"/>
            </a:solidFill>
            <a:miter lim="800000"/>
            <a:headEnd/>
            <a:tailEnd/>
          </a:ln>
        </p:spPr>
        <p:txBody>
          <a:bodyPr>
            <a:spAutoFit/>
          </a:bodyPr>
          <a:lstStyle/>
          <a:p>
            <a:pPr eaLnBrk="0" hangingPunct="0"/>
            <a:r>
              <a:rPr kumimoji="1" lang="en-US" altLang="zh-CN" sz="2400">
                <a:latin typeface="Times New Roman" pitchFamily="18" charset="0"/>
                <a:ea typeface="楷体_GB2312" pitchFamily="49" charset="-122"/>
                <a:cs typeface="Times New Roman" pitchFamily="18" charset="0"/>
              </a:rPr>
              <a:t>c-e</a:t>
            </a:r>
            <a:r>
              <a:rPr kumimoji="1" lang="zh-CN" altLang="en-US" sz="2400">
                <a:latin typeface="Times New Roman" pitchFamily="18" charset="0"/>
                <a:ea typeface="楷体_GB2312" pitchFamily="49" charset="-122"/>
                <a:cs typeface="Times New Roman" pitchFamily="18" charset="0"/>
              </a:rPr>
              <a:t>间击穿电压</a:t>
            </a:r>
          </a:p>
        </p:txBody>
      </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3.6 BJT</a:t>
            </a:r>
            <a:r>
              <a:rPr lang="zh-CN" altLang="en-US" kern="0" dirty="0">
                <a:latin typeface="+mn-ea"/>
                <a:ea typeface="+mn-ea"/>
              </a:rPr>
              <a:t>的主要参数</a:t>
            </a:r>
          </a:p>
        </p:txBody>
      </p:sp>
      <p:sp>
        <p:nvSpPr>
          <p:cNvPr id="186720"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93</a:t>
            </a:r>
          </a:p>
        </p:txBody>
      </p:sp>
      <p:graphicFrame>
        <p:nvGraphicFramePr>
          <p:cNvPr id="186713" name="Object 345"/>
          <p:cNvGraphicFramePr>
            <a:graphicFrameLocks noChangeAspect="1"/>
          </p:cNvGraphicFramePr>
          <p:nvPr/>
        </p:nvGraphicFramePr>
        <p:xfrm>
          <a:off x="5842000" y="2368550"/>
          <a:ext cx="114300" cy="241300"/>
        </p:xfrm>
        <a:graphic>
          <a:graphicData uri="http://schemas.openxmlformats.org/presentationml/2006/ole">
            <mc:AlternateContent xmlns:mc="http://schemas.openxmlformats.org/markup-compatibility/2006">
              <mc:Choice xmlns:v="urn:schemas-microsoft-com:vml" Requires="v">
                <p:oleObj spid="_x0000_s186863" name="Equation" r:id="rId6" imgW="114151" imgH="215619" progId="Equation.3">
                  <p:embed/>
                </p:oleObj>
              </mc:Choice>
              <mc:Fallback>
                <p:oleObj name="Equation" r:id="rId6" imgW="114151" imgH="215619" progId="Equation.3">
                  <p:embed/>
                  <p:pic>
                    <p:nvPicPr>
                      <p:cNvPr id="0"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000" y="2368550"/>
                        <a:ext cx="114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组合 30"/>
          <p:cNvGrpSpPr>
            <a:grpSpLocks/>
          </p:cNvGrpSpPr>
          <p:nvPr/>
        </p:nvGrpSpPr>
        <p:grpSpPr bwMode="auto">
          <a:xfrm>
            <a:off x="1952626" y="1322388"/>
            <a:ext cx="5299075" cy="595312"/>
            <a:chOff x="514376" y="1458840"/>
            <a:chExt cx="5299849" cy="594729"/>
          </a:xfrm>
        </p:grpSpPr>
        <p:graphicFrame>
          <p:nvGraphicFramePr>
            <p:cNvPr id="186714" name="Object 346"/>
            <p:cNvGraphicFramePr>
              <a:graphicFrameLocks noChangeAspect="1"/>
            </p:cNvGraphicFramePr>
            <p:nvPr/>
          </p:nvGraphicFramePr>
          <p:xfrm>
            <a:off x="2689229" y="1458840"/>
            <a:ext cx="384175" cy="594729"/>
          </p:xfrm>
          <a:graphic>
            <a:graphicData uri="http://schemas.openxmlformats.org/presentationml/2006/ole">
              <mc:AlternateContent xmlns:mc="http://schemas.openxmlformats.org/markup-compatibility/2006">
                <mc:Choice xmlns:v="urn:schemas-microsoft-com:vml" Requires="v">
                  <p:oleObj spid="_x0000_s186864" name="Equation" r:id="rId8" imgW="165028" imgH="228501" progId="Equation.3">
                    <p:embed/>
                  </p:oleObj>
                </mc:Choice>
                <mc:Fallback>
                  <p:oleObj name="Equation" r:id="rId8" imgW="165028" imgH="228501" progId="Equation.3">
                    <p:embed/>
                    <p:pic>
                      <p:nvPicPr>
                        <p:cNvPr id="0" name="Picture 3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9229" y="1458840"/>
                          <a:ext cx="384175" cy="5947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715" name="Object 347"/>
            <p:cNvGraphicFramePr>
              <a:graphicFrameLocks noChangeAspect="1"/>
            </p:cNvGraphicFramePr>
            <p:nvPr/>
          </p:nvGraphicFramePr>
          <p:xfrm>
            <a:off x="3375029" y="1543802"/>
            <a:ext cx="379413" cy="424806"/>
          </p:xfrm>
          <a:graphic>
            <a:graphicData uri="http://schemas.openxmlformats.org/presentationml/2006/ole">
              <mc:AlternateContent xmlns:mc="http://schemas.openxmlformats.org/markup-compatibility/2006">
                <mc:Choice xmlns:v="urn:schemas-microsoft-com:vml" Requires="v">
                  <p:oleObj spid="_x0000_s186865" name="Equation" r:id="rId10" imgW="164885" imgH="164885" progId="Equation.3">
                    <p:embed/>
                  </p:oleObj>
                </mc:Choice>
                <mc:Fallback>
                  <p:oleObj name="Equation" r:id="rId10" imgW="164885" imgH="164885" progId="Equation.3">
                    <p:embed/>
                    <p:pic>
                      <p:nvPicPr>
                        <p:cNvPr id="0" name="Picture 3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5029" y="1543802"/>
                          <a:ext cx="379413" cy="424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728" name="Text Box 7"/>
            <p:cNvSpPr txBox="1">
              <a:spLocks noChangeArrowheads="1"/>
            </p:cNvSpPr>
            <p:nvPr/>
          </p:nvSpPr>
          <p:spPr bwMode="auto">
            <a:xfrm>
              <a:off x="514376" y="1477020"/>
              <a:ext cx="5299849" cy="523220"/>
            </a:xfrm>
            <a:prstGeom prst="rect">
              <a:avLst/>
            </a:prstGeom>
            <a:noFill/>
            <a:ln w="9525">
              <a:noFill/>
              <a:miter lim="800000"/>
              <a:headEnd/>
              <a:tailEnd/>
            </a:ln>
          </p:spPr>
          <p:txBody>
            <a:bodyPr wrap="none">
              <a:spAutoFit/>
            </a:bodyPr>
            <a:lstStyle/>
            <a:p>
              <a:pPr>
                <a:spcBef>
                  <a:spcPct val="20000"/>
                </a:spcBef>
                <a:buFontTx/>
                <a:buChar char="•"/>
              </a:pPr>
              <a:r>
                <a:rPr kumimoji="1" lang="en-US" altLang="zh-CN" sz="2800">
                  <a:latin typeface="Times New Roman" pitchFamily="18" charset="0"/>
                  <a:ea typeface="宋体" charset="-122"/>
                </a:rPr>
                <a:t>  </a:t>
              </a:r>
              <a:r>
                <a:rPr kumimoji="1" lang="zh-CN" altLang="en-US" sz="2800" b="1">
                  <a:latin typeface="Times New Roman" pitchFamily="18" charset="0"/>
                  <a:ea typeface="宋体" charset="-122"/>
                </a:rPr>
                <a:t>直流参数</a:t>
              </a:r>
              <a:r>
                <a:rPr kumimoji="1" lang="zh-CN" altLang="en-US" sz="2800">
                  <a:latin typeface="Times New Roman" pitchFamily="18" charset="0"/>
                  <a:ea typeface="宋体" charset="-122"/>
                </a:rPr>
                <a:t>：    、   、</a:t>
              </a:r>
              <a:r>
                <a:rPr kumimoji="1" lang="en-US" altLang="zh-CN" sz="2800" i="1">
                  <a:latin typeface="Times New Roman" pitchFamily="18" charset="0"/>
                  <a:ea typeface="宋体" charset="-122"/>
                </a:rPr>
                <a:t>I</a:t>
              </a:r>
              <a:r>
                <a:rPr kumimoji="1" lang="en-US" altLang="zh-CN" sz="2800" baseline="-25000">
                  <a:latin typeface="Times New Roman" pitchFamily="18" charset="0"/>
                  <a:ea typeface="宋体" charset="-122"/>
                </a:rPr>
                <a:t>CBO</a:t>
              </a:r>
              <a:r>
                <a:rPr kumimoji="1" lang="zh-CN" altLang="en-US" sz="2800">
                  <a:latin typeface="Times New Roman" pitchFamily="18" charset="0"/>
                  <a:ea typeface="宋体" charset="-122"/>
                </a:rPr>
                <a:t>、 </a:t>
              </a:r>
              <a:r>
                <a:rPr kumimoji="1" lang="en-US" altLang="zh-CN" sz="2800" i="1">
                  <a:latin typeface="Times New Roman" pitchFamily="18" charset="0"/>
                  <a:ea typeface="宋体" charset="-122"/>
                </a:rPr>
                <a:t>I</a:t>
              </a:r>
              <a:r>
                <a:rPr kumimoji="1" lang="en-US" altLang="zh-CN" sz="2800" baseline="-25000">
                  <a:latin typeface="Times New Roman" pitchFamily="18" charset="0"/>
                  <a:ea typeface="宋体" charset="-122"/>
                </a:rPr>
                <a:t>CEO</a:t>
              </a:r>
              <a:endParaRPr kumimoji="1" lang="en-US" altLang="zh-CN" sz="2800">
                <a:latin typeface="Times New Roman" pitchFamily="18" charset="0"/>
                <a:ea typeface="宋体" charset="-122"/>
              </a:endParaRPr>
            </a:p>
          </p:txBody>
        </p:sp>
      </p:grpSp>
      <p:sp>
        <p:nvSpPr>
          <p:cNvPr id="24" name="AutoShape 10"/>
          <p:cNvSpPr>
            <a:spLocks/>
          </p:cNvSpPr>
          <p:nvPr/>
        </p:nvSpPr>
        <p:spPr bwMode="auto">
          <a:xfrm>
            <a:off x="1936750" y="3219450"/>
            <a:ext cx="1481138" cy="850900"/>
          </a:xfrm>
          <a:prstGeom prst="borderCallout1">
            <a:avLst>
              <a:gd name="adj1" fmla="val 13431"/>
              <a:gd name="adj2" fmla="val 105144"/>
              <a:gd name="adj3" fmla="val -14551"/>
              <a:gd name="adj4" fmla="val 148231"/>
            </a:avLst>
          </a:prstGeom>
          <a:solidFill>
            <a:srgbClr val="66FFFF"/>
          </a:solidFill>
          <a:ln w="19050">
            <a:solidFill>
              <a:srgbClr val="FF3300"/>
            </a:solidFill>
            <a:miter lim="800000"/>
            <a:headEnd/>
            <a:tailEnd/>
          </a:ln>
        </p:spPr>
        <p:txBody>
          <a:bodyPr>
            <a:spAutoFit/>
          </a:bodyPr>
          <a:lstStyle/>
          <a:p>
            <a:pPr eaLnBrk="0" hangingPunct="0"/>
            <a:r>
              <a:rPr kumimoji="1" lang="zh-CN" altLang="en-US" sz="2400">
                <a:latin typeface="Times New Roman" pitchFamily="18" charset="0"/>
                <a:ea typeface="楷体_GB2312" pitchFamily="49" charset="-122"/>
                <a:cs typeface="Times New Roman" pitchFamily="18" charset="0"/>
              </a:rPr>
              <a:t>集电极</a:t>
            </a:r>
            <a:endParaRPr kumimoji="1" lang="en-US" altLang="zh-CN" sz="2400">
              <a:latin typeface="Times New Roman" pitchFamily="18" charset="0"/>
              <a:ea typeface="楷体_GB2312" pitchFamily="49" charset="-122"/>
              <a:cs typeface="Times New Roman" pitchFamily="18" charset="0"/>
            </a:endParaRPr>
          </a:p>
          <a:p>
            <a:pPr eaLnBrk="0" hangingPunct="0"/>
            <a:r>
              <a:rPr kumimoji="1" lang="zh-CN" altLang="en-US" sz="2400">
                <a:latin typeface="Times New Roman" pitchFamily="18" charset="0"/>
                <a:ea typeface="楷体_GB2312" pitchFamily="49" charset="-122"/>
                <a:cs typeface="Times New Roman" pitchFamily="18" charset="0"/>
              </a:rPr>
              <a:t>最大电流</a:t>
            </a:r>
          </a:p>
        </p:txBody>
      </p:sp>
      <p:sp>
        <p:nvSpPr>
          <p:cNvPr id="25" name="AutoShape 11"/>
          <p:cNvSpPr>
            <a:spLocks/>
          </p:cNvSpPr>
          <p:nvPr/>
        </p:nvSpPr>
        <p:spPr bwMode="auto">
          <a:xfrm>
            <a:off x="7156450" y="4065588"/>
            <a:ext cx="2978150" cy="850900"/>
          </a:xfrm>
          <a:prstGeom prst="borderCallout1">
            <a:avLst>
              <a:gd name="adj1" fmla="val 13431"/>
              <a:gd name="adj2" fmla="val -2287"/>
              <a:gd name="adj3" fmla="val -114671"/>
              <a:gd name="adj4" fmla="val -66440"/>
            </a:avLst>
          </a:prstGeom>
          <a:solidFill>
            <a:srgbClr val="66FFFF"/>
          </a:solidFill>
          <a:ln w="19050">
            <a:solidFill>
              <a:srgbClr val="FF3300"/>
            </a:solidFill>
            <a:miter lim="800000"/>
            <a:headEnd/>
            <a:tailEnd/>
          </a:ln>
        </p:spPr>
        <p:txBody>
          <a:bodyPr>
            <a:spAutoFit/>
          </a:bodyPr>
          <a:lstStyle/>
          <a:p>
            <a:pPr eaLnBrk="0" hangingPunct="0"/>
            <a:r>
              <a:rPr kumimoji="1" lang="zh-CN" altLang="en-US" sz="2400">
                <a:latin typeface="Times New Roman" pitchFamily="18" charset="0"/>
                <a:ea typeface="楷体_GB2312" pitchFamily="49" charset="-122"/>
                <a:cs typeface="Times New Roman" pitchFamily="18" charset="0"/>
              </a:rPr>
              <a:t>最大集电极耗散功率</a:t>
            </a:r>
            <a:r>
              <a:rPr kumimoji="1" lang="en-US" altLang="zh-CN" sz="2400" i="1">
                <a:latin typeface="Times New Roman" pitchFamily="18" charset="0"/>
                <a:ea typeface="楷体_GB2312" pitchFamily="49" charset="-122"/>
                <a:cs typeface="Times New Roman" pitchFamily="18" charset="0"/>
              </a:rPr>
              <a:t>P</a:t>
            </a:r>
            <a:r>
              <a:rPr kumimoji="1" lang="en-US" altLang="zh-CN" sz="2400" baseline="-25000">
                <a:latin typeface="Times New Roman" pitchFamily="18" charset="0"/>
                <a:ea typeface="楷体_GB2312" pitchFamily="49" charset="-122"/>
                <a:cs typeface="Times New Roman" pitchFamily="18" charset="0"/>
              </a:rPr>
              <a:t>CM</a:t>
            </a:r>
            <a:r>
              <a:rPr kumimoji="1" lang="zh-CN" altLang="en-US" sz="2400">
                <a:latin typeface="Times New Roman" pitchFamily="18" charset="0"/>
                <a:ea typeface="楷体_GB2312" pitchFamily="49" charset="-122"/>
                <a:cs typeface="Times New Roman" pitchFamily="18" charset="0"/>
              </a:rPr>
              <a:t>＝</a:t>
            </a:r>
            <a:r>
              <a:rPr kumimoji="1" lang="en-US" altLang="zh-CN" sz="2400" i="1">
                <a:latin typeface="Times New Roman" pitchFamily="18" charset="0"/>
                <a:ea typeface="楷体_GB2312" pitchFamily="49" charset="-122"/>
                <a:cs typeface="Times New Roman" pitchFamily="18" charset="0"/>
              </a:rPr>
              <a:t>i</a:t>
            </a:r>
            <a:r>
              <a:rPr kumimoji="1" lang="en-US" altLang="zh-CN" sz="2400" baseline="-25000">
                <a:latin typeface="Times New Roman" pitchFamily="18" charset="0"/>
                <a:ea typeface="楷体_GB2312" pitchFamily="49" charset="-122"/>
                <a:cs typeface="Times New Roman" pitchFamily="18" charset="0"/>
              </a:rPr>
              <a:t>C</a:t>
            </a:r>
            <a:r>
              <a:rPr kumimoji="1" lang="en-US" altLang="zh-CN" sz="2400" i="1">
                <a:latin typeface="Times New Roman" pitchFamily="18" charset="0"/>
                <a:ea typeface="楷体_GB2312" pitchFamily="49" charset="-122"/>
                <a:cs typeface="Times New Roman" pitchFamily="18" charset="0"/>
              </a:rPr>
              <a:t>u</a:t>
            </a:r>
            <a:r>
              <a:rPr kumimoji="1" lang="en-US" altLang="zh-CN" sz="2400" baseline="-25000">
                <a:latin typeface="Times New Roman" pitchFamily="18" charset="0"/>
                <a:ea typeface="楷体_GB2312" pitchFamily="49" charset="-122"/>
                <a:cs typeface="Times New Roman" pitchFamily="18" charset="0"/>
              </a:rPr>
              <a:t>CE</a:t>
            </a:r>
            <a:r>
              <a:rPr kumimoji="1" lang="en-US" altLang="zh-CN" sz="2400">
                <a:latin typeface="Times New Roman" pitchFamily="18" charset="0"/>
                <a:ea typeface="楷体_GB2312" pitchFamily="49" charset="-122"/>
                <a:cs typeface="Times New Roman" pitchFamily="18" charset="0"/>
              </a:rPr>
              <a:t>=Constant</a:t>
            </a:r>
          </a:p>
        </p:txBody>
      </p:sp>
      <p:sp>
        <p:nvSpPr>
          <p:cNvPr id="26" name="Text Box 12"/>
          <p:cNvSpPr txBox="1">
            <a:spLocks noChangeArrowheads="1"/>
          </p:cNvSpPr>
          <p:nvPr/>
        </p:nvSpPr>
        <p:spPr bwMode="auto">
          <a:xfrm>
            <a:off x="4108450" y="5124451"/>
            <a:ext cx="1447800" cy="366713"/>
          </a:xfrm>
          <a:prstGeom prst="rect">
            <a:avLst/>
          </a:prstGeom>
          <a:noFill/>
          <a:ln w="9525">
            <a:noFill/>
            <a:miter lim="800000"/>
            <a:headEnd/>
            <a:tailEnd/>
          </a:ln>
        </p:spPr>
        <p:txBody>
          <a:bodyPr>
            <a:spAutoFit/>
          </a:bodyPr>
          <a:lstStyle/>
          <a:p>
            <a:pPr>
              <a:spcBef>
                <a:spcPct val="50000"/>
              </a:spcBef>
            </a:pPr>
            <a:r>
              <a:rPr kumimoji="1" lang="zh-CN" altLang="en-US" b="1">
                <a:solidFill>
                  <a:srgbClr val="800000"/>
                </a:solidFill>
                <a:latin typeface="Times New Roman" pitchFamily="18" charset="0"/>
                <a:ea typeface="宋体" charset="-122"/>
              </a:rPr>
              <a:t>安全工作区</a:t>
            </a:r>
          </a:p>
        </p:txBody>
      </p:sp>
      <p:sp>
        <p:nvSpPr>
          <p:cNvPr id="27" name="Text Box 13"/>
          <p:cNvSpPr txBox="1">
            <a:spLocks noChangeArrowheads="1"/>
          </p:cNvSpPr>
          <p:nvPr/>
        </p:nvSpPr>
        <p:spPr bwMode="auto">
          <a:xfrm>
            <a:off x="1952625" y="1992313"/>
            <a:ext cx="8420100" cy="519112"/>
          </a:xfrm>
          <a:prstGeom prst="rect">
            <a:avLst/>
          </a:prstGeom>
          <a:noFill/>
          <a:ln w="9525">
            <a:noFill/>
            <a:miter lim="800000"/>
            <a:headEnd/>
            <a:tailEnd/>
          </a:ln>
        </p:spPr>
        <p:txBody>
          <a:bodyPr>
            <a:spAutoFit/>
          </a:bodyPr>
          <a:lstStyle/>
          <a:p>
            <a:pPr>
              <a:spcBef>
                <a:spcPct val="20000"/>
              </a:spcBef>
              <a:buFontTx/>
              <a:buChar char="•"/>
            </a:pPr>
            <a:r>
              <a:rPr kumimoji="1" lang="en-US" altLang="zh-CN" sz="2800" b="1">
                <a:latin typeface="Times New Roman" pitchFamily="18" charset="0"/>
                <a:ea typeface="宋体" charset="-122"/>
              </a:rPr>
              <a:t>  </a:t>
            </a:r>
            <a:r>
              <a:rPr kumimoji="1" lang="zh-CN" altLang="en-US" sz="2800" b="1">
                <a:latin typeface="Times New Roman" pitchFamily="18" charset="0"/>
                <a:ea typeface="宋体" charset="-122"/>
              </a:rPr>
              <a:t>交流参数：</a:t>
            </a:r>
            <a:r>
              <a:rPr kumimoji="1" lang="en-US" altLang="zh-CN" sz="2800" i="1">
                <a:latin typeface="Times New Roman" pitchFamily="18" charset="0"/>
                <a:ea typeface="宋体" charset="-122"/>
              </a:rPr>
              <a:t>β</a:t>
            </a:r>
            <a:r>
              <a:rPr kumimoji="1" lang="zh-CN" altLang="en-US" sz="2800">
                <a:latin typeface="Times New Roman" pitchFamily="18" charset="0"/>
                <a:ea typeface="宋体" charset="-122"/>
              </a:rPr>
              <a:t>、</a:t>
            </a:r>
            <a:r>
              <a:rPr kumimoji="1" lang="en-US" altLang="zh-CN" sz="2800" i="1">
                <a:latin typeface="Times New Roman" pitchFamily="18" charset="0"/>
                <a:ea typeface="宋体" charset="-122"/>
              </a:rPr>
              <a:t>α</a:t>
            </a:r>
            <a:r>
              <a:rPr kumimoji="1" lang="zh-CN" altLang="en-US" sz="2800">
                <a:latin typeface="Times New Roman" pitchFamily="18" charset="0"/>
                <a:ea typeface="宋体" charset="-122"/>
              </a:rPr>
              <a:t>、</a:t>
            </a:r>
            <a:r>
              <a:rPr kumimoji="1" lang="en-US" altLang="zh-CN" sz="2800" i="1">
                <a:latin typeface="Times New Roman" pitchFamily="18" charset="0"/>
                <a:ea typeface="宋体" charset="-122"/>
              </a:rPr>
              <a:t>f</a:t>
            </a:r>
            <a:r>
              <a:rPr kumimoji="1" lang="en-US" altLang="zh-CN" sz="2800" baseline="-25000">
                <a:latin typeface="Times New Roman" pitchFamily="18" charset="0"/>
                <a:ea typeface="宋体" charset="-122"/>
              </a:rPr>
              <a:t>T</a:t>
            </a:r>
            <a:r>
              <a:rPr kumimoji="1" lang="zh-CN" altLang="en-US" sz="2800">
                <a:latin typeface="Times New Roman" pitchFamily="18" charset="0"/>
                <a:ea typeface="宋体" charset="-122"/>
              </a:rPr>
              <a:t>（使</a:t>
            </a:r>
            <a:r>
              <a:rPr kumimoji="1" lang="en-US" altLang="zh-CN" sz="2800" i="1">
                <a:latin typeface="Times New Roman" pitchFamily="18" charset="0"/>
                <a:ea typeface="宋体" charset="-122"/>
              </a:rPr>
              <a:t>β</a:t>
            </a:r>
            <a:r>
              <a:rPr kumimoji="1" lang="zh-CN" altLang="en-US" sz="2800">
                <a:latin typeface="Times New Roman" pitchFamily="18" charset="0"/>
                <a:ea typeface="宋体" charset="-122"/>
              </a:rPr>
              <a:t>＝</a:t>
            </a:r>
            <a:r>
              <a:rPr kumimoji="1" lang="en-US" altLang="zh-CN" sz="2800">
                <a:latin typeface="Times New Roman" pitchFamily="18" charset="0"/>
                <a:ea typeface="宋体" charset="-122"/>
              </a:rPr>
              <a:t>1</a:t>
            </a:r>
            <a:r>
              <a:rPr kumimoji="1" lang="zh-CN" altLang="en-US" sz="2800">
                <a:latin typeface="Times New Roman" pitchFamily="18" charset="0"/>
                <a:ea typeface="宋体" charset="-122"/>
              </a:rPr>
              <a:t>的信号频率）</a:t>
            </a:r>
            <a:endParaRPr kumimoji="1" lang="zh-CN" altLang="en-US" sz="2400">
              <a:latin typeface="Times New Roman" pitchFamily="18" charset="0"/>
              <a:ea typeface="宋体" charset="-122"/>
            </a:endParaRPr>
          </a:p>
        </p:txBody>
      </p:sp>
      <p:sp>
        <p:nvSpPr>
          <p:cNvPr id="28" name="Text Box 14"/>
          <p:cNvSpPr txBox="1">
            <a:spLocks noChangeArrowheads="1"/>
          </p:cNvSpPr>
          <p:nvPr/>
        </p:nvSpPr>
        <p:spPr bwMode="auto">
          <a:xfrm>
            <a:off x="1952625" y="2630489"/>
            <a:ext cx="5316538" cy="523875"/>
          </a:xfrm>
          <a:prstGeom prst="rect">
            <a:avLst/>
          </a:prstGeom>
          <a:noFill/>
          <a:ln w="9525">
            <a:noFill/>
            <a:miter lim="800000"/>
            <a:headEnd/>
            <a:tailEnd/>
          </a:ln>
        </p:spPr>
        <p:txBody>
          <a:bodyPr wrap="none">
            <a:spAutoFit/>
          </a:bodyPr>
          <a:lstStyle/>
          <a:p>
            <a:pPr>
              <a:spcBef>
                <a:spcPct val="20000"/>
              </a:spcBef>
              <a:buFontTx/>
              <a:buChar char="•"/>
            </a:pPr>
            <a:r>
              <a:rPr kumimoji="1" lang="en-US" altLang="zh-CN" sz="2800">
                <a:latin typeface="Times New Roman" pitchFamily="18" charset="0"/>
                <a:ea typeface="宋体" charset="-122"/>
              </a:rPr>
              <a:t>  </a:t>
            </a:r>
            <a:r>
              <a:rPr kumimoji="1" lang="zh-CN" altLang="en-US" sz="2800" b="1">
                <a:latin typeface="Times New Roman" pitchFamily="18" charset="0"/>
                <a:ea typeface="宋体" charset="-122"/>
              </a:rPr>
              <a:t>极限参数</a:t>
            </a:r>
            <a:r>
              <a:rPr kumimoji="1" lang="zh-CN" altLang="en-US" sz="2800">
                <a:latin typeface="Times New Roman" pitchFamily="18" charset="0"/>
                <a:ea typeface="宋体" charset="-122"/>
              </a:rPr>
              <a:t>：</a:t>
            </a:r>
            <a:r>
              <a:rPr kumimoji="1" lang="en-US" altLang="zh-CN" sz="2800" i="1">
                <a:latin typeface="Times New Roman" pitchFamily="18" charset="0"/>
                <a:ea typeface="宋体" charset="-122"/>
              </a:rPr>
              <a:t>I</a:t>
            </a:r>
            <a:r>
              <a:rPr kumimoji="1" lang="en-US" altLang="zh-CN" sz="2800" baseline="-25000">
                <a:latin typeface="Times New Roman" pitchFamily="18" charset="0"/>
                <a:ea typeface="宋体" charset="-122"/>
              </a:rPr>
              <a:t>CM</a:t>
            </a:r>
            <a:r>
              <a:rPr kumimoji="1" lang="zh-CN" altLang="en-US" sz="2800">
                <a:latin typeface="Times New Roman" pitchFamily="18" charset="0"/>
                <a:ea typeface="宋体" charset="-122"/>
              </a:rPr>
              <a:t>、</a:t>
            </a:r>
            <a:r>
              <a:rPr kumimoji="1" lang="en-US" altLang="zh-CN" sz="2800" i="1">
                <a:latin typeface="Times New Roman" pitchFamily="18" charset="0"/>
                <a:ea typeface="宋体" charset="-122"/>
              </a:rPr>
              <a:t>P</a:t>
            </a:r>
            <a:r>
              <a:rPr kumimoji="1" lang="en-US" altLang="zh-CN" sz="2800" baseline="-25000">
                <a:latin typeface="Times New Roman" pitchFamily="18" charset="0"/>
                <a:ea typeface="宋体" charset="-122"/>
              </a:rPr>
              <a:t>CM</a:t>
            </a:r>
            <a:r>
              <a:rPr kumimoji="1" lang="zh-CN" altLang="en-US" sz="2800">
                <a:latin typeface="Times New Roman" pitchFamily="18" charset="0"/>
                <a:ea typeface="宋体" charset="-122"/>
              </a:rPr>
              <a:t>、</a:t>
            </a:r>
            <a:r>
              <a:rPr kumimoji="1" lang="en-US" altLang="zh-CN" sz="2800" i="1">
                <a:latin typeface="Times New Roman" pitchFamily="18" charset="0"/>
                <a:ea typeface="宋体" charset="-122"/>
              </a:rPr>
              <a:t>U</a:t>
            </a:r>
            <a:r>
              <a:rPr kumimoji="1" lang="en-US" altLang="zh-CN" sz="2800" baseline="-25000">
                <a:latin typeface="Times New Roman" pitchFamily="18" charset="0"/>
                <a:ea typeface="宋体" charset="-122"/>
              </a:rPr>
              <a:t>(BR)CEO</a:t>
            </a:r>
            <a:endParaRPr kumimoji="1" lang="en-US" altLang="zh-CN" sz="2400">
              <a:latin typeface="Times New Roman" pitchFamily="18" charset="0"/>
              <a:ea typeface="宋体" charset="-122"/>
            </a:endParaRPr>
          </a:p>
        </p:txBody>
      </p:sp>
      <p:grpSp>
        <p:nvGrpSpPr>
          <p:cNvPr id="29" name="Group 15"/>
          <p:cNvGrpSpPr>
            <a:grpSpLocks/>
          </p:cNvGrpSpPr>
          <p:nvPr/>
        </p:nvGrpSpPr>
        <p:grpSpPr bwMode="auto">
          <a:xfrm>
            <a:off x="7270750" y="1296989"/>
            <a:ext cx="2992438" cy="712787"/>
            <a:chOff x="3651" y="794"/>
            <a:chExt cx="1885" cy="449"/>
          </a:xfrm>
        </p:grpSpPr>
        <p:graphicFrame>
          <p:nvGraphicFramePr>
            <p:cNvPr id="186716" name="Object 348"/>
            <p:cNvGraphicFramePr>
              <a:graphicFrameLocks noChangeAspect="1"/>
            </p:cNvGraphicFramePr>
            <p:nvPr/>
          </p:nvGraphicFramePr>
          <p:xfrm>
            <a:off x="3651" y="890"/>
            <a:ext cx="803" cy="273"/>
          </p:xfrm>
          <a:graphic>
            <a:graphicData uri="http://schemas.openxmlformats.org/presentationml/2006/ole">
              <mc:AlternateContent xmlns:mc="http://schemas.openxmlformats.org/markup-compatibility/2006">
                <mc:Choice xmlns:v="urn:schemas-microsoft-com:vml" Requires="v">
                  <p:oleObj spid="_x0000_s186866" name="Equation" r:id="rId12" imgW="672808" imgH="228501" progId="Equation.3">
                    <p:embed/>
                  </p:oleObj>
                </mc:Choice>
                <mc:Fallback>
                  <p:oleObj name="Equation" r:id="rId12" imgW="672808" imgH="228501" progId="Equation.3">
                    <p:embed/>
                    <p:pic>
                      <p:nvPicPr>
                        <p:cNvPr id="0" name="Picture 3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1" y="890"/>
                          <a:ext cx="803" cy="273"/>
                        </a:xfrm>
                        <a:prstGeom prst="rect">
                          <a:avLst/>
                        </a:prstGeom>
                        <a:solidFill>
                          <a:srgbClr val="66FFFF"/>
                        </a:solidFill>
                        <a:ln w="19050">
                          <a:solidFill>
                            <a:srgbClr val="FF3300"/>
                          </a:solidFill>
                          <a:miter lim="800000"/>
                          <a:headEnd/>
                          <a:tailEnd/>
                        </a:ln>
                      </p:spPr>
                    </p:pic>
                  </p:oleObj>
                </mc:Fallback>
              </mc:AlternateContent>
            </a:graphicData>
          </a:graphic>
        </p:graphicFrame>
        <p:graphicFrame>
          <p:nvGraphicFramePr>
            <p:cNvPr id="186717" name="Object 349"/>
            <p:cNvGraphicFramePr>
              <a:graphicFrameLocks noChangeAspect="1"/>
            </p:cNvGraphicFramePr>
            <p:nvPr/>
          </p:nvGraphicFramePr>
          <p:xfrm>
            <a:off x="4491" y="794"/>
            <a:ext cx="1045" cy="449"/>
          </p:xfrm>
          <a:graphic>
            <a:graphicData uri="http://schemas.openxmlformats.org/presentationml/2006/ole">
              <mc:AlternateContent xmlns:mc="http://schemas.openxmlformats.org/markup-compatibility/2006">
                <mc:Choice xmlns:v="urn:schemas-microsoft-com:vml" Requires="v">
                  <p:oleObj spid="_x0000_s186867" name="Equation" r:id="rId14" imgW="1002865" imgH="431613" progId="Equation.3">
                    <p:embed/>
                  </p:oleObj>
                </mc:Choice>
                <mc:Fallback>
                  <p:oleObj name="Equation" r:id="rId14" imgW="1002865" imgH="431613" progId="Equation.3">
                    <p:embed/>
                    <p:pic>
                      <p:nvPicPr>
                        <p:cNvPr id="0" name="Picture 3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91" y="794"/>
                          <a:ext cx="1045" cy="449"/>
                        </a:xfrm>
                        <a:prstGeom prst="rect">
                          <a:avLst/>
                        </a:prstGeom>
                        <a:solidFill>
                          <a:srgbClr val="66FFFF"/>
                        </a:solidFill>
                        <a:ln w="19050">
                          <a:solidFill>
                            <a:srgbClr val="FF3300"/>
                          </a:solidFill>
                          <a:miter lim="800000"/>
                          <a:headEnd/>
                          <a:tailEn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left)">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left)">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4" grpId="0" animBg="1" autoUpdateAnimBg="0"/>
      <p:bldP spid="25" grpId="0" animBg="1" autoUpdateAnimBg="0"/>
      <p:bldP spid="26" grpId="0" build="p" autoUpdateAnimBg="0"/>
      <p:bldP spid="27" grpId="0" build="p" autoUpdateAnimBg="0"/>
      <p:bldP spid="28"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3.6 BJT</a:t>
            </a:r>
            <a:r>
              <a:rPr lang="zh-CN" altLang="en-US" kern="0" dirty="0">
                <a:latin typeface="+mn-ea"/>
                <a:ea typeface="+mn-ea"/>
              </a:rPr>
              <a:t>的主要参数</a:t>
            </a:r>
          </a:p>
        </p:txBody>
      </p:sp>
      <p:sp>
        <p:nvSpPr>
          <p:cNvPr id="18756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94</a:t>
            </a:r>
          </a:p>
        </p:txBody>
      </p:sp>
      <p:sp>
        <p:nvSpPr>
          <p:cNvPr id="187570" name="文本框 1"/>
          <p:cNvSpPr txBox="1">
            <a:spLocks noChangeArrowheads="1"/>
          </p:cNvSpPr>
          <p:nvPr/>
        </p:nvSpPr>
        <p:spPr bwMode="auto">
          <a:xfrm>
            <a:off x="1981200" y="1311276"/>
            <a:ext cx="1149350"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讨论</a:t>
            </a:r>
          </a:p>
        </p:txBody>
      </p:sp>
      <p:graphicFrame>
        <p:nvGraphicFramePr>
          <p:cNvPr id="187565" name="Object 173"/>
          <p:cNvGraphicFramePr>
            <a:graphicFrameLocks noChangeAspect="1"/>
          </p:cNvGraphicFramePr>
          <p:nvPr/>
        </p:nvGraphicFramePr>
        <p:xfrm>
          <a:off x="2279650" y="1916113"/>
          <a:ext cx="5181600" cy="3338512"/>
        </p:xfrm>
        <a:graphic>
          <a:graphicData uri="http://schemas.openxmlformats.org/presentationml/2006/ole">
            <mc:AlternateContent xmlns:mc="http://schemas.openxmlformats.org/markup-compatibility/2006">
              <mc:Choice xmlns:v="urn:schemas-microsoft-com:vml" Requires="v">
                <p:oleObj spid="_x0000_s187640" name="Photo Editor 照片" r:id="rId4" imgW="16504762" imgH="10638095" progId="">
                  <p:embed/>
                </p:oleObj>
              </mc:Choice>
              <mc:Fallback>
                <p:oleObj name="Photo Editor 照片" r:id="rId4" imgW="16504762" imgH="10638095" progId="">
                  <p:embed/>
                  <p:pic>
                    <p:nvPicPr>
                      <p:cNvPr id="0" name="Picture 1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1916113"/>
                        <a:ext cx="5181600" cy="333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571" name="Text Box 4"/>
          <p:cNvSpPr txBox="1">
            <a:spLocks noChangeArrowheads="1"/>
          </p:cNvSpPr>
          <p:nvPr/>
        </p:nvSpPr>
        <p:spPr bwMode="auto">
          <a:xfrm>
            <a:off x="3107890" y="5421313"/>
            <a:ext cx="5966697" cy="493148"/>
          </a:xfrm>
          <a:prstGeom prst="rect">
            <a:avLst/>
          </a:prstGeom>
          <a:noFill/>
          <a:ln w="9525">
            <a:noFill/>
            <a:miter lim="800000"/>
            <a:headEnd/>
            <a:tailEnd/>
          </a:ln>
        </p:spPr>
        <p:txBody>
          <a:bodyPr wrap="none">
            <a:spAutoFit/>
          </a:bodyPr>
          <a:lstStyle/>
          <a:p>
            <a:pPr algn="ctr">
              <a:lnSpc>
                <a:spcPct val="120000"/>
              </a:lnSpc>
              <a:spcBef>
                <a:spcPct val="50000"/>
              </a:spcBef>
            </a:pPr>
            <a:r>
              <a:rPr kumimoji="1" lang="zh-CN" altLang="en-US" sz="2400" b="1">
                <a:latin typeface="Times New Roman" pitchFamily="18" charset="0"/>
                <a:ea typeface="宋体" charset="-122"/>
              </a:rPr>
              <a:t>由图示特性求出</a:t>
            </a:r>
            <a:r>
              <a:rPr kumimoji="1" lang="en-US" altLang="zh-CN" sz="2400" b="1" i="1">
                <a:latin typeface="Times New Roman" pitchFamily="18" charset="0"/>
                <a:ea typeface="宋体" charset="-122"/>
              </a:rPr>
              <a:t>P</a:t>
            </a:r>
            <a:r>
              <a:rPr kumimoji="1" lang="en-US" altLang="zh-CN" sz="2400" b="1" baseline="-25000">
                <a:latin typeface="Times New Roman" pitchFamily="18" charset="0"/>
                <a:ea typeface="宋体" charset="-122"/>
              </a:rPr>
              <a:t>CM</a:t>
            </a:r>
            <a:r>
              <a:rPr kumimoji="1" lang="zh-CN" altLang="en-US" sz="2400" b="1">
                <a:latin typeface="Times New Roman" pitchFamily="18" charset="0"/>
                <a:ea typeface="宋体" charset="-122"/>
              </a:rPr>
              <a:t>、</a:t>
            </a:r>
            <a:r>
              <a:rPr kumimoji="1" lang="en-US" altLang="zh-CN" sz="2400" b="1" i="1">
                <a:latin typeface="Times New Roman" pitchFamily="18" charset="0"/>
                <a:ea typeface="宋体" charset="-122"/>
              </a:rPr>
              <a:t>I</a:t>
            </a:r>
            <a:r>
              <a:rPr kumimoji="1" lang="en-US" altLang="zh-CN" sz="2400" b="1" baseline="-25000">
                <a:latin typeface="Times New Roman" pitchFamily="18" charset="0"/>
                <a:ea typeface="宋体" charset="-122"/>
              </a:rPr>
              <a:t>CM</a:t>
            </a:r>
            <a:r>
              <a:rPr kumimoji="1" lang="zh-CN" altLang="en-US" sz="2400" b="1">
                <a:latin typeface="Times New Roman" pitchFamily="18" charset="0"/>
                <a:ea typeface="宋体" charset="-122"/>
              </a:rPr>
              <a:t>、</a:t>
            </a:r>
            <a:r>
              <a:rPr kumimoji="1" lang="en-US" altLang="zh-CN" sz="2400" b="1" i="1">
                <a:latin typeface="Times New Roman" pitchFamily="18" charset="0"/>
                <a:ea typeface="宋体" charset="-122"/>
              </a:rPr>
              <a:t>U </a:t>
            </a:r>
            <a:r>
              <a:rPr kumimoji="1" lang="en-US" altLang="zh-CN" sz="2400" b="1" baseline="-25000">
                <a:latin typeface="Times New Roman" pitchFamily="18" charset="0"/>
                <a:ea typeface="宋体" charset="-122"/>
              </a:rPr>
              <a:t>(</a:t>
            </a:r>
            <a:r>
              <a:rPr kumimoji="1" lang="en-US" altLang="zh-CN" sz="2400" baseline="-25000">
                <a:latin typeface="Times New Roman" pitchFamily="18" charset="0"/>
                <a:ea typeface="宋体" charset="-122"/>
              </a:rPr>
              <a:t>BR)</a:t>
            </a:r>
            <a:r>
              <a:rPr kumimoji="1" lang="en-US" altLang="zh-CN" sz="2400" b="1" baseline="-25000">
                <a:latin typeface="Times New Roman" pitchFamily="18" charset="0"/>
                <a:ea typeface="宋体" charset="-122"/>
              </a:rPr>
              <a:t>CEO</a:t>
            </a:r>
            <a:r>
              <a:rPr kumimoji="1" lang="en-US" altLang="zh-CN" sz="2400" b="1" i="1">
                <a:latin typeface="Times New Roman" pitchFamily="18" charset="0"/>
                <a:ea typeface="宋体" charset="-122"/>
              </a:rPr>
              <a:t> </a:t>
            </a:r>
            <a:r>
              <a:rPr kumimoji="1" lang="zh-CN" altLang="en-US" sz="2400" b="1">
                <a:latin typeface="Times New Roman" pitchFamily="18" charset="0"/>
                <a:ea typeface="宋体" charset="-122"/>
              </a:rPr>
              <a:t>、</a:t>
            </a:r>
            <a:r>
              <a:rPr kumimoji="1" lang="en-US" altLang="zh-CN" sz="2400" b="1" i="1">
                <a:latin typeface="Times New Roman" pitchFamily="18" charset="0"/>
                <a:ea typeface="宋体" charset="-122"/>
              </a:rPr>
              <a:t>β</a:t>
            </a:r>
            <a:r>
              <a:rPr kumimoji="1" lang="zh-CN" altLang="en-US" sz="2400" b="1">
                <a:latin typeface="Times New Roman" pitchFamily="18" charset="0"/>
                <a:ea typeface="宋体" charset="-122"/>
              </a:rPr>
              <a:t>。</a:t>
            </a:r>
          </a:p>
        </p:txBody>
      </p:sp>
      <p:graphicFrame>
        <p:nvGraphicFramePr>
          <p:cNvPr id="33" name="Object 174"/>
          <p:cNvGraphicFramePr>
            <a:graphicFrameLocks noChangeAspect="1"/>
          </p:cNvGraphicFramePr>
          <p:nvPr/>
        </p:nvGraphicFramePr>
        <p:xfrm>
          <a:off x="5556250" y="2068514"/>
          <a:ext cx="1600200" cy="504825"/>
        </p:xfrm>
        <a:graphic>
          <a:graphicData uri="http://schemas.openxmlformats.org/presentationml/2006/ole">
            <mc:AlternateContent xmlns:mc="http://schemas.openxmlformats.org/markup-compatibility/2006">
              <mc:Choice xmlns:v="urn:schemas-microsoft-com:vml" Requires="v">
                <p:oleObj spid="_x0000_s187641" name="Equation" r:id="rId6" imgW="723586" imgH="228501" progId="Equation.3">
                  <p:embed/>
                </p:oleObj>
              </mc:Choice>
              <mc:Fallback>
                <p:oleObj name="Equation" r:id="rId6" imgW="723586" imgH="228501" progId="Equation.3">
                  <p:embed/>
                  <p:pic>
                    <p:nvPicPr>
                      <p:cNvPr id="0" name="Picture 1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0" y="2068514"/>
                        <a:ext cx="1600200" cy="504825"/>
                      </a:xfrm>
                      <a:prstGeom prst="rect">
                        <a:avLst/>
                      </a:prstGeom>
                      <a:solidFill>
                        <a:srgbClr val="66FFFF"/>
                      </a:solidFill>
                      <a:ln w="19050">
                        <a:solidFill>
                          <a:srgbClr val="FF3300"/>
                        </a:solidFill>
                        <a:miter lim="800000"/>
                        <a:headEnd/>
                        <a:tailEnd/>
                      </a:ln>
                    </p:spPr>
                  </p:pic>
                </p:oleObj>
              </mc:Fallback>
            </mc:AlternateContent>
          </a:graphicData>
        </a:graphic>
      </p:graphicFrame>
      <p:grpSp>
        <p:nvGrpSpPr>
          <p:cNvPr id="34" name="Group 6"/>
          <p:cNvGrpSpPr>
            <a:grpSpLocks/>
          </p:cNvGrpSpPr>
          <p:nvPr/>
        </p:nvGrpSpPr>
        <p:grpSpPr bwMode="auto">
          <a:xfrm>
            <a:off x="2508250" y="3287713"/>
            <a:ext cx="1847850" cy="1600200"/>
            <a:chOff x="672" y="1872"/>
            <a:chExt cx="1164" cy="1008"/>
          </a:xfrm>
        </p:grpSpPr>
        <p:sp>
          <p:nvSpPr>
            <p:cNvPr id="187576" name="Line 7"/>
            <p:cNvSpPr>
              <a:spLocks noChangeShapeType="1"/>
            </p:cNvSpPr>
            <p:nvPr/>
          </p:nvSpPr>
          <p:spPr bwMode="auto">
            <a:xfrm flipV="1">
              <a:off x="1836" y="1968"/>
              <a:ext cx="0" cy="912"/>
            </a:xfrm>
            <a:prstGeom prst="line">
              <a:avLst/>
            </a:prstGeom>
            <a:noFill/>
            <a:ln w="9525">
              <a:solidFill>
                <a:srgbClr val="FF3300"/>
              </a:solidFill>
              <a:prstDash val="lgDash"/>
              <a:round/>
              <a:headEnd/>
              <a:tailEnd/>
            </a:ln>
          </p:spPr>
          <p:txBody>
            <a:bodyPr/>
            <a:lstStyle/>
            <a:p>
              <a:endParaRPr lang="zh-CN" altLang="en-US"/>
            </a:p>
          </p:txBody>
        </p:sp>
        <p:sp>
          <p:nvSpPr>
            <p:cNvPr id="187577" name="Line 8"/>
            <p:cNvSpPr>
              <a:spLocks noChangeShapeType="1"/>
            </p:cNvSpPr>
            <p:nvPr/>
          </p:nvSpPr>
          <p:spPr bwMode="auto">
            <a:xfrm flipH="1">
              <a:off x="915" y="1970"/>
              <a:ext cx="912" cy="0"/>
            </a:xfrm>
            <a:prstGeom prst="line">
              <a:avLst/>
            </a:prstGeom>
            <a:noFill/>
            <a:ln w="9525">
              <a:solidFill>
                <a:srgbClr val="FF3300"/>
              </a:solidFill>
              <a:prstDash val="lgDash"/>
              <a:round/>
              <a:headEnd/>
              <a:tailEnd/>
            </a:ln>
          </p:spPr>
          <p:txBody>
            <a:bodyPr/>
            <a:lstStyle/>
            <a:p>
              <a:endParaRPr lang="zh-CN" altLang="en-US"/>
            </a:p>
          </p:txBody>
        </p:sp>
        <p:sp>
          <p:nvSpPr>
            <p:cNvPr id="187578" name="Text Box 9"/>
            <p:cNvSpPr txBox="1">
              <a:spLocks noChangeArrowheads="1"/>
            </p:cNvSpPr>
            <p:nvPr/>
          </p:nvSpPr>
          <p:spPr bwMode="auto">
            <a:xfrm>
              <a:off x="672" y="1872"/>
              <a:ext cx="384" cy="231"/>
            </a:xfrm>
            <a:prstGeom prst="rect">
              <a:avLst/>
            </a:prstGeom>
            <a:noFill/>
            <a:ln w="9525">
              <a:noFill/>
              <a:miter lim="800000"/>
              <a:headEnd/>
              <a:tailEnd/>
            </a:ln>
          </p:spPr>
          <p:txBody>
            <a:bodyPr>
              <a:spAutoFit/>
            </a:bodyPr>
            <a:lstStyle/>
            <a:p>
              <a:pPr>
                <a:spcBef>
                  <a:spcPct val="50000"/>
                </a:spcBef>
              </a:pPr>
              <a:r>
                <a:rPr kumimoji="1" lang="en-US" altLang="zh-CN" b="1">
                  <a:latin typeface="Times New Roman" pitchFamily="18" charset="0"/>
                  <a:ea typeface="宋体" charset="-122"/>
                </a:rPr>
                <a:t>2.7</a:t>
              </a:r>
            </a:p>
          </p:txBody>
        </p:sp>
      </p:grpSp>
      <p:graphicFrame>
        <p:nvGraphicFramePr>
          <p:cNvPr id="40" name="Object 175"/>
          <p:cNvGraphicFramePr>
            <a:graphicFrameLocks noChangeAspect="1"/>
          </p:cNvGraphicFramePr>
          <p:nvPr/>
        </p:nvGraphicFramePr>
        <p:xfrm>
          <a:off x="7585075" y="3363914"/>
          <a:ext cx="1600200" cy="890587"/>
        </p:xfrm>
        <a:graphic>
          <a:graphicData uri="http://schemas.openxmlformats.org/presentationml/2006/ole">
            <mc:AlternateContent xmlns:mc="http://schemas.openxmlformats.org/markup-compatibility/2006">
              <mc:Choice xmlns:v="urn:schemas-microsoft-com:vml" Requires="v">
                <p:oleObj spid="_x0000_s187642" name="Equation" r:id="rId8" imgW="774364" imgH="431613" progId="Equation.3">
                  <p:embed/>
                </p:oleObj>
              </mc:Choice>
              <mc:Fallback>
                <p:oleObj name="Equation" r:id="rId8" imgW="774364" imgH="431613" progId="Equation.3">
                  <p:embed/>
                  <p:pic>
                    <p:nvPicPr>
                      <p:cNvPr id="0" name="Picture 1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85075" y="3363914"/>
                        <a:ext cx="1600200" cy="890587"/>
                      </a:xfrm>
                      <a:prstGeom prst="rect">
                        <a:avLst/>
                      </a:prstGeom>
                      <a:solidFill>
                        <a:srgbClr val="66FFFF"/>
                      </a:solidFill>
                      <a:ln w="19050">
                        <a:solidFill>
                          <a:srgbClr val="FF3300"/>
                        </a:solidFill>
                        <a:miter lim="800000"/>
                        <a:headEnd/>
                        <a:tailEnd/>
                      </a:ln>
                    </p:spPr>
                  </p:pic>
                </p:oleObj>
              </mc:Fallback>
            </mc:AlternateContent>
          </a:graphicData>
        </a:graphic>
      </p:graphicFrame>
      <p:sp>
        <p:nvSpPr>
          <p:cNvPr id="41" name="AutoShape 11"/>
          <p:cNvSpPr>
            <a:spLocks/>
          </p:cNvSpPr>
          <p:nvPr/>
        </p:nvSpPr>
        <p:spPr bwMode="auto">
          <a:xfrm>
            <a:off x="7169150" y="2754313"/>
            <a:ext cx="3022600" cy="461962"/>
          </a:xfrm>
          <a:prstGeom prst="borderCallout1">
            <a:avLst>
              <a:gd name="adj1" fmla="val 25000"/>
              <a:gd name="adj2" fmla="val -2273"/>
              <a:gd name="adj3" fmla="val -52431"/>
              <a:gd name="adj4" fmla="val -14958"/>
            </a:avLst>
          </a:prstGeom>
          <a:solidFill>
            <a:srgbClr val="66FFFF"/>
          </a:solidFill>
          <a:ln w="19050">
            <a:solidFill>
              <a:srgbClr val="FF3300"/>
            </a:solidFill>
            <a:miter lim="800000"/>
            <a:headEnd/>
            <a:tailEnd/>
          </a:ln>
        </p:spPr>
        <p:txBody>
          <a:bodyPr wrap="none">
            <a:spAutoFit/>
          </a:bodyPr>
          <a:lstStyle/>
          <a:p>
            <a:pPr algn="ctr" eaLnBrk="0" hangingPunct="0"/>
            <a:r>
              <a:rPr kumimoji="1" lang="en-US" altLang="zh-CN" sz="2400" i="1">
                <a:latin typeface="Times New Roman" pitchFamily="18" charset="0"/>
                <a:ea typeface="宋体" charset="-122"/>
                <a:cs typeface="Times New Roman" pitchFamily="18" charset="0"/>
              </a:rPr>
              <a:t>u</a:t>
            </a:r>
            <a:r>
              <a:rPr kumimoji="1" lang="en-US" altLang="zh-CN" sz="2400" baseline="-25000">
                <a:latin typeface="Times New Roman" pitchFamily="18" charset="0"/>
                <a:ea typeface="宋体" charset="-122"/>
                <a:cs typeface="Times New Roman" pitchFamily="18" charset="0"/>
              </a:rPr>
              <a:t>CE</a:t>
            </a:r>
            <a:r>
              <a:rPr kumimoji="1" lang="en-US" altLang="zh-CN" sz="2400">
                <a:latin typeface="Times New Roman" pitchFamily="18" charset="0"/>
                <a:ea typeface="宋体" charset="-122"/>
                <a:cs typeface="Times New Roman" pitchFamily="18" charset="0"/>
              </a:rPr>
              <a:t>=1V</a:t>
            </a:r>
            <a:r>
              <a:rPr kumimoji="1" lang="zh-CN" altLang="en-US" sz="2400">
                <a:latin typeface="Times New Roman" pitchFamily="18" charset="0"/>
                <a:ea typeface="宋体" charset="-122"/>
                <a:cs typeface="Times New Roman" pitchFamily="18" charset="0"/>
              </a:rPr>
              <a:t>时的</a:t>
            </a:r>
            <a:r>
              <a:rPr kumimoji="1" lang="en-US" altLang="zh-CN" sz="2400" i="1">
                <a:latin typeface="Times New Roman" pitchFamily="18" charset="0"/>
                <a:ea typeface="宋体" charset="-122"/>
                <a:cs typeface="Times New Roman" pitchFamily="18" charset="0"/>
              </a:rPr>
              <a:t>i</a:t>
            </a:r>
            <a:r>
              <a:rPr kumimoji="1" lang="en-US" altLang="zh-CN" sz="2400" baseline="-25000">
                <a:latin typeface="Times New Roman" pitchFamily="18" charset="0"/>
                <a:ea typeface="宋体" charset="-122"/>
                <a:cs typeface="Times New Roman" pitchFamily="18" charset="0"/>
              </a:rPr>
              <a:t>C</a:t>
            </a:r>
            <a:r>
              <a:rPr kumimoji="1" lang="zh-CN" altLang="en-US" sz="2400">
                <a:latin typeface="Times New Roman" pitchFamily="18" charset="0"/>
                <a:ea typeface="宋体" charset="-122"/>
                <a:cs typeface="Times New Roman" pitchFamily="18" charset="0"/>
              </a:rPr>
              <a:t>就是</a:t>
            </a:r>
            <a:r>
              <a:rPr kumimoji="1" lang="en-US" altLang="zh-CN" sz="2400" i="1">
                <a:latin typeface="Times New Roman" pitchFamily="18" charset="0"/>
                <a:ea typeface="宋体" charset="-122"/>
                <a:cs typeface="Times New Roman" pitchFamily="18" charset="0"/>
              </a:rPr>
              <a:t>I</a:t>
            </a:r>
            <a:r>
              <a:rPr kumimoji="1" lang="en-US" altLang="zh-CN" sz="2400" baseline="-25000">
                <a:latin typeface="Times New Roman" pitchFamily="18" charset="0"/>
                <a:ea typeface="宋体" charset="-122"/>
                <a:cs typeface="Times New Roman" pitchFamily="18" charset="0"/>
              </a:rPr>
              <a:t>CM</a:t>
            </a:r>
            <a:endParaRPr kumimoji="1" lang="en-US" altLang="zh-CN" sz="2400">
              <a:latin typeface="Times New Roman" pitchFamily="18" charset="0"/>
              <a:ea typeface="宋体" charset="-122"/>
              <a:cs typeface="Times New Roman" pitchFamily="18" charset="0"/>
            </a:endParaRPr>
          </a:p>
        </p:txBody>
      </p:sp>
      <p:sp>
        <p:nvSpPr>
          <p:cNvPr id="42" name="AutoShape 12"/>
          <p:cNvSpPr>
            <a:spLocks/>
          </p:cNvSpPr>
          <p:nvPr/>
        </p:nvSpPr>
        <p:spPr bwMode="auto">
          <a:xfrm>
            <a:off x="7585076" y="4389438"/>
            <a:ext cx="1273175" cy="461962"/>
          </a:xfrm>
          <a:prstGeom prst="borderCallout1">
            <a:avLst>
              <a:gd name="adj1" fmla="val 22931"/>
              <a:gd name="adj2" fmla="val -4468"/>
              <a:gd name="adj3" fmla="val 98407"/>
              <a:gd name="adj4" fmla="val -59870"/>
            </a:avLst>
          </a:prstGeom>
          <a:solidFill>
            <a:srgbClr val="66FFFF"/>
          </a:solidFill>
          <a:ln w="19050">
            <a:solidFill>
              <a:srgbClr val="FF3300"/>
            </a:solidFill>
            <a:miter lim="800000"/>
            <a:headEnd/>
            <a:tailEnd/>
          </a:ln>
        </p:spPr>
        <p:txBody>
          <a:bodyPr wrap="none">
            <a:spAutoFit/>
          </a:bodyPr>
          <a:lstStyle/>
          <a:p>
            <a:pPr eaLnBrk="0" hangingPunct="0"/>
            <a:r>
              <a:rPr kumimoji="1" lang="en-US" altLang="zh-CN" sz="2400" b="1" i="1">
                <a:latin typeface="Times New Roman" pitchFamily="18" charset="0"/>
              </a:rPr>
              <a:t>U</a:t>
            </a:r>
            <a:r>
              <a:rPr kumimoji="1" lang="en-US" altLang="zh-CN" sz="2400" b="1" baseline="-25000">
                <a:latin typeface="Times New Roman" pitchFamily="18" charset="0"/>
              </a:rPr>
              <a:t>(BR)CEO</a:t>
            </a:r>
          </a:p>
        </p:txBody>
      </p:sp>
      <p:sp>
        <p:nvSpPr>
          <p:cNvPr id="187575" name="Freeform 14"/>
          <p:cNvSpPr>
            <a:spLocks/>
          </p:cNvSpPr>
          <p:nvPr/>
        </p:nvSpPr>
        <p:spPr bwMode="auto">
          <a:xfrm>
            <a:off x="6288089" y="4365625"/>
            <a:ext cx="312737" cy="527050"/>
          </a:xfrm>
          <a:custGeom>
            <a:avLst/>
            <a:gdLst>
              <a:gd name="T0" fmla="*/ 2147483647 w 197"/>
              <a:gd name="T1" fmla="*/ 0 h 332"/>
              <a:gd name="T2" fmla="*/ 2147483647 w 197"/>
              <a:gd name="T3" fmla="*/ 2147483647 h 332"/>
              <a:gd name="T4" fmla="*/ 2147483647 w 197"/>
              <a:gd name="T5" fmla="*/ 2147483647 h 332"/>
              <a:gd name="T6" fmla="*/ 2147483647 w 197"/>
              <a:gd name="T7" fmla="*/ 2147483647 h 332"/>
              <a:gd name="T8" fmla="*/ 2147483647 w 197"/>
              <a:gd name="T9" fmla="*/ 2147483647 h 332"/>
              <a:gd name="T10" fmla="*/ 2147483647 w 197"/>
              <a:gd name="T11" fmla="*/ 2147483647 h 332"/>
              <a:gd name="T12" fmla="*/ 2147483647 w 197"/>
              <a:gd name="T13" fmla="*/ 2147483647 h 332"/>
              <a:gd name="T14" fmla="*/ 2147483647 w 197"/>
              <a:gd name="T15" fmla="*/ 2147483647 h 332"/>
              <a:gd name="T16" fmla="*/ 2147483647 w 197"/>
              <a:gd name="T17" fmla="*/ 2147483647 h 332"/>
              <a:gd name="T18" fmla="*/ 2147483647 w 197"/>
              <a:gd name="T19" fmla="*/ 2147483647 h 332"/>
              <a:gd name="T20" fmla="*/ 2147483647 w 197"/>
              <a:gd name="T21" fmla="*/ 2147483647 h 332"/>
              <a:gd name="T22" fmla="*/ 2147483647 w 197"/>
              <a:gd name="T23" fmla="*/ 2147483647 h 332"/>
              <a:gd name="T24" fmla="*/ 2147483647 w 197"/>
              <a:gd name="T25" fmla="*/ 2147483647 h 332"/>
              <a:gd name="T26" fmla="*/ 2147483647 w 197"/>
              <a:gd name="T27" fmla="*/ 2147483647 h 332"/>
              <a:gd name="T28" fmla="*/ 2147483647 w 197"/>
              <a:gd name="T29" fmla="*/ 2147483647 h 332"/>
              <a:gd name="T30" fmla="*/ 2147483647 w 197"/>
              <a:gd name="T31" fmla="*/ 2147483647 h 332"/>
              <a:gd name="T32" fmla="*/ 2147483647 w 197"/>
              <a:gd name="T33" fmla="*/ 2147483647 h 332"/>
              <a:gd name="T34" fmla="*/ 2147483647 w 197"/>
              <a:gd name="T35" fmla="*/ 0 h 332"/>
              <a:gd name="T36" fmla="*/ 2147483647 w 197"/>
              <a:gd name="T37" fmla="*/ 2147483647 h 332"/>
              <a:gd name="T38" fmla="*/ 2147483647 w 197"/>
              <a:gd name="T39" fmla="*/ 0 h 3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332"/>
              <a:gd name="T62" fmla="*/ 197 w 197"/>
              <a:gd name="T63" fmla="*/ 332 h 3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332">
                <a:moveTo>
                  <a:pt x="15" y="0"/>
                </a:moveTo>
                <a:cubicBezTo>
                  <a:pt x="15" y="0"/>
                  <a:pt x="0" y="60"/>
                  <a:pt x="15" y="90"/>
                </a:cubicBezTo>
                <a:cubicBezTo>
                  <a:pt x="30" y="120"/>
                  <a:pt x="83" y="143"/>
                  <a:pt x="106" y="181"/>
                </a:cubicBezTo>
                <a:cubicBezTo>
                  <a:pt x="129" y="219"/>
                  <a:pt x="144" y="302"/>
                  <a:pt x="151" y="317"/>
                </a:cubicBezTo>
                <a:cubicBezTo>
                  <a:pt x="158" y="332"/>
                  <a:pt x="143" y="287"/>
                  <a:pt x="151" y="272"/>
                </a:cubicBezTo>
                <a:cubicBezTo>
                  <a:pt x="159" y="257"/>
                  <a:pt x="197" y="226"/>
                  <a:pt x="197" y="226"/>
                </a:cubicBezTo>
                <a:cubicBezTo>
                  <a:pt x="197" y="226"/>
                  <a:pt x="166" y="272"/>
                  <a:pt x="151" y="272"/>
                </a:cubicBezTo>
                <a:cubicBezTo>
                  <a:pt x="136" y="272"/>
                  <a:pt x="106" y="241"/>
                  <a:pt x="106" y="226"/>
                </a:cubicBezTo>
                <a:cubicBezTo>
                  <a:pt x="106" y="211"/>
                  <a:pt x="151" y="181"/>
                  <a:pt x="151" y="181"/>
                </a:cubicBezTo>
                <a:cubicBezTo>
                  <a:pt x="151" y="181"/>
                  <a:pt x="113" y="226"/>
                  <a:pt x="106" y="226"/>
                </a:cubicBezTo>
                <a:cubicBezTo>
                  <a:pt x="99" y="226"/>
                  <a:pt x="91" y="204"/>
                  <a:pt x="106" y="181"/>
                </a:cubicBezTo>
                <a:cubicBezTo>
                  <a:pt x="121" y="158"/>
                  <a:pt x="197" y="90"/>
                  <a:pt x="197" y="90"/>
                </a:cubicBezTo>
                <a:cubicBezTo>
                  <a:pt x="197" y="90"/>
                  <a:pt x="129" y="173"/>
                  <a:pt x="106" y="181"/>
                </a:cubicBezTo>
                <a:cubicBezTo>
                  <a:pt x="83" y="189"/>
                  <a:pt x="53" y="159"/>
                  <a:pt x="60" y="136"/>
                </a:cubicBezTo>
                <a:cubicBezTo>
                  <a:pt x="67" y="113"/>
                  <a:pt x="151" y="45"/>
                  <a:pt x="151" y="45"/>
                </a:cubicBezTo>
                <a:cubicBezTo>
                  <a:pt x="151" y="45"/>
                  <a:pt x="83" y="129"/>
                  <a:pt x="60" y="136"/>
                </a:cubicBezTo>
                <a:cubicBezTo>
                  <a:pt x="37" y="143"/>
                  <a:pt x="7" y="113"/>
                  <a:pt x="15" y="90"/>
                </a:cubicBezTo>
                <a:cubicBezTo>
                  <a:pt x="23" y="67"/>
                  <a:pt x="106" y="0"/>
                  <a:pt x="106" y="0"/>
                </a:cubicBezTo>
                <a:cubicBezTo>
                  <a:pt x="106" y="0"/>
                  <a:pt x="30" y="90"/>
                  <a:pt x="15" y="90"/>
                </a:cubicBezTo>
                <a:cubicBezTo>
                  <a:pt x="0" y="90"/>
                  <a:pt x="15" y="0"/>
                  <a:pt x="15" y="0"/>
                </a:cubicBezTo>
                <a:close/>
              </a:path>
            </a:pathLst>
          </a:custGeom>
          <a:solidFill>
            <a:schemeClr val="accent1"/>
          </a:solidFill>
          <a:ln w="9525">
            <a:solidFill>
              <a:schemeClr val="tx1"/>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righ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utoUpdateAnimBg="0"/>
      <p:bldP spid="42"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a:latin typeface="+mn-ea"/>
                <a:ea typeface="+mn-ea"/>
              </a:rPr>
              <a:t>3.5 BJT</a:t>
            </a:r>
            <a:r>
              <a:rPr lang="zh-CN" altLang="en-US" kern="0" dirty="0">
                <a:latin typeface="+mn-ea"/>
                <a:ea typeface="+mn-ea"/>
              </a:rPr>
              <a:t>的主要参数</a:t>
            </a:r>
          </a:p>
        </p:txBody>
      </p:sp>
      <p:sp>
        <p:nvSpPr>
          <p:cNvPr id="824322"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95</a:t>
            </a:r>
          </a:p>
        </p:txBody>
      </p:sp>
      <p:sp>
        <p:nvSpPr>
          <p:cNvPr id="824323" name="文本框 1"/>
          <p:cNvSpPr txBox="1">
            <a:spLocks noChangeArrowheads="1"/>
          </p:cNvSpPr>
          <p:nvPr/>
        </p:nvSpPr>
        <p:spPr bwMode="auto">
          <a:xfrm>
            <a:off x="1981201" y="1311276"/>
            <a:ext cx="1768475" cy="461963"/>
          </a:xfrm>
          <a:prstGeom prst="rect">
            <a:avLst/>
          </a:prstGeom>
          <a:noFill/>
          <a:ln w="9525">
            <a:noFill/>
            <a:miter lim="800000"/>
            <a:headEnd/>
            <a:tailEnd/>
          </a:ln>
        </p:spPr>
        <p:txBody>
          <a:bodyPr wrap="none">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课堂练习</a:t>
            </a:r>
          </a:p>
        </p:txBody>
      </p:sp>
      <p:sp>
        <p:nvSpPr>
          <p:cNvPr id="824324" name="Rectangle 4"/>
          <p:cNvSpPr>
            <a:spLocks noChangeArrowheads="1"/>
          </p:cNvSpPr>
          <p:nvPr/>
        </p:nvSpPr>
        <p:spPr bwMode="auto">
          <a:xfrm>
            <a:off x="2298700" y="1736725"/>
            <a:ext cx="8153400" cy="1296988"/>
          </a:xfrm>
          <a:prstGeom prst="rect">
            <a:avLst/>
          </a:prstGeom>
          <a:noFill/>
          <a:ln w="9525">
            <a:noFill/>
            <a:miter lim="800000"/>
            <a:headEnd/>
            <a:tailEnd/>
          </a:ln>
        </p:spPr>
        <p:txBody>
          <a:bodyPr/>
          <a:lstStyle/>
          <a:p>
            <a:pPr eaLnBrk="0" hangingPunct="0">
              <a:lnSpc>
                <a:spcPct val="120000"/>
              </a:lnSpc>
            </a:pPr>
            <a:r>
              <a:rPr lang="zh-CN" altLang="en-US" sz="2000" b="1">
                <a:latin typeface="Times New Roman" pitchFamily="18" charset="0"/>
                <a:ea typeface="楷体_GB2312" pitchFamily="49" charset="-122"/>
              </a:rPr>
              <a:t>某晶体管的极限参数</a:t>
            </a:r>
            <a:r>
              <a:rPr lang="en-US" altLang="zh-CN" sz="2000" b="1" i="1">
                <a:latin typeface="Times New Roman" pitchFamily="18" charset="0"/>
                <a:ea typeface="楷体_GB2312" pitchFamily="49" charset="-122"/>
              </a:rPr>
              <a:t>P</a:t>
            </a:r>
            <a:r>
              <a:rPr lang="en-US" altLang="zh-CN" sz="2000" b="1" baseline="-25000">
                <a:latin typeface="Times New Roman" pitchFamily="18" charset="0"/>
                <a:ea typeface="楷体_GB2312" pitchFamily="49" charset="-122"/>
              </a:rPr>
              <a:t>CM</a:t>
            </a:r>
            <a:r>
              <a:rPr lang="en-US" altLang="zh-CN" sz="2000" b="1">
                <a:latin typeface="Times New Roman" pitchFamily="18" charset="0"/>
                <a:ea typeface="楷体_GB2312" pitchFamily="49" charset="-122"/>
              </a:rPr>
              <a:t> = 200 mW</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I</a:t>
            </a:r>
            <a:r>
              <a:rPr lang="en-US" altLang="zh-CN" sz="2000" b="1" baseline="-25000">
                <a:latin typeface="Times New Roman" pitchFamily="18" charset="0"/>
                <a:ea typeface="楷体_GB2312" pitchFamily="49" charset="-122"/>
              </a:rPr>
              <a:t>CM</a:t>
            </a:r>
            <a:r>
              <a:rPr lang="en-US" altLang="zh-CN" sz="2000" b="1">
                <a:latin typeface="Times New Roman" pitchFamily="18" charset="0"/>
                <a:ea typeface="楷体_GB2312" pitchFamily="49" charset="-122"/>
              </a:rPr>
              <a:t> = 100 mA</a:t>
            </a:r>
            <a:r>
              <a:rPr lang="zh-CN" altLang="en-US" sz="2000" b="1">
                <a:latin typeface="Times New Roman" pitchFamily="18" charset="0"/>
                <a:ea typeface="楷体_GB2312" pitchFamily="49" charset="-122"/>
              </a:rPr>
              <a:t>，</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(BR)CEO</a:t>
            </a:r>
            <a:r>
              <a:rPr lang="en-US" altLang="zh-CN" sz="2000" b="1">
                <a:latin typeface="Times New Roman" pitchFamily="18" charset="0"/>
                <a:ea typeface="楷体_GB2312" pitchFamily="49" charset="-122"/>
              </a:rPr>
              <a:t> = 30 V</a:t>
            </a:r>
            <a:r>
              <a:rPr lang="zh-CN" altLang="en-US" sz="2000" b="1">
                <a:latin typeface="Times New Roman" pitchFamily="18" charset="0"/>
                <a:ea typeface="楷体_GB2312" pitchFamily="49" charset="-122"/>
              </a:rPr>
              <a:t>，若它的工作电压</a:t>
            </a:r>
            <a:r>
              <a:rPr lang="en-US" altLang="zh-CN" sz="2000" b="1" i="1">
                <a:latin typeface="Times New Roman" pitchFamily="18" charset="0"/>
                <a:ea typeface="楷体_GB2312" pitchFamily="49" charset="-122"/>
              </a:rPr>
              <a:t>U</a:t>
            </a:r>
            <a:r>
              <a:rPr lang="en-US" altLang="zh-CN" sz="2000" b="1" baseline="-25000">
                <a:latin typeface="Times New Roman" pitchFamily="18" charset="0"/>
                <a:ea typeface="楷体_GB2312" pitchFamily="49" charset="-122"/>
              </a:rPr>
              <a:t>CE</a:t>
            </a:r>
            <a:r>
              <a:rPr lang="zh-CN" altLang="en-US" sz="2000" b="1">
                <a:latin typeface="Times New Roman" pitchFamily="18" charset="0"/>
                <a:ea typeface="楷体_GB2312" pitchFamily="49" charset="-122"/>
              </a:rPr>
              <a:t>为</a:t>
            </a:r>
            <a:r>
              <a:rPr lang="en-US" altLang="zh-CN" sz="2000" b="1">
                <a:latin typeface="Times New Roman" pitchFamily="18" charset="0"/>
                <a:ea typeface="楷体_GB2312" pitchFamily="49" charset="-122"/>
              </a:rPr>
              <a:t>10 V</a:t>
            </a:r>
            <a:r>
              <a:rPr lang="zh-CN" altLang="en-US" sz="2000" b="1">
                <a:latin typeface="Times New Roman" pitchFamily="18" charset="0"/>
                <a:ea typeface="楷体_GB2312" pitchFamily="49" charset="-122"/>
              </a:rPr>
              <a:t>，则工作电流不得超过</a:t>
            </a:r>
            <a:r>
              <a:rPr lang="zh-CN" altLang="en-US" sz="2000" b="1" u="sng">
                <a:latin typeface="Times New Roman" pitchFamily="18" charset="0"/>
                <a:ea typeface="楷体_GB2312" pitchFamily="49" charset="-122"/>
              </a:rPr>
              <a:t>            </a:t>
            </a:r>
            <a:r>
              <a:rPr lang="en-US" altLang="zh-CN" sz="2000" b="1">
                <a:latin typeface="Times New Roman" pitchFamily="18" charset="0"/>
                <a:ea typeface="楷体_GB2312" pitchFamily="49" charset="-122"/>
              </a:rPr>
              <a:t>mA</a:t>
            </a:r>
            <a:r>
              <a:rPr lang="zh-CN" altLang="en-US" sz="2000" b="1">
                <a:latin typeface="Times New Roman" pitchFamily="18" charset="0"/>
                <a:ea typeface="楷体_GB2312" pitchFamily="49" charset="-122"/>
              </a:rPr>
              <a:t>；若工作电流</a:t>
            </a:r>
            <a:r>
              <a:rPr lang="en-US" altLang="zh-CN" sz="2000" b="1" i="1">
                <a:latin typeface="Times New Roman" pitchFamily="18" charset="0"/>
                <a:ea typeface="楷体_GB2312" pitchFamily="49" charset="-122"/>
              </a:rPr>
              <a:t>I</a:t>
            </a:r>
            <a:r>
              <a:rPr lang="en-US" altLang="zh-CN" sz="2000" b="1" baseline="-25000">
                <a:latin typeface="Times New Roman" pitchFamily="18" charset="0"/>
                <a:ea typeface="楷体_GB2312" pitchFamily="49" charset="-122"/>
              </a:rPr>
              <a:t>C</a:t>
            </a:r>
            <a:r>
              <a:rPr lang="en-US" altLang="zh-CN" sz="2000" b="1">
                <a:latin typeface="Times New Roman" pitchFamily="18" charset="0"/>
                <a:ea typeface="楷体_GB2312" pitchFamily="49" charset="-122"/>
              </a:rPr>
              <a:t> = 1 mA</a:t>
            </a:r>
            <a:r>
              <a:rPr lang="zh-CN" altLang="en-US" sz="2000" b="1">
                <a:latin typeface="Times New Roman" pitchFamily="18" charset="0"/>
                <a:ea typeface="楷体_GB2312" pitchFamily="49" charset="-122"/>
              </a:rPr>
              <a:t>，则工作电压不得超过</a:t>
            </a:r>
            <a:r>
              <a:rPr lang="zh-CN" altLang="en-US" sz="2000" b="1" u="sng">
                <a:latin typeface="Times New Roman" pitchFamily="18" charset="0"/>
                <a:ea typeface="楷体_GB2312" pitchFamily="49" charset="-122"/>
              </a:rPr>
              <a:t>            </a:t>
            </a:r>
            <a:r>
              <a:rPr lang="en-US" altLang="zh-CN" sz="2000" b="1">
                <a:latin typeface="Times New Roman" pitchFamily="18" charset="0"/>
                <a:ea typeface="楷体_GB2312" pitchFamily="49" charset="-122"/>
              </a:rPr>
              <a:t>V</a:t>
            </a:r>
            <a:r>
              <a:rPr lang="zh-CN" altLang="en-US" sz="2000" b="1">
                <a:latin typeface="Times New Roman" pitchFamily="18" charset="0"/>
                <a:ea typeface="楷体_GB2312" pitchFamily="49" charset="-122"/>
              </a:rPr>
              <a:t>。 </a:t>
            </a:r>
          </a:p>
        </p:txBody>
      </p:sp>
      <p:sp>
        <p:nvSpPr>
          <p:cNvPr id="17" name="Rectangle 5"/>
          <p:cNvSpPr>
            <a:spLocks noChangeArrowheads="1"/>
          </p:cNvSpPr>
          <p:nvPr/>
        </p:nvSpPr>
        <p:spPr bwMode="auto">
          <a:xfrm>
            <a:off x="8004175" y="2027238"/>
            <a:ext cx="628650" cy="519112"/>
          </a:xfrm>
          <a:prstGeom prst="rect">
            <a:avLst/>
          </a:prstGeom>
          <a:noFill/>
          <a:ln w="9525">
            <a:noFill/>
            <a:miter lim="800000"/>
            <a:headEnd/>
            <a:tailEnd/>
          </a:ln>
        </p:spPr>
        <p:txBody>
          <a:bodyPr wrap="none" anchor="ctr">
            <a:spAutoFit/>
          </a:bodyPr>
          <a:lstStyle/>
          <a:p>
            <a:pPr eaLnBrk="0" hangingPunct="0"/>
            <a:r>
              <a:rPr lang="en-US" altLang="zh-CN" sz="2800" b="1">
                <a:solidFill>
                  <a:srgbClr val="FF0000"/>
                </a:solidFill>
                <a:latin typeface="Times New Roman" pitchFamily="18" charset="0"/>
                <a:ea typeface="楷体_GB2312" pitchFamily="49" charset="-122"/>
              </a:rPr>
              <a:t>20 </a:t>
            </a:r>
          </a:p>
        </p:txBody>
      </p:sp>
      <p:sp>
        <p:nvSpPr>
          <p:cNvPr id="18" name="Rectangle 6"/>
          <p:cNvSpPr>
            <a:spLocks noChangeArrowheads="1"/>
          </p:cNvSpPr>
          <p:nvPr/>
        </p:nvSpPr>
        <p:spPr bwMode="auto">
          <a:xfrm>
            <a:off x="6403975" y="2379663"/>
            <a:ext cx="628650" cy="519112"/>
          </a:xfrm>
          <a:prstGeom prst="rect">
            <a:avLst/>
          </a:prstGeom>
          <a:noFill/>
          <a:ln w="9525">
            <a:noFill/>
            <a:miter lim="800000"/>
            <a:headEnd/>
            <a:tailEnd/>
          </a:ln>
        </p:spPr>
        <p:txBody>
          <a:bodyPr wrap="none" anchor="ctr">
            <a:spAutoFit/>
          </a:bodyPr>
          <a:lstStyle/>
          <a:p>
            <a:pPr eaLnBrk="0" hangingPunct="0"/>
            <a:r>
              <a:rPr lang="en-US" altLang="zh-CN" sz="2800" b="1">
                <a:solidFill>
                  <a:srgbClr val="FF0000"/>
                </a:solidFill>
                <a:latin typeface="Times New Roman" pitchFamily="18" charset="0"/>
                <a:ea typeface="楷体_GB2312" pitchFamily="49" charset="-122"/>
              </a:rPr>
              <a:t>30 </a:t>
            </a:r>
          </a:p>
        </p:txBody>
      </p:sp>
      <p:sp>
        <p:nvSpPr>
          <p:cNvPr id="8" name="Rectangle 3"/>
          <p:cNvSpPr txBox="1">
            <a:spLocks noChangeArrowheads="1"/>
          </p:cNvSpPr>
          <p:nvPr/>
        </p:nvSpPr>
        <p:spPr bwMode="auto">
          <a:xfrm>
            <a:off x="1992313" y="5337176"/>
            <a:ext cx="8559800" cy="904875"/>
          </a:xfrm>
          <a:prstGeom prst="rect">
            <a:avLst/>
          </a:prstGeom>
          <a:noFill/>
          <a:ln w="9525">
            <a:noFill/>
            <a:miter lim="800000"/>
            <a:headEnd/>
            <a:tailEnd/>
          </a:ln>
        </p:spPr>
        <p:txBody>
          <a:bodyPr wrap="none">
            <a:spAutoFit/>
          </a:bodyPr>
          <a:lstStyle/>
          <a:p>
            <a:pPr marL="342900" indent="-342900">
              <a:spcBef>
                <a:spcPct val="20000"/>
              </a:spcBef>
              <a:buClr>
                <a:schemeClr val="tx2"/>
              </a:buClr>
            </a:pPr>
            <a:r>
              <a:rPr lang="zh-CN" altLang="en-US" sz="2400">
                <a:latin typeface="Times New Roman" pitchFamily="18" charset="0"/>
                <a:ea typeface="宋体" charset="-122"/>
                <a:cs typeface="Times New Roman" pitchFamily="18" charset="0"/>
              </a:rPr>
              <a:t>作业：</a:t>
            </a:r>
            <a:endParaRPr lang="en-US" altLang="zh-CN" sz="2400">
              <a:latin typeface="Times New Roman" pitchFamily="18" charset="0"/>
              <a:ea typeface="宋体" charset="-122"/>
              <a:cs typeface="Times New Roman" pitchFamily="18" charset="0"/>
            </a:endParaRPr>
          </a:p>
          <a:p>
            <a:pPr marL="342900" indent="-342900">
              <a:spcBef>
                <a:spcPct val="20000"/>
              </a:spcBef>
              <a:buClr>
                <a:schemeClr val="tx2"/>
              </a:buClr>
            </a:pPr>
            <a:r>
              <a:rPr lang="zh-CN" altLang="en-US" sz="2400">
                <a:latin typeface="Times New Roman" pitchFamily="18" charset="0"/>
                <a:ea typeface="宋体" charset="-122"/>
                <a:cs typeface="Times New Roman" pitchFamily="18" charset="0"/>
              </a:rPr>
              <a:t>　</a:t>
            </a:r>
            <a:r>
              <a:rPr lang="en-US" altLang="zh-CN" sz="2400">
                <a:latin typeface="Times New Roman" pitchFamily="18" charset="0"/>
                <a:ea typeface="宋体" charset="-122"/>
                <a:cs typeface="Times New Roman" pitchFamily="18" charset="0"/>
              </a:rPr>
              <a:t>1.3     1.4    1.6     1.7      1.9    1.11    1.12    1.13    1.15     1.16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WordArt 3"/>
          <p:cNvSpPr>
            <a:spLocks noChangeArrowheads="1" noChangeShapeType="1" noTextEdit="1"/>
          </p:cNvSpPr>
          <p:nvPr/>
        </p:nvSpPr>
        <p:spPr bwMode="gray">
          <a:xfrm>
            <a:off x="3581400" y="4953000"/>
            <a:ext cx="5029200" cy="685800"/>
          </a:xfrm>
          <a:prstGeom prst="rect">
            <a:avLst/>
          </a:prstGeom>
        </p:spPr>
        <p:txBody>
          <a:bodyPr wrap="none" fromWordArt="1">
            <a:prstTxWarp prst="textDeflate">
              <a:avLst>
                <a:gd name="adj" fmla="val 0"/>
              </a:avLst>
            </a:prstTxWarp>
          </a:bodyPr>
          <a:lstStyle/>
          <a:p>
            <a:pPr algn="ctr"/>
            <a:r>
              <a:rPr lang="en-US" altLang="zh-CN"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a:ea typeface="Verdana"/>
                <a:cs typeface="Verdana"/>
              </a:rPr>
              <a:t>Thank You !</a:t>
            </a:r>
            <a:endParaRPr lang="zh-CN" altLang="en-US" sz="5400" b="1" kern="10">
              <a:ln w="19050">
                <a:solidFill>
                  <a:schemeClr val="bg1"/>
                </a:solidFill>
                <a:round/>
                <a:headEnd/>
                <a:tailE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a:cs typeface="Verdana"/>
            </a:endParaRPr>
          </a:p>
        </p:txBody>
      </p:sp>
      <p:sp>
        <p:nvSpPr>
          <p:cNvPr id="826370" name="Rectangle 4"/>
          <p:cNvSpPr>
            <a:spLocks noChangeArrowheads="1"/>
          </p:cNvSpPr>
          <p:nvPr/>
        </p:nvSpPr>
        <p:spPr bwMode="white">
          <a:xfrm>
            <a:off x="3657600" y="5715000"/>
            <a:ext cx="5105400" cy="381000"/>
          </a:xfrm>
          <a:prstGeom prst="rect">
            <a:avLst/>
          </a:prstGeom>
          <a:noFill/>
          <a:ln w="9525">
            <a:noFill/>
            <a:miter lim="800000"/>
            <a:headEnd/>
            <a:tailEnd/>
          </a:ln>
        </p:spPr>
        <p:txBody>
          <a:bodyPr/>
          <a:lstStyle/>
          <a:p>
            <a:pPr algn="ctr">
              <a:lnSpc>
                <a:spcPct val="90000"/>
              </a:lnSpc>
              <a:spcBef>
                <a:spcPct val="20000"/>
              </a:spcBef>
              <a:buClr>
                <a:schemeClr val="tx2"/>
              </a:buClr>
              <a:buFont typeface="Wingdings" pitchFamily="2" charset="2"/>
              <a:buNone/>
            </a:pPr>
            <a:endParaRPr lang="en-US" altLang="zh-CN" sz="1400" b="1">
              <a:solidFill>
                <a:schemeClr val="folHlink"/>
              </a:solidFill>
              <a:ea typeface="宋体" charset="-122"/>
            </a:endParaRPr>
          </a:p>
        </p:txBody>
      </p:sp>
      <p:sp>
        <p:nvSpPr>
          <p:cNvPr id="826371" name="Rectangle 4"/>
          <p:cNvSpPr>
            <a:spLocks noGrp="1" noChangeArrowheads="1"/>
          </p:cNvSpPr>
          <p:nvPr>
            <p:ph type="dt" sz="quarter" idx="10"/>
          </p:nvPr>
        </p:nvSpPr>
        <p:spPr bwMode="auto">
          <a:xfrm>
            <a:off x="4079876" y="6524625"/>
            <a:ext cx="6526213" cy="3810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b="1">
                <a:latin typeface="Arial" charset="0"/>
                <a:ea typeface="宋体" charset="-122"/>
              </a:rPr>
              <a:t>University of Electronic Science and Technology of China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0113" name="Picture 5"/>
          <p:cNvPicPr>
            <a:picLocks noChangeAspect="1" noChangeArrowheads="1"/>
          </p:cNvPicPr>
          <p:nvPr/>
        </p:nvPicPr>
        <p:blipFill>
          <a:blip r:embed="rId3"/>
          <a:srcRect/>
          <a:stretch>
            <a:fillRect/>
          </a:stretch>
        </p:blipFill>
        <p:spPr bwMode="auto">
          <a:xfrm>
            <a:off x="8580438" y="171451"/>
            <a:ext cx="1695450" cy="1744663"/>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1.2</a:t>
            </a:r>
            <a:r>
              <a:rPr lang="zh-CN" altLang="en-US" kern="0" dirty="0" smtClean="0">
                <a:latin typeface="+mn-ea"/>
                <a:ea typeface="+mn-ea"/>
              </a:rPr>
              <a:t> </a:t>
            </a:r>
            <a:r>
              <a:rPr lang="zh-CN" altLang="en-US" kern="0" dirty="0">
                <a:latin typeface="+mn-ea"/>
                <a:ea typeface="+mn-ea"/>
              </a:rPr>
              <a:t>增强型</a:t>
            </a:r>
            <a:r>
              <a:rPr lang="en-US" altLang="zh-CN" kern="0" dirty="0">
                <a:latin typeface="Times New Roman" pitchFamily="18" charset="0"/>
                <a:ea typeface="+mn-ea"/>
                <a:cs typeface="Times New Roman" pitchFamily="18" charset="0"/>
              </a:rPr>
              <a:t>N-MOSFET</a:t>
            </a:r>
            <a:r>
              <a:rPr lang="zh-CN" altLang="en-US" kern="0" dirty="0">
                <a:latin typeface="+mn-ea"/>
                <a:ea typeface="+mn-ea"/>
              </a:rPr>
              <a:t>的基本特性</a:t>
            </a:r>
          </a:p>
        </p:txBody>
      </p:sp>
      <p:sp>
        <p:nvSpPr>
          <p:cNvPr id="730115"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仿真测试</a:t>
            </a:r>
          </a:p>
        </p:txBody>
      </p:sp>
      <p:sp>
        <p:nvSpPr>
          <p:cNvPr id="730116" name="文本框 1"/>
          <p:cNvSpPr txBox="1">
            <a:spLocks noChangeArrowheads="1"/>
          </p:cNvSpPr>
          <p:nvPr/>
        </p:nvSpPr>
        <p:spPr bwMode="auto">
          <a:xfrm>
            <a:off x="1847850" y="1736725"/>
            <a:ext cx="8153400" cy="369888"/>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我们以</a:t>
            </a:r>
            <a:r>
              <a:rPr lang="en-US" altLang="zh-CN" b="1">
                <a:latin typeface="Times New Roman" pitchFamily="18" charset="0"/>
                <a:ea typeface="楷体_GB2312" pitchFamily="49" charset="-122"/>
                <a:cs typeface="Times New Roman" pitchFamily="18" charset="0"/>
              </a:rPr>
              <a:t>BSD214</a:t>
            </a:r>
            <a:r>
              <a:rPr lang="zh-CN" altLang="en-US" b="1">
                <a:latin typeface="Times New Roman" pitchFamily="18" charset="0"/>
                <a:ea typeface="楷体_GB2312" pitchFamily="49" charset="-122"/>
                <a:cs typeface="Times New Roman" pitchFamily="18" charset="0"/>
              </a:rPr>
              <a:t>为例，使用</a:t>
            </a:r>
            <a:r>
              <a:rPr lang="en-US" altLang="zh-CN" b="1">
                <a:latin typeface="Times New Roman" pitchFamily="18" charset="0"/>
                <a:ea typeface="楷体_GB2312" pitchFamily="49" charset="-122"/>
                <a:cs typeface="Times New Roman" pitchFamily="18" charset="0"/>
              </a:rPr>
              <a:t>EWB-Multisim</a:t>
            </a:r>
            <a:r>
              <a:rPr lang="zh-CN" altLang="en-US" b="1">
                <a:latin typeface="Times New Roman" pitchFamily="18" charset="0"/>
                <a:ea typeface="楷体_GB2312" pitchFamily="49" charset="-122"/>
                <a:cs typeface="Times New Roman" pitchFamily="18" charset="0"/>
              </a:rPr>
              <a:t>对其进行仿真测试研究。</a:t>
            </a:r>
          </a:p>
        </p:txBody>
      </p:sp>
      <p:sp>
        <p:nvSpPr>
          <p:cNvPr id="730117"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49</a:t>
            </a:r>
          </a:p>
        </p:txBody>
      </p:sp>
      <p:sp>
        <p:nvSpPr>
          <p:cNvPr id="7" name="文本框 1"/>
          <p:cNvSpPr txBox="1">
            <a:spLocks noChangeArrowheads="1"/>
          </p:cNvSpPr>
          <p:nvPr/>
        </p:nvSpPr>
        <p:spPr bwMode="auto">
          <a:xfrm>
            <a:off x="1847850" y="2087563"/>
            <a:ext cx="8153400" cy="430212"/>
          </a:xfrm>
          <a:prstGeom prst="rect">
            <a:avLst/>
          </a:prstGeom>
          <a:noFill/>
          <a:ln w="9525">
            <a:noFill/>
            <a:miter lim="800000"/>
            <a:headEnd/>
            <a:tailEnd/>
          </a:ln>
        </p:spPr>
        <p:txBody>
          <a:bodyPr>
            <a:spAutoFit/>
          </a:bodyPr>
          <a:lstStyle/>
          <a:p>
            <a:pPr>
              <a:defRPr/>
            </a:pPr>
            <a:r>
              <a:rPr lang="zh-CN" altLang="en-US" b="1" dirty="0">
                <a:latin typeface="Times New Roman" pitchFamily="18" charset="0"/>
                <a:ea typeface="楷体_GB2312" pitchFamily="49" charset="-122"/>
                <a:cs typeface="Times New Roman" pitchFamily="18" charset="0"/>
              </a:rPr>
              <a:t>　　</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测试项目</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2</a:t>
            </a:r>
            <a:r>
              <a:rPr lang="zh-CN" altLang="en-US" sz="2200" b="1" dirty="0">
                <a:latin typeface="Times New Roman" pitchFamily="18" charset="0"/>
                <a:ea typeface="楷体_GB2312" pitchFamily="49" charset="-122"/>
                <a:cs typeface="Times New Roman" pitchFamily="18" charset="0"/>
              </a:rPr>
              <a:t>：栅源间电压对漏源间电阻的控制作用</a:t>
            </a:r>
          </a:p>
        </p:txBody>
      </p:sp>
      <p:sp>
        <p:nvSpPr>
          <p:cNvPr id="9" name="文本框 1"/>
          <p:cNvSpPr txBox="1">
            <a:spLocks noChangeArrowheads="1"/>
          </p:cNvSpPr>
          <p:nvPr/>
        </p:nvSpPr>
        <p:spPr bwMode="auto">
          <a:xfrm>
            <a:off x="2387601" y="4629151"/>
            <a:ext cx="4968875" cy="923925"/>
          </a:xfrm>
          <a:prstGeom prst="rect">
            <a:avLst/>
          </a:prstGeom>
          <a:noFill/>
          <a:ln w="9525">
            <a:noFill/>
            <a:miter lim="800000"/>
            <a:headEnd/>
            <a:tailEnd/>
          </a:ln>
        </p:spPr>
        <p:txBody>
          <a:bodyPr>
            <a:spAutoFit/>
          </a:bodyPr>
          <a:lstStyle/>
          <a:p>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en-US" altLang="zh-CN" b="1">
                <a:latin typeface="Times New Roman" pitchFamily="18" charset="0"/>
                <a:ea typeface="楷体_GB2312" pitchFamily="49" charset="-122"/>
                <a:cs typeface="Times New Roman" pitchFamily="18" charset="0"/>
              </a:rPr>
              <a:t>&lt;1V</a:t>
            </a:r>
            <a:r>
              <a:rPr lang="zh-CN" altLang="en-US" b="1">
                <a:latin typeface="Times New Roman" pitchFamily="18" charset="0"/>
                <a:ea typeface="楷体_GB2312" pitchFamily="49" charset="-122"/>
                <a:cs typeface="Times New Roman" pitchFamily="18" charset="0"/>
              </a:rPr>
              <a:t>，</a:t>
            </a:r>
            <a:r>
              <a:rPr lang="en-US" altLang="zh-CN" b="1">
                <a:latin typeface="Times New Roman" pitchFamily="18" charset="0"/>
                <a:ea typeface="楷体_GB2312" pitchFamily="49" charset="-122"/>
                <a:cs typeface="Times New Roman" pitchFamily="18" charset="0"/>
              </a:rPr>
              <a:t>D-S</a:t>
            </a:r>
            <a:r>
              <a:rPr lang="zh-CN" altLang="en-US" b="1">
                <a:latin typeface="Times New Roman" pitchFamily="18" charset="0"/>
                <a:ea typeface="楷体_GB2312" pitchFamily="49" charset="-122"/>
                <a:cs typeface="Times New Roman" pitchFamily="18" charset="0"/>
              </a:rPr>
              <a:t>间不导通</a:t>
            </a:r>
            <a:endParaRPr lang="en-US" altLang="zh-CN" b="1">
              <a:latin typeface="Times New Roman" pitchFamily="18" charset="0"/>
              <a:ea typeface="楷体_GB2312" pitchFamily="49" charset="-122"/>
              <a:cs typeface="Times New Roman" pitchFamily="18" charset="0"/>
            </a:endParaRPr>
          </a:p>
          <a:p>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en-US" altLang="zh-CN" b="1">
                <a:latin typeface="Times New Roman" pitchFamily="18" charset="0"/>
                <a:ea typeface="楷体_GB2312" pitchFamily="49" charset="-122"/>
                <a:cs typeface="Times New Roman" pitchFamily="18" charset="0"/>
              </a:rPr>
              <a:t>≈1.006V</a:t>
            </a:r>
            <a:r>
              <a:rPr lang="zh-CN" altLang="en-US" b="1">
                <a:latin typeface="Times New Roman" pitchFamily="18" charset="0"/>
                <a:ea typeface="楷体_GB2312" pitchFamily="49" charset="-122"/>
                <a:cs typeface="Times New Roman" pitchFamily="18" charset="0"/>
              </a:rPr>
              <a:t>时，</a:t>
            </a:r>
            <a:r>
              <a:rPr lang="en-US" altLang="zh-CN" b="1">
                <a:latin typeface="Times New Roman" pitchFamily="18" charset="0"/>
                <a:ea typeface="楷体_GB2312" pitchFamily="49" charset="-122"/>
                <a:cs typeface="Times New Roman" pitchFamily="18" charset="0"/>
              </a:rPr>
              <a:t> D-S</a:t>
            </a:r>
            <a:r>
              <a:rPr lang="zh-CN" altLang="en-US" b="1">
                <a:latin typeface="Times New Roman" pitchFamily="18" charset="0"/>
                <a:ea typeface="楷体_GB2312" pitchFamily="49" charset="-122"/>
                <a:cs typeface="Times New Roman" pitchFamily="18" charset="0"/>
              </a:rPr>
              <a:t>间开始导通</a:t>
            </a:r>
            <a:endParaRPr lang="en-US" altLang="zh-CN" b="1">
              <a:latin typeface="Times New Roman" pitchFamily="18" charset="0"/>
              <a:ea typeface="楷体_GB2312" pitchFamily="49" charset="-122"/>
              <a:cs typeface="Times New Roman" pitchFamily="18" charset="0"/>
            </a:endParaRPr>
          </a:p>
          <a:p>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en-US" altLang="zh-CN" b="1">
                <a:latin typeface="Times New Roman" pitchFamily="18" charset="0"/>
                <a:ea typeface="楷体_GB2312" pitchFamily="49" charset="-122"/>
                <a:cs typeface="Times New Roman" pitchFamily="18" charset="0"/>
              </a:rPr>
              <a:t>&gt;1.006V</a:t>
            </a:r>
            <a:r>
              <a:rPr lang="zh-CN" altLang="en-US" b="1">
                <a:latin typeface="Times New Roman" pitchFamily="18" charset="0"/>
                <a:ea typeface="楷体_GB2312" pitchFamily="49" charset="-122"/>
                <a:cs typeface="Times New Roman" pitchFamily="18" charset="0"/>
              </a:rPr>
              <a:t>后，</a:t>
            </a:r>
            <a:r>
              <a:rPr lang="en-US" altLang="zh-CN" b="1">
                <a:latin typeface="Times New Roman" pitchFamily="18" charset="0"/>
                <a:ea typeface="楷体_GB2312" pitchFamily="49" charset="-122"/>
                <a:cs typeface="Times New Roman" pitchFamily="18" charset="0"/>
              </a:rPr>
              <a:t> </a:t>
            </a: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zh-CN" altLang="en-US" b="1">
                <a:latin typeface="Times New Roman" pitchFamily="18" charset="0"/>
                <a:ea typeface="楷体_GB2312" pitchFamily="49" charset="-122"/>
                <a:cs typeface="Times New Roman" pitchFamily="18" charset="0"/>
              </a:rPr>
              <a:t>上升，</a:t>
            </a:r>
            <a:r>
              <a:rPr lang="en-US" altLang="zh-CN" b="1">
                <a:latin typeface="Times New Roman" pitchFamily="18" charset="0"/>
                <a:ea typeface="楷体_GB2312" pitchFamily="49" charset="-122"/>
                <a:cs typeface="Times New Roman" pitchFamily="18" charset="0"/>
              </a:rPr>
              <a:t>D-S</a:t>
            </a:r>
            <a:r>
              <a:rPr lang="zh-CN" altLang="en-US" b="1">
                <a:latin typeface="Times New Roman" pitchFamily="18" charset="0"/>
                <a:ea typeface="楷体_GB2312" pitchFamily="49" charset="-122"/>
                <a:cs typeface="Times New Roman" pitchFamily="18" charset="0"/>
              </a:rPr>
              <a:t>间电阻减小</a:t>
            </a:r>
          </a:p>
        </p:txBody>
      </p:sp>
      <p:pic>
        <p:nvPicPr>
          <p:cNvPr id="58" name="Picture 2"/>
          <p:cNvPicPr>
            <a:picLocks noChangeAspect="1" noChangeArrowheads="1"/>
          </p:cNvPicPr>
          <p:nvPr/>
        </p:nvPicPr>
        <p:blipFill>
          <a:blip r:embed="rId4"/>
          <a:srcRect/>
          <a:stretch>
            <a:fillRect/>
          </a:stretch>
        </p:blipFill>
        <p:spPr bwMode="auto">
          <a:xfrm>
            <a:off x="2387601" y="2506663"/>
            <a:ext cx="4429125" cy="2038350"/>
          </a:xfrm>
          <a:prstGeom prst="rect">
            <a:avLst/>
          </a:prstGeom>
          <a:noFill/>
          <a:ln w="9525">
            <a:noFill/>
            <a:miter lim="800000"/>
            <a:headEnd/>
            <a:tailEnd/>
          </a:ln>
        </p:spPr>
      </p:pic>
      <p:graphicFrame>
        <p:nvGraphicFramePr>
          <p:cNvPr id="59" name="表格 58"/>
          <p:cNvGraphicFramePr>
            <a:graphicFrameLocks noGrp="1"/>
          </p:cNvGraphicFramePr>
          <p:nvPr/>
        </p:nvGraphicFramePr>
        <p:xfrm>
          <a:off x="6959601" y="2563813"/>
          <a:ext cx="1476375" cy="2963933"/>
        </p:xfrm>
        <a:graphic>
          <a:graphicData uri="http://schemas.openxmlformats.org/drawingml/2006/table">
            <a:tbl>
              <a:tblPr/>
              <a:tblGrid>
                <a:gridCol w="720725">
                  <a:extLst>
                    <a:ext uri="{9D8B030D-6E8A-4147-A177-3AD203B41FA5}">
                      <a16:colId xmlns:a16="http://schemas.microsoft.com/office/drawing/2014/main" val="20000"/>
                    </a:ext>
                  </a:extLst>
                </a:gridCol>
                <a:gridCol w="755650">
                  <a:extLst>
                    <a:ext uri="{9D8B030D-6E8A-4147-A177-3AD203B41FA5}">
                      <a16:colId xmlns:a16="http://schemas.microsoft.com/office/drawing/2014/main" val="20001"/>
                    </a:ext>
                  </a:extLst>
                </a:gridCol>
              </a:tblGrid>
              <a:tr h="252413">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宋体" charset="-122"/>
                          <a:ea typeface="宋体" charset="-122"/>
                          <a:cs typeface="Times New Roman" pitchFamily="18" charset="0"/>
                        </a:rPr>
                        <a:t>栅源电压</a:t>
                      </a:r>
                      <a:endParaRPr kumimoji="0" lang="zh-CN" altLang="en-US" sz="1200" b="1" i="0" u="none" strike="noStrike" cap="none" normalizeH="0" baseline="0">
                        <a:ln>
                          <a:noFill/>
                        </a:ln>
                        <a:solidFill>
                          <a:srgbClr val="000000"/>
                        </a:solidFill>
                        <a:effectLst/>
                        <a:latin typeface="Times New Roman" pitchFamily="18" charset="0"/>
                        <a:ea typeface="宋体" charset="-122"/>
                        <a:cs typeface="Times New Roman" pitchFamily="18" charset="0"/>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宋体" charset="-122"/>
                          <a:ea typeface="宋体" charset="-122"/>
                          <a:cs typeface="Times New Roman" pitchFamily="18" charset="0"/>
                        </a:rPr>
                        <a:t>漏源电阻</a:t>
                      </a: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0"/>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0.0V</a:t>
                      </a:r>
                      <a:endParaRPr kumimoji="0" lang="en-US" altLang="zh-CN" sz="1200" b="0" i="0" u="none" strike="noStrike" cap="none" normalizeH="0" baseline="0">
                        <a:ln>
                          <a:noFill/>
                        </a:ln>
                        <a:solidFill>
                          <a:srgbClr val="333399"/>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&gt;1G</a:t>
                      </a:r>
                      <a:r>
                        <a:rPr kumimoji="0" lang="el-GR" altLang="zh-CN" sz="1200" b="0" i="0" u="none" strike="noStrike" cap="none" normalizeH="0" baseline="0">
                          <a:ln>
                            <a:noFill/>
                          </a:ln>
                          <a:solidFill>
                            <a:srgbClr val="333399"/>
                          </a:solidFill>
                          <a:effectLst/>
                          <a:latin typeface="Arial Black" pitchFamily="34" charset="0"/>
                          <a:ea typeface="黑体" pitchFamily="2" charset="-122"/>
                        </a:rPr>
                        <a:t>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1"/>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0.5V</a:t>
                      </a:r>
                      <a:endParaRPr kumimoji="0" lang="en-US" altLang="zh-CN" sz="1200" b="0" i="0" u="none" strike="noStrike" cap="none" normalizeH="0" baseline="0">
                        <a:ln>
                          <a:noFill/>
                        </a:ln>
                        <a:solidFill>
                          <a:srgbClr val="333399"/>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&gt;1G</a:t>
                      </a:r>
                      <a:r>
                        <a:rPr kumimoji="0" lang="el-GR" altLang="zh-CN" sz="1200" b="0" i="0" u="none" strike="noStrike" cap="none" normalizeH="0" baseline="0">
                          <a:ln>
                            <a:noFill/>
                          </a:ln>
                          <a:solidFill>
                            <a:srgbClr val="333399"/>
                          </a:solidFill>
                          <a:effectLst/>
                          <a:latin typeface="Arial Black" pitchFamily="34" charset="0"/>
                          <a:ea typeface="黑体" pitchFamily="2" charset="-122"/>
                        </a:rPr>
                        <a:t>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2"/>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1.0V</a:t>
                      </a:r>
                      <a:endParaRPr kumimoji="0" lang="en-US" altLang="zh-CN" sz="1200" b="0" i="0" u="none" strike="noStrike" cap="none" normalizeH="0" baseline="0">
                        <a:ln>
                          <a:noFill/>
                        </a:ln>
                        <a:solidFill>
                          <a:srgbClr val="333399"/>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333399"/>
                          </a:solidFill>
                          <a:effectLst/>
                          <a:latin typeface="Arial Black" pitchFamily="34" charset="0"/>
                          <a:ea typeface="黑体" pitchFamily="2" charset="-122"/>
                        </a:rPr>
                        <a:t>&gt;1G</a:t>
                      </a:r>
                      <a:r>
                        <a:rPr kumimoji="0" lang="el-GR" altLang="zh-CN" sz="1200" b="0" i="0" u="none" strike="noStrike" cap="none" normalizeH="0" baseline="0">
                          <a:ln>
                            <a:noFill/>
                          </a:ln>
                          <a:solidFill>
                            <a:srgbClr val="333399"/>
                          </a:solidFill>
                          <a:effectLst/>
                          <a:latin typeface="Arial Black" pitchFamily="34" charset="0"/>
                          <a:ea typeface="黑体" pitchFamily="2" charset="-122"/>
                        </a:rPr>
                        <a:t>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3"/>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1.006V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40.2k</a:t>
                      </a:r>
                      <a:r>
                        <a:rPr kumimoji="0" lang="el-GR" altLang="zh-CN" sz="1200" b="0" i="0" u="none" strike="noStrike" cap="none" normalizeH="0" baseline="0">
                          <a:ln>
                            <a:noFill/>
                          </a:ln>
                          <a:solidFill>
                            <a:srgbClr val="C00000"/>
                          </a:solidFill>
                          <a:effectLst/>
                          <a:latin typeface="Arial Black" pitchFamily="34" charset="0"/>
                          <a:ea typeface="黑体" pitchFamily="2" charset="-122"/>
                        </a:rPr>
                        <a:t>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4"/>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1.2V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725Ω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5"/>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1.4V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405Ω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6"/>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1.6V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283Ω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7"/>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1.8V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219Ω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8"/>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2.0V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179Ω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09"/>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2.2V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152Ω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10"/>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2.4V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133Ω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11"/>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2.6V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118Ω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12"/>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2.8V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106Ω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13"/>
                  </a:ext>
                </a:extLst>
              </a:tr>
              <a:tr h="18097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C00000"/>
                          </a:solidFill>
                          <a:effectLst/>
                          <a:latin typeface="Arial Black" pitchFamily="34" charset="0"/>
                          <a:ea typeface="黑体" pitchFamily="2" charset="-122"/>
                        </a:rPr>
                        <a:t>3.0V</a:t>
                      </a:r>
                      <a:endParaRPr kumimoji="0" lang="en-US" altLang="zh-CN" sz="1200" b="0" i="0" u="none" strike="noStrike" cap="none" normalizeH="0" baseline="0">
                        <a:ln>
                          <a:noFill/>
                        </a:ln>
                        <a:solidFill>
                          <a:srgbClr val="C00000"/>
                        </a:solidFill>
                        <a:effectLst/>
                        <a:latin typeface="宋体" charset="-122"/>
                        <a:ea typeface="黑体" pitchFamily="2" charset="-122"/>
                      </a:endParaRPr>
                    </a:p>
                  </a:txBody>
                  <a:tcPr marL="10800" marR="10800" marT="0" marB="1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l-GR" altLang="zh-CN" sz="1200" b="0" i="0" u="none" strike="noStrike" cap="none" normalizeH="0" baseline="0">
                          <a:ln>
                            <a:noFill/>
                          </a:ln>
                          <a:solidFill>
                            <a:srgbClr val="C00000"/>
                          </a:solidFill>
                          <a:effectLst/>
                          <a:latin typeface="Arial Black" pitchFamily="34" charset="0"/>
                          <a:ea typeface="黑体" pitchFamily="2" charset="-122"/>
                        </a:rPr>
                        <a:t>97Ω</a:t>
                      </a:r>
                    </a:p>
                  </a:txBody>
                  <a:tcPr marL="9525" marR="9525" marT="9525"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A"/>
                    </a:solidFill>
                  </a:tcPr>
                </a:tc>
                <a:extLst>
                  <a:ext uri="{0D108BD9-81ED-4DB2-BD59-A6C34878D82A}">
                    <a16:rowId xmlns:a16="http://schemas.microsoft.com/office/drawing/2014/main" val="10014"/>
                  </a:ext>
                </a:extLst>
              </a:tr>
            </a:tbl>
          </a:graphicData>
        </a:graphic>
      </p:graphicFrame>
      <p:sp>
        <p:nvSpPr>
          <p:cNvPr id="60" name="文本框 1"/>
          <p:cNvSpPr txBox="1">
            <a:spLocks noChangeArrowheads="1"/>
          </p:cNvSpPr>
          <p:nvPr/>
        </p:nvSpPr>
        <p:spPr bwMode="auto">
          <a:xfrm>
            <a:off x="1847850" y="5553075"/>
            <a:ext cx="8604250" cy="400050"/>
          </a:xfrm>
          <a:prstGeom prst="rect">
            <a:avLst/>
          </a:prstGeom>
          <a:noFill/>
          <a:ln w="9525">
            <a:noFill/>
            <a:miter lim="800000"/>
            <a:headEnd/>
            <a:tailEnd/>
          </a:ln>
        </p:spPr>
        <p:txBody>
          <a:bodyPr>
            <a:spAutoFit/>
          </a:bodyPr>
          <a:lstStyle/>
          <a:p>
            <a:pPr>
              <a:defRPr/>
            </a:pPr>
            <a:r>
              <a:rPr lang="zh-CN" altLang="en-US" sz="2000" b="1" dirty="0">
                <a:solidFill>
                  <a:srgbClr val="C00000"/>
                </a:solidFill>
                <a:latin typeface="Times New Roman" pitchFamily="18" charset="0"/>
                <a:ea typeface="楷体_GB2312" pitchFamily="49" charset="-122"/>
                <a:cs typeface="Times New Roman" pitchFamily="18" charset="0"/>
              </a:rPr>
              <a:t>　　</a:t>
            </a:r>
            <a:r>
              <a:rPr lang="zh-CN" altLang="en-US" sz="2000" b="1" dirty="0">
                <a:solidFill>
                  <a:schemeClr val="accent6">
                    <a:lumMod val="75000"/>
                  </a:schemeClr>
                </a:solidFill>
                <a:latin typeface="Times New Roman" pitchFamily="18" charset="0"/>
                <a:ea typeface="楷体_GB2312" pitchFamily="49" charset="-122"/>
                <a:cs typeface="Times New Roman" pitchFamily="18" charset="0"/>
              </a:rPr>
              <a:t>刚好使</a:t>
            </a:r>
            <a:r>
              <a:rPr lang="en-US" altLang="zh-CN" sz="2000" b="1" dirty="0">
                <a:solidFill>
                  <a:schemeClr val="accent6">
                    <a:lumMod val="75000"/>
                  </a:schemeClr>
                </a:solidFill>
                <a:latin typeface="Times New Roman" pitchFamily="18" charset="0"/>
                <a:ea typeface="楷体_GB2312" pitchFamily="49" charset="-122"/>
                <a:cs typeface="Times New Roman" pitchFamily="18" charset="0"/>
              </a:rPr>
              <a:t>D-S</a:t>
            </a:r>
            <a:r>
              <a:rPr lang="zh-CN" altLang="en-US" sz="2000" b="1" dirty="0">
                <a:solidFill>
                  <a:schemeClr val="accent6">
                    <a:lumMod val="75000"/>
                  </a:schemeClr>
                </a:solidFill>
                <a:latin typeface="Times New Roman" pitchFamily="18" charset="0"/>
                <a:ea typeface="楷体_GB2312" pitchFamily="49" charset="-122"/>
                <a:cs typeface="Times New Roman" pitchFamily="18" charset="0"/>
              </a:rPr>
              <a:t>间开始导通时对应的</a:t>
            </a:r>
            <a:r>
              <a:rPr lang="en-US" altLang="zh-CN" sz="2000" b="1" i="1" dirty="0" err="1">
                <a:solidFill>
                  <a:schemeClr val="accent6">
                    <a:lumMod val="75000"/>
                  </a:schemeClr>
                </a:solidFill>
                <a:latin typeface="Times New Roman" pitchFamily="18" charset="0"/>
                <a:ea typeface="楷体_GB2312" pitchFamily="49" charset="-122"/>
                <a:cs typeface="Times New Roman" pitchFamily="18" charset="0"/>
              </a:rPr>
              <a:t>u</a:t>
            </a:r>
            <a:r>
              <a:rPr lang="en-US" altLang="zh-CN" sz="2000" b="1" baseline="-25000" dirty="0" err="1">
                <a:solidFill>
                  <a:schemeClr val="accent6">
                    <a:lumMod val="75000"/>
                  </a:schemeClr>
                </a:solidFill>
                <a:latin typeface="Times New Roman" pitchFamily="18" charset="0"/>
                <a:ea typeface="楷体_GB2312" pitchFamily="49" charset="-122"/>
                <a:cs typeface="Times New Roman" pitchFamily="18" charset="0"/>
              </a:rPr>
              <a:t>GS</a:t>
            </a:r>
            <a:r>
              <a:rPr lang="zh-CN" altLang="en-US" sz="2000" b="1" dirty="0">
                <a:solidFill>
                  <a:schemeClr val="accent6">
                    <a:lumMod val="75000"/>
                  </a:schemeClr>
                </a:solidFill>
                <a:latin typeface="Times New Roman" pitchFamily="18" charset="0"/>
                <a:ea typeface="楷体_GB2312" pitchFamily="49" charset="-122"/>
                <a:cs typeface="Times New Roman" pitchFamily="18" charset="0"/>
              </a:rPr>
              <a:t>，称为开启电压，记作</a:t>
            </a:r>
            <a:r>
              <a:rPr lang="en-US" altLang="zh-CN" sz="2000" b="1" i="1" dirty="0">
                <a:solidFill>
                  <a:schemeClr val="accent6">
                    <a:lumMod val="75000"/>
                  </a:schemeClr>
                </a:solidFill>
                <a:latin typeface="Times New Roman" pitchFamily="18" charset="0"/>
                <a:ea typeface="楷体_GB2312" pitchFamily="49" charset="-122"/>
                <a:cs typeface="Times New Roman" pitchFamily="18" charset="0"/>
              </a:rPr>
              <a:t>U</a:t>
            </a:r>
            <a:r>
              <a:rPr lang="en-US" altLang="zh-CN" sz="2000" b="1" baseline="-25000" dirty="0">
                <a:solidFill>
                  <a:schemeClr val="accent6">
                    <a:lumMod val="75000"/>
                  </a:schemeClr>
                </a:solidFill>
                <a:latin typeface="Times New Roman" pitchFamily="18" charset="0"/>
                <a:ea typeface="楷体_GB2312" pitchFamily="49" charset="-122"/>
                <a:cs typeface="Times New Roman" pitchFamily="18" charset="0"/>
              </a:rPr>
              <a:t>GS(</a:t>
            </a:r>
            <a:r>
              <a:rPr lang="en-US" altLang="zh-CN" sz="2000" b="1" baseline="-25000" dirty="0" err="1">
                <a:solidFill>
                  <a:schemeClr val="accent6">
                    <a:lumMod val="75000"/>
                  </a:schemeClr>
                </a:solidFill>
                <a:latin typeface="Times New Roman" pitchFamily="18" charset="0"/>
                <a:ea typeface="楷体_GB2312" pitchFamily="49" charset="-122"/>
                <a:cs typeface="Times New Roman" pitchFamily="18" charset="0"/>
              </a:rPr>
              <a:t>th</a:t>
            </a:r>
            <a:r>
              <a:rPr lang="en-US" altLang="zh-CN" sz="2000" b="1" baseline="-25000" dirty="0">
                <a:solidFill>
                  <a:schemeClr val="accent6">
                    <a:lumMod val="75000"/>
                  </a:schemeClr>
                </a:solidFill>
                <a:latin typeface="Times New Roman" pitchFamily="18" charset="0"/>
                <a:ea typeface="楷体_GB2312" pitchFamily="49" charset="-122"/>
                <a:cs typeface="Times New Roman" pitchFamily="18" charset="0"/>
              </a:rPr>
              <a:t>)</a:t>
            </a:r>
            <a:r>
              <a:rPr lang="zh-CN" altLang="en-US" sz="2000" b="1" dirty="0">
                <a:solidFill>
                  <a:schemeClr val="accent6">
                    <a:lumMod val="75000"/>
                  </a:schemeClr>
                </a:solidFill>
                <a:latin typeface="Times New Roman" pitchFamily="18" charset="0"/>
                <a:ea typeface="楷体_GB2312" pitchFamily="49" charset="-122"/>
                <a:cs typeface="Times New Roman" pitchFamily="18" charset="0"/>
              </a:rPr>
              <a:t>。</a:t>
            </a:r>
          </a:p>
        </p:txBody>
      </p:sp>
      <p:sp>
        <p:nvSpPr>
          <p:cNvPr id="730172" name="文本框 1"/>
          <p:cNvSpPr txBox="1">
            <a:spLocks noChangeArrowheads="1"/>
          </p:cNvSpPr>
          <p:nvPr/>
        </p:nvSpPr>
        <p:spPr bwMode="auto">
          <a:xfrm>
            <a:off x="1847850" y="5894389"/>
            <a:ext cx="8604250" cy="522287"/>
          </a:xfrm>
          <a:prstGeom prst="rect">
            <a:avLst/>
          </a:prstGeom>
          <a:noFill/>
          <a:ln w="9525">
            <a:noFill/>
            <a:miter lim="800000"/>
            <a:headEnd/>
            <a:tailEnd/>
          </a:ln>
        </p:spPr>
        <p:txBody>
          <a:bodyPr>
            <a:spAutoFit/>
          </a:bodyPr>
          <a:lstStyle/>
          <a:p>
            <a:r>
              <a:rPr lang="zh-CN" altLang="en-US" sz="2000" b="1">
                <a:latin typeface="Times New Roman" pitchFamily="18" charset="0"/>
                <a:ea typeface="楷体_GB2312" pitchFamily="49" charset="-122"/>
                <a:cs typeface="Times New Roman" pitchFamily="18" charset="0"/>
              </a:rPr>
              <a:t>　　</a:t>
            </a:r>
            <a:r>
              <a:rPr lang="zh-CN" altLang="en-US" sz="2000" b="1">
                <a:latin typeface="Times New Roman" pitchFamily="18" charset="0"/>
                <a:ea typeface="楷体_GB2312" pitchFamily="49" charset="-122"/>
                <a:cs typeface="Times New Roman" pitchFamily="18" charset="0"/>
                <a:sym typeface="Wingdings" pitchFamily="2" charset="2"/>
              </a:rPr>
              <a:t>警告：不得使用数字万用表的</a:t>
            </a:r>
            <a:r>
              <a:rPr lang="el-GR" altLang="zh-CN" sz="2000" b="1">
                <a:latin typeface="Times New Roman" pitchFamily="18" charset="0"/>
                <a:ea typeface="楷体_GB2312" pitchFamily="49" charset="-122"/>
                <a:cs typeface="Times New Roman" pitchFamily="18" charset="0"/>
                <a:sym typeface="Wingdings" pitchFamily="2" charset="2"/>
              </a:rPr>
              <a:t>Ω</a:t>
            </a:r>
            <a:r>
              <a:rPr lang="zh-CN" altLang="en-US" sz="2000" b="1">
                <a:latin typeface="Times New Roman" pitchFamily="18" charset="0"/>
                <a:ea typeface="楷体_GB2312" pitchFamily="49" charset="-122"/>
                <a:cs typeface="Times New Roman" pitchFamily="18" charset="0"/>
                <a:sym typeface="Wingdings" pitchFamily="2" charset="2"/>
              </a:rPr>
              <a:t>档测试小信号高频</a:t>
            </a:r>
            <a:r>
              <a:rPr lang="en-US" altLang="zh-CN" sz="2000" b="1">
                <a:latin typeface="Times New Roman" pitchFamily="18" charset="0"/>
                <a:ea typeface="楷体_GB2312" pitchFamily="49" charset="-122"/>
                <a:cs typeface="Times New Roman" pitchFamily="18" charset="0"/>
                <a:sym typeface="Wingdings" pitchFamily="2" charset="2"/>
              </a:rPr>
              <a:t>MOS</a:t>
            </a:r>
            <a:r>
              <a:rPr lang="zh-CN" altLang="en-US" sz="2000" b="1">
                <a:latin typeface="Times New Roman" pitchFamily="18" charset="0"/>
                <a:ea typeface="楷体_GB2312" pitchFamily="49" charset="-122"/>
                <a:cs typeface="Times New Roman" pitchFamily="18" charset="0"/>
                <a:sym typeface="Wingdings" pitchFamily="2" charset="2"/>
              </a:rPr>
              <a:t>管！</a:t>
            </a:r>
            <a:r>
              <a:rPr lang="zh-CN" altLang="en-US" sz="2800" b="1">
                <a:solidFill>
                  <a:srgbClr val="FF0000"/>
                </a:solidFill>
                <a:latin typeface="Times New Roman" pitchFamily="18" charset="0"/>
                <a:ea typeface="楷体_GB2312" pitchFamily="49" charset="-122"/>
                <a:cs typeface="Times New Roman" pitchFamily="18" charset="0"/>
                <a:sym typeface="Wingdings" pitchFamily="2" charset="2"/>
              </a:rPr>
              <a:t></a:t>
            </a:r>
            <a:endParaRPr lang="zh-CN" altLang="en-US" sz="2800" b="1">
              <a:latin typeface="Times New Roman" pitchFamily="18" charset="0"/>
              <a:ea typeface="楷体_GB2312" pitchFamily="49" charset="-122"/>
              <a:cs typeface="Times New Roman" pitchFamily="18" charset="0"/>
            </a:endParaRPr>
          </a:p>
        </p:txBody>
      </p:sp>
      <p:pic>
        <p:nvPicPr>
          <p:cNvPr id="68611" name="Picture 3"/>
          <p:cNvPicPr>
            <a:picLocks noChangeAspect="1" noChangeArrowheads="1"/>
          </p:cNvPicPr>
          <p:nvPr/>
        </p:nvPicPr>
        <p:blipFill>
          <a:blip r:embed="rId5"/>
          <a:srcRect/>
          <a:stretch>
            <a:fillRect/>
          </a:stretch>
        </p:blipFill>
        <p:spPr bwMode="auto">
          <a:xfrm>
            <a:off x="8580438" y="2552701"/>
            <a:ext cx="1809750" cy="1381125"/>
          </a:xfrm>
          <a:prstGeom prst="rect">
            <a:avLst/>
          </a:prstGeom>
          <a:noFill/>
          <a:ln w="9525">
            <a:noFill/>
            <a:miter lim="800000"/>
            <a:headEnd/>
            <a:tailEnd/>
          </a:ln>
        </p:spPr>
      </p:pic>
      <p:pic>
        <p:nvPicPr>
          <p:cNvPr id="68613" name="Picture 5"/>
          <p:cNvPicPr>
            <a:picLocks noChangeAspect="1" noChangeArrowheads="1"/>
          </p:cNvPicPr>
          <p:nvPr/>
        </p:nvPicPr>
        <p:blipFill>
          <a:blip r:embed="rId6"/>
          <a:srcRect/>
          <a:stretch>
            <a:fillRect/>
          </a:stretch>
        </p:blipFill>
        <p:spPr bwMode="auto">
          <a:xfrm>
            <a:off x="8596313" y="4035425"/>
            <a:ext cx="1962150" cy="1409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2181"/>
                            </p:stCondLst>
                            <p:childTnLst>
                              <p:par>
                                <p:cTn id="8" presetID="9" presetClass="entr" presetSubtype="0" fill="hold" nodeType="after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dissolv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up)">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80"/>
                                  </p:iterate>
                                  <p:childTnLst>
                                    <p:set>
                                      <p:cBhvr>
                                        <p:cTn id="1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iterate type="lt">
                                    <p:tmAbs val="80"/>
                                  </p:iterate>
                                  <p:childTnLst>
                                    <p:set>
                                      <p:cBhvr>
                                        <p:cTn id="2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iterate type="lt">
                                    <p:tmAbs val="80"/>
                                  </p:iterate>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iterate type="lt">
                                    <p:tmAbs val="80"/>
                                  </p:iterate>
                                  <p:childTnLst>
                                    <p:set>
                                      <p:cBhvr>
                                        <p:cTn id="31"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8611"/>
                                        </p:tgtEl>
                                        <p:attrNameLst>
                                          <p:attrName>style.visibility</p:attrName>
                                        </p:attrNameLst>
                                      </p:cBhvr>
                                      <p:to>
                                        <p:strVal val="visible"/>
                                      </p:to>
                                    </p:set>
                                    <p:animEffect transition="in" filter="dissolve">
                                      <p:cBhvr>
                                        <p:cTn id="36" dur="500"/>
                                        <p:tgtEl>
                                          <p:spTgt spid="686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8613"/>
                                        </p:tgtEl>
                                        <p:attrNameLst>
                                          <p:attrName>style.visibility</p:attrName>
                                        </p:attrNameLst>
                                      </p:cBhvr>
                                      <p:to>
                                        <p:strVal val="visible"/>
                                      </p:to>
                                    </p:set>
                                    <p:animEffect transition="in" filter="dissolve">
                                      <p:cBhvr>
                                        <p:cTn id="41" dur="500"/>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2389188" y="5121276"/>
            <a:ext cx="8278812" cy="1311275"/>
          </a:xfrm>
          <a:prstGeom prst="rect">
            <a:avLst/>
          </a:prstGeom>
          <a:noFill/>
          <a:ln w="9525">
            <a:noFill/>
            <a:miter lim="800000"/>
            <a:headEnd/>
            <a:tailEnd/>
          </a:ln>
        </p:spPr>
        <p:txBody>
          <a:bodyPr>
            <a:spAutoFit/>
          </a:bodyPr>
          <a:lstStyle/>
          <a:p>
            <a:pPr>
              <a:lnSpc>
                <a:spcPct val="110000"/>
              </a:lnSpc>
              <a:defRPr/>
            </a:pPr>
            <a:r>
              <a:rPr lang="zh-CN" altLang="en-US" b="1" dirty="0">
                <a:latin typeface="Times New Roman" pitchFamily="18" charset="0"/>
                <a:ea typeface="楷体_GB2312" pitchFamily="49" charset="-122"/>
                <a:cs typeface="Times New Roman" pitchFamily="18" charset="0"/>
              </a:rPr>
              <a:t>保持</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en-US" altLang="zh-CN" b="1" dirty="0">
                <a:latin typeface="Times New Roman" pitchFamily="18" charset="0"/>
                <a:ea typeface="楷体_GB2312" pitchFamily="49" charset="-122"/>
                <a:cs typeface="Times New Roman" pitchFamily="18" charset="0"/>
              </a:rPr>
              <a:t>=</a:t>
            </a:r>
            <a:r>
              <a:rPr lang="en-US" altLang="zh-CN" b="1" i="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gg</a:t>
            </a:r>
            <a:r>
              <a:rPr lang="en-US" altLang="zh-CN" b="1" dirty="0">
                <a:latin typeface="Times New Roman" pitchFamily="18" charset="0"/>
                <a:ea typeface="楷体_GB2312" pitchFamily="49" charset="-122"/>
                <a:cs typeface="Times New Roman" pitchFamily="18" charset="0"/>
              </a:rPr>
              <a:t>=3V</a:t>
            </a:r>
            <a:r>
              <a:rPr lang="zh-CN" altLang="en-US" b="1" dirty="0">
                <a:latin typeface="Times New Roman" pitchFamily="18" charset="0"/>
                <a:ea typeface="楷体_GB2312" pitchFamily="49" charset="-122"/>
                <a:cs typeface="Times New Roman" pitchFamily="18" charset="0"/>
              </a:rPr>
              <a:t>不变，改变</a:t>
            </a:r>
            <a:r>
              <a:rPr lang="en-US" altLang="zh-CN" b="1" i="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dd</a:t>
            </a:r>
            <a:r>
              <a:rPr lang="zh-CN" altLang="en-US" b="1" dirty="0">
                <a:latin typeface="Times New Roman" pitchFamily="18" charset="0"/>
                <a:ea typeface="楷体_GB2312" pitchFamily="49" charset="-122"/>
                <a:cs typeface="Times New Roman" pitchFamily="18" charset="0"/>
              </a:rPr>
              <a:t>，观测</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的变化，绘制曲线：</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较小时，</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上升，</a:t>
            </a:r>
            <a:r>
              <a:rPr lang="en-US" altLang="zh-CN" b="1" dirty="0">
                <a:latin typeface="Times New Roman" pitchFamily="18" charset="0"/>
                <a:ea typeface="楷体_GB2312" pitchFamily="49" charset="-122"/>
                <a:cs typeface="Times New Roman" pitchFamily="18" charset="0"/>
              </a:rPr>
              <a:t>FET</a:t>
            </a:r>
            <a:r>
              <a:rPr lang="zh-CN" altLang="en-US" b="1" dirty="0">
                <a:latin typeface="Times New Roman" pitchFamily="18" charset="0"/>
                <a:ea typeface="楷体_GB2312" pitchFamily="49" charset="-122"/>
                <a:cs typeface="Times New Roman" pitchFamily="18" charset="0"/>
              </a:rPr>
              <a:t>的漏源之间类似一个线性电阻；</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zh-CN" altLang="en-US" b="1" dirty="0">
                <a:latin typeface="Times New Roman" pitchFamily="18" charset="0"/>
                <a:ea typeface="楷体_GB2312" pitchFamily="49" charset="-122"/>
                <a:cs typeface="Times New Roman" pitchFamily="18" charset="0"/>
              </a:rPr>
              <a:t>随着</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增大，</a:t>
            </a:r>
            <a:r>
              <a:rPr lang="en-US" altLang="zh-CN" b="1" dirty="0">
                <a:latin typeface="Times New Roman" pitchFamily="18" charset="0"/>
                <a:ea typeface="楷体_GB2312" pitchFamily="49" charset="-122"/>
                <a:cs typeface="Times New Roman" pitchFamily="18" charset="0"/>
              </a:rPr>
              <a:t>FET</a:t>
            </a:r>
            <a:r>
              <a:rPr lang="zh-CN" altLang="en-US" b="1" dirty="0">
                <a:latin typeface="Times New Roman" pitchFamily="18" charset="0"/>
                <a:ea typeface="楷体_GB2312" pitchFamily="49" charset="-122"/>
                <a:cs typeface="Times New Roman" pitchFamily="18" charset="0"/>
              </a:rPr>
              <a:t>漏源之间的电阻增大，</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的上升趋缓；</a:t>
            </a:r>
          </a:p>
          <a:p>
            <a:pPr marL="285750" indent="-285750">
              <a:lnSpc>
                <a:spcPct val="110000"/>
              </a:lnSpc>
              <a:buClr>
                <a:srgbClr val="FF0000"/>
              </a:buClr>
              <a:buFont typeface="Wingdings" pitchFamily="2" charset="2"/>
              <a:buChar char="Ø"/>
              <a:defRPr/>
            </a:pPr>
            <a:r>
              <a:rPr lang="zh-CN" altLang="en-US" b="1" dirty="0">
                <a:latin typeface="Times New Roman" pitchFamily="18" charset="0"/>
                <a:ea typeface="楷体_GB2312" pitchFamily="49" charset="-122"/>
                <a:cs typeface="Times New Roman" pitchFamily="18" charset="0"/>
              </a:rPr>
              <a:t>当</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超过</a:t>
            </a:r>
            <a:r>
              <a:rPr lang="en-US" altLang="zh-CN" b="1" dirty="0">
                <a:solidFill>
                  <a:schemeClr val="accent6">
                    <a:lumMod val="75000"/>
                  </a:schemeClr>
                </a:solidFill>
                <a:latin typeface="Times New Roman" pitchFamily="18" charset="0"/>
                <a:ea typeface="楷体_GB2312" pitchFamily="49" charset="-122"/>
                <a:cs typeface="Times New Roman" pitchFamily="18" charset="0"/>
              </a:rPr>
              <a:t>2V</a:t>
            </a:r>
            <a:r>
              <a:rPr lang="zh-CN" altLang="en-US" b="1" dirty="0">
                <a:latin typeface="Times New Roman" pitchFamily="18" charset="0"/>
                <a:ea typeface="楷体_GB2312" pitchFamily="49" charset="-122"/>
                <a:cs typeface="Times New Roman" pitchFamily="18" charset="0"/>
              </a:rPr>
              <a:t>后，</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上升时漏源间电阻急剧增大，</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几乎不再变化（恒流）。</a:t>
            </a:r>
          </a:p>
        </p:txBody>
      </p:sp>
      <p:sp>
        <p:nvSpPr>
          <p:cNvPr id="19" name="矩形 18"/>
          <p:cNvSpPr/>
          <p:nvPr/>
        </p:nvSpPr>
        <p:spPr>
          <a:xfrm>
            <a:off x="2351088" y="5084763"/>
            <a:ext cx="8278812" cy="12874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5" name="文本框 1"/>
          <p:cNvSpPr txBox="1">
            <a:spLocks noChangeArrowheads="1"/>
          </p:cNvSpPr>
          <p:nvPr/>
        </p:nvSpPr>
        <p:spPr bwMode="auto">
          <a:xfrm>
            <a:off x="2389188" y="5121276"/>
            <a:ext cx="7745412" cy="1311275"/>
          </a:xfrm>
          <a:prstGeom prst="rect">
            <a:avLst/>
          </a:prstGeom>
          <a:noFill/>
          <a:ln w="9525">
            <a:noFill/>
            <a:miter lim="800000"/>
            <a:headEnd/>
            <a:tailEnd/>
          </a:ln>
        </p:spPr>
        <p:txBody>
          <a:bodyPr>
            <a:spAutoFit/>
          </a:bodyPr>
          <a:lstStyle/>
          <a:p>
            <a:pPr>
              <a:lnSpc>
                <a:spcPct val="110000"/>
              </a:lnSpc>
              <a:defRPr/>
            </a:pPr>
            <a:r>
              <a:rPr lang="zh-CN" altLang="en-US" b="1" dirty="0">
                <a:latin typeface="Times New Roman" pitchFamily="18" charset="0"/>
                <a:ea typeface="楷体_GB2312" pitchFamily="49" charset="-122"/>
                <a:cs typeface="Times New Roman" pitchFamily="18" charset="0"/>
              </a:rPr>
              <a:t>保持</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en-US" altLang="zh-CN" b="1" dirty="0">
                <a:latin typeface="Times New Roman" pitchFamily="18" charset="0"/>
                <a:ea typeface="楷体_GB2312" pitchFamily="49" charset="-122"/>
                <a:cs typeface="Times New Roman" pitchFamily="18" charset="0"/>
              </a:rPr>
              <a:t>=</a:t>
            </a:r>
            <a:r>
              <a:rPr lang="en-US" altLang="zh-CN" b="1" i="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gg</a:t>
            </a:r>
            <a:r>
              <a:rPr lang="en-US" altLang="zh-CN" b="1" dirty="0">
                <a:latin typeface="Times New Roman" pitchFamily="18" charset="0"/>
                <a:ea typeface="楷体_GB2312" pitchFamily="49" charset="-122"/>
                <a:cs typeface="Times New Roman" pitchFamily="18" charset="0"/>
              </a:rPr>
              <a:t>=2.5V</a:t>
            </a:r>
            <a:r>
              <a:rPr lang="zh-CN" altLang="en-US" b="1" dirty="0">
                <a:latin typeface="Times New Roman" pitchFamily="18" charset="0"/>
                <a:ea typeface="楷体_GB2312" pitchFamily="49" charset="-122"/>
                <a:cs typeface="Times New Roman" pitchFamily="18" charset="0"/>
              </a:rPr>
              <a:t>不变，改变</a:t>
            </a:r>
            <a:r>
              <a:rPr lang="en-US" altLang="zh-CN" b="1" i="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dd</a:t>
            </a:r>
            <a:r>
              <a:rPr lang="zh-CN" altLang="en-US" b="1" dirty="0">
                <a:latin typeface="Times New Roman" pitchFamily="18" charset="0"/>
                <a:ea typeface="楷体_GB2312" pitchFamily="49" charset="-122"/>
                <a:cs typeface="Times New Roman" pitchFamily="18" charset="0"/>
              </a:rPr>
              <a:t>，观测</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的变化，绘制曲线：</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较小时，</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上升，</a:t>
            </a:r>
            <a:r>
              <a:rPr lang="en-US" altLang="zh-CN" b="1" dirty="0">
                <a:latin typeface="Times New Roman" pitchFamily="18" charset="0"/>
                <a:ea typeface="楷体_GB2312" pitchFamily="49" charset="-122"/>
                <a:cs typeface="Times New Roman" pitchFamily="18" charset="0"/>
              </a:rPr>
              <a:t>FET</a:t>
            </a:r>
            <a:r>
              <a:rPr lang="zh-CN" altLang="en-US" b="1" dirty="0">
                <a:latin typeface="Times New Roman" pitchFamily="18" charset="0"/>
                <a:ea typeface="楷体_GB2312" pitchFamily="49" charset="-122"/>
                <a:cs typeface="Times New Roman" pitchFamily="18" charset="0"/>
              </a:rPr>
              <a:t>的漏源之间类似一个线性电阻；</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zh-CN" altLang="en-US" b="1" dirty="0">
                <a:latin typeface="Times New Roman" pitchFamily="18" charset="0"/>
                <a:ea typeface="楷体_GB2312" pitchFamily="49" charset="-122"/>
                <a:cs typeface="Times New Roman" pitchFamily="18" charset="0"/>
              </a:rPr>
              <a:t>随着</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增大，</a:t>
            </a:r>
            <a:r>
              <a:rPr lang="en-US" altLang="zh-CN" b="1" dirty="0">
                <a:latin typeface="Times New Roman" pitchFamily="18" charset="0"/>
                <a:ea typeface="楷体_GB2312" pitchFamily="49" charset="-122"/>
                <a:cs typeface="Times New Roman" pitchFamily="18" charset="0"/>
              </a:rPr>
              <a:t>FET</a:t>
            </a:r>
            <a:r>
              <a:rPr lang="zh-CN" altLang="en-US" b="1" dirty="0">
                <a:latin typeface="Times New Roman" pitchFamily="18" charset="0"/>
                <a:ea typeface="楷体_GB2312" pitchFamily="49" charset="-122"/>
                <a:cs typeface="Times New Roman" pitchFamily="18" charset="0"/>
              </a:rPr>
              <a:t>漏源之间的电阻增大，</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的上升趋缓；</a:t>
            </a:r>
          </a:p>
          <a:p>
            <a:pPr marL="285750" indent="-285750">
              <a:lnSpc>
                <a:spcPct val="110000"/>
              </a:lnSpc>
              <a:buClr>
                <a:srgbClr val="FF0000"/>
              </a:buClr>
              <a:buFont typeface="Wingdings" pitchFamily="2" charset="2"/>
              <a:buChar char="Ø"/>
              <a:defRPr/>
            </a:pPr>
            <a:r>
              <a:rPr lang="zh-CN" altLang="en-US" b="1" dirty="0">
                <a:latin typeface="Times New Roman" pitchFamily="18" charset="0"/>
                <a:ea typeface="楷体_GB2312" pitchFamily="49" charset="-122"/>
                <a:cs typeface="Times New Roman" pitchFamily="18" charset="0"/>
              </a:rPr>
              <a:t>当</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超过</a:t>
            </a:r>
            <a:r>
              <a:rPr lang="en-US" altLang="zh-CN" b="1" dirty="0">
                <a:solidFill>
                  <a:schemeClr val="accent6">
                    <a:lumMod val="75000"/>
                  </a:schemeClr>
                </a:solidFill>
                <a:latin typeface="Times New Roman" pitchFamily="18" charset="0"/>
                <a:ea typeface="楷体_GB2312" pitchFamily="49" charset="-122"/>
                <a:cs typeface="Times New Roman" pitchFamily="18" charset="0"/>
              </a:rPr>
              <a:t>1.5V</a:t>
            </a:r>
            <a:r>
              <a:rPr lang="zh-CN" altLang="en-US" b="1" dirty="0">
                <a:latin typeface="Times New Roman" pitchFamily="18" charset="0"/>
                <a:ea typeface="楷体_GB2312" pitchFamily="49" charset="-122"/>
                <a:cs typeface="Times New Roman" pitchFamily="18" charset="0"/>
              </a:rPr>
              <a:t>后，</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上升时漏源间电阻急剧增大，</a:t>
            </a:r>
            <a:r>
              <a:rPr lang="en-US" altLang="zh-CN" b="1" i="1" dirty="0">
                <a:latin typeface="Times New Roman" pitchFamily="18" charset="0"/>
                <a:ea typeface="楷体_GB2312" pitchFamily="49" charset="-122"/>
                <a:cs typeface="Times New Roman" pitchFamily="18" charset="0"/>
              </a:rPr>
              <a:t> </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达到饱和。</a:t>
            </a:r>
          </a:p>
        </p:txBody>
      </p:sp>
      <p:pic>
        <p:nvPicPr>
          <p:cNvPr id="732164" name="Picture 5"/>
          <p:cNvPicPr>
            <a:picLocks noChangeAspect="1" noChangeArrowheads="1"/>
          </p:cNvPicPr>
          <p:nvPr/>
        </p:nvPicPr>
        <p:blipFill>
          <a:blip r:embed="rId3"/>
          <a:srcRect/>
          <a:stretch>
            <a:fillRect/>
          </a:stretch>
        </p:blipFill>
        <p:spPr bwMode="auto">
          <a:xfrm>
            <a:off x="8580438" y="171451"/>
            <a:ext cx="1695450" cy="1744663"/>
          </a:xfrm>
          <a:prstGeom prst="rect">
            <a:avLst/>
          </a:prstGeom>
          <a:noFill/>
          <a:ln w="9525">
            <a:noFill/>
            <a:miter lim="800000"/>
            <a:headEnd/>
            <a:tailEnd/>
          </a:ln>
        </p:spPr>
      </p:pic>
      <p:pic>
        <p:nvPicPr>
          <p:cNvPr id="62" name="Picture 7"/>
          <p:cNvPicPr>
            <a:picLocks noChangeArrowheads="1"/>
          </p:cNvPicPr>
          <p:nvPr/>
        </p:nvPicPr>
        <p:blipFill>
          <a:blip r:embed="rId4"/>
          <a:srcRect/>
          <a:stretch>
            <a:fillRect/>
          </a:stretch>
        </p:blipFill>
        <p:spPr bwMode="auto">
          <a:xfrm>
            <a:off x="6100763" y="3068639"/>
            <a:ext cx="2709862" cy="1716087"/>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1.2</a:t>
            </a:r>
            <a:r>
              <a:rPr lang="zh-CN" altLang="en-US" kern="0" dirty="0" smtClean="0">
                <a:latin typeface="+mn-ea"/>
                <a:ea typeface="+mn-ea"/>
              </a:rPr>
              <a:t> </a:t>
            </a:r>
            <a:r>
              <a:rPr lang="zh-CN" altLang="en-US" kern="0" dirty="0">
                <a:latin typeface="+mn-ea"/>
                <a:ea typeface="+mn-ea"/>
              </a:rPr>
              <a:t>增强型</a:t>
            </a:r>
            <a:r>
              <a:rPr lang="en-US" altLang="zh-CN" kern="0" dirty="0">
                <a:latin typeface="Times New Roman" pitchFamily="18" charset="0"/>
                <a:ea typeface="+mn-ea"/>
                <a:cs typeface="Times New Roman" pitchFamily="18" charset="0"/>
              </a:rPr>
              <a:t>N-MOSFET</a:t>
            </a:r>
            <a:r>
              <a:rPr lang="zh-CN" altLang="en-US" kern="0" dirty="0">
                <a:latin typeface="+mn-ea"/>
                <a:ea typeface="+mn-ea"/>
              </a:rPr>
              <a:t>的基本特性</a:t>
            </a:r>
          </a:p>
        </p:txBody>
      </p:sp>
      <p:sp>
        <p:nvSpPr>
          <p:cNvPr id="73216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仿真测试</a:t>
            </a:r>
          </a:p>
        </p:txBody>
      </p:sp>
      <p:sp>
        <p:nvSpPr>
          <p:cNvPr id="732168" name="文本框 1"/>
          <p:cNvSpPr txBox="1">
            <a:spLocks noChangeArrowheads="1"/>
          </p:cNvSpPr>
          <p:nvPr/>
        </p:nvSpPr>
        <p:spPr bwMode="auto">
          <a:xfrm>
            <a:off x="1847850" y="1736725"/>
            <a:ext cx="8153400" cy="369888"/>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我们以</a:t>
            </a:r>
            <a:r>
              <a:rPr lang="en-US" altLang="zh-CN" b="1">
                <a:latin typeface="Times New Roman" pitchFamily="18" charset="0"/>
                <a:ea typeface="楷体_GB2312" pitchFamily="49" charset="-122"/>
                <a:cs typeface="Times New Roman" pitchFamily="18" charset="0"/>
              </a:rPr>
              <a:t>BSD214</a:t>
            </a:r>
            <a:r>
              <a:rPr lang="zh-CN" altLang="en-US" b="1">
                <a:latin typeface="Times New Roman" pitchFamily="18" charset="0"/>
                <a:ea typeface="楷体_GB2312" pitchFamily="49" charset="-122"/>
                <a:cs typeface="Times New Roman" pitchFamily="18" charset="0"/>
              </a:rPr>
              <a:t>为例，使用</a:t>
            </a:r>
            <a:r>
              <a:rPr lang="en-US" altLang="zh-CN" b="1">
                <a:latin typeface="Times New Roman" pitchFamily="18" charset="0"/>
                <a:ea typeface="楷体_GB2312" pitchFamily="49" charset="-122"/>
                <a:cs typeface="Times New Roman" pitchFamily="18" charset="0"/>
              </a:rPr>
              <a:t>EWB-Multisim</a:t>
            </a:r>
            <a:r>
              <a:rPr lang="zh-CN" altLang="en-US" b="1">
                <a:latin typeface="Times New Roman" pitchFamily="18" charset="0"/>
                <a:ea typeface="楷体_GB2312" pitchFamily="49" charset="-122"/>
                <a:cs typeface="Times New Roman" pitchFamily="18" charset="0"/>
              </a:rPr>
              <a:t>对其进行仿真测试研究。</a:t>
            </a:r>
          </a:p>
        </p:txBody>
      </p:sp>
      <p:sp>
        <p:nvSpPr>
          <p:cNvPr id="732169"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50</a:t>
            </a:r>
          </a:p>
        </p:txBody>
      </p:sp>
      <p:sp>
        <p:nvSpPr>
          <p:cNvPr id="7" name="文本框 1"/>
          <p:cNvSpPr txBox="1">
            <a:spLocks noChangeArrowheads="1"/>
          </p:cNvSpPr>
          <p:nvPr/>
        </p:nvSpPr>
        <p:spPr bwMode="auto">
          <a:xfrm>
            <a:off x="1847850" y="2087563"/>
            <a:ext cx="8153400" cy="430212"/>
          </a:xfrm>
          <a:prstGeom prst="rect">
            <a:avLst/>
          </a:prstGeom>
          <a:noFill/>
          <a:ln w="9525">
            <a:noFill/>
            <a:miter lim="800000"/>
            <a:headEnd/>
            <a:tailEnd/>
          </a:ln>
        </p:spPr>
        <p:txBody>
          <a:bodyPr>
            <a:spAutoFit/>
          </a:bodyPr>
          <a:lstStyle/>
          <a:p>
            <a:pPr>
              <a:defRPr/>
            </a:pPr>
            <a:r>
              <a:rPr lang="zh-CN" altLang="en-US" b="1" dirty="0">
                <a:latin typeface="Times New Roman" pitchFamily="18" charset="0"/>
                <a:ea typeface="楷体_GB2312" pitchFamily="49" charset="-122"/>
                <a:cs typeface="Times New Roman" pitchFamily="18" charset="0"/>
              </a:rPr>
              <a:t>　　</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测试项目</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3</a:t>
            </a:r>
            <a:r>
              <a:rPr lang="zh-CN" altLang="en-US" sz="2200" b="1" dirty="0">
                <a:latin typeface="Times New Roman" pitchFamily="18" charset="0"/>
                <a:ea typeface="楷体_GB2312" pitchFamily="49" charset="-122"/>
                <a:cs typeface="Times New Roman" pitchFamily="18" charset="0"/>
              </a:rPr>
              <a:t>：</a:t>
            </a:r>
            <a:r>
              <a:rPr lang="en-US" altLang="zh-CN" sz="2200" b="1" i="1" dirty="0" err="1">
                <a:latin typeface="Times New Roman" pitchFamily="18" charset="0"/>
                <a:ea typeface="楷体_GB2312" pitchFamily="49" charset="-122"/>
                <a:cs typeface="Times New Roman" pitchFamily="18" charset="0"/>
              </a:rPr>
              <a:t>u</a:t>
            </a:r>
            <a:r>
              <a:rPr lang="en-US" altLang="zh-CN" sz="2200" b="1" baseline="-25000" dirty="0" err="1">
                <a:latin typeface="Times New Roman" pitchFamily="18" charset="0"/>
                <a:ea typeface="楷体_GB2312" pitchFamily="49" charset="-122"/>
                <a:cs typeface="Times New Roman" pitchFamily="18" charset="0"/>
              </a:rPr>
              <a:t>GS</a:t>
            </a:r>
            <a:r>
              <a:rPr lang="en-US" altLang="zh-CN" sz="2200" b="1" dirty="0">
                <a:latin typeface="Times New Roman" pitchFamily="18" charset="0"/>
                <a:ea typeface="楷体_GB2312" pitchFamily="49" charset="-122"/>
                <a:cs typeface="Times New Roman" pitchFamily="18" charset="0"/>
              </a:rPr>
              <a:t>&gt;</a:t>
            </a:r>
            <a:r>
              <a:rPr lang="en-US" altLang="zh-CN" sz="2200" b="1" i="1" dirty="0">
                <a:latin typeface="Times New Roman" pitchFamily="18" charset="0"/>
                <a:ea typeface="楷体_GB2312" pitchFamily="49" charset="-122"/>
                <a:cs typeface="Times New Roman" pitchFamily="18" charset="0"/>
              </a:rPr>
              <a:t>U</a:t>
            </a:r>
            <a:r>
              <a:rPr lang="en-US" altLang="zh-CN" sz="2200" b="1" baseline="-25000" dirty="0">
                <a:latin typeface="Times New Roman" pitchFamily="18" charset="0"/>
                <a:ea typeface="楷体_GB2312" pitchFamily="49" charset="-122"/>
                <a:cs typeface="Times New Roman" pitchFamily="18" charset="0"/>
              </a:rPr>
              <a:t>GS(</a:t>
            </a:r>
            <a:r>
              <a:rPr lang="en-US" altLang="zh-CN" sz="2200" b="1" baseline="-25000" dirty="0" err="1">
                <a:latin typeface="Times New Roman" pitchFamily="18" charset="0"/>
                <a:ea typeface="楷体_GB2312" pitchFamily="49" charset="-122"/>
                <a:cs typeface="Times New Roman" pitchFamily="18" charset="0"/>
              </a:rPr>
              <a:t>th</a:t>
            </a:r>
            <a:r>
              <a:rPr lang="en-US" altLang="zh-CN" sz="2200" b="1" baseline="-25000" dirty="0">
                <a:latin typeface="Times New Roman" pitchFamily="18" charset="0"/>
                <a:ea typeface="楷体_GB2312" pitchFamily="49" charset="-122"/>
                <a:cs typeface="Times New Roman" pitchFamily="18" charset="0"/>
              </a:rPr>
              <a:t>)</a:t>
            </a:r>
            <a:r>
              <a:rPr lang="en-US" altLang="zh-CN" sz="2200" b="1" dirty="0">
                <a:latin typeface="Times New Roman" pitchFamily="18" charset="0"/>
                <a:ea typeface="楷体_GB2312" pitchFamily="49" charset="-122"/>
                <a:cs typeface="Times New Roman" pitchFamily="18" charset="0"/>
              </a:rPr>
              <a:t>=1V</a:t>
            </a:r>
            <a:r>
              <a:rPr lang="zh-CN" altLang="en-US" sz="2200" b="1" dirty="0">
                <a:latin typeface="Times New Roman" pitchFamily="18" charset="0"/>
                <a:ea typeface="楷体_GB2312" pitchFamily="49" charset="-122"/>
                <a:cs typeface="Times New Roman" pitchFamily="18" charset="0"/>
              </a:rPr>
              <a:t>后漏源间导电沟道的伏安特性</a:t>
            </a:r>
          </a:p>
        </p:txBody>
      </p:sp>
      <p:pic>
        <p:nvPicPr>
          <p:cNvPr id="68611" name="Picture 3"/>
          <p:cNvPicPr>
            <a:picLocks noChangeAspect="1" noChangeArrowheads="1"/>
          </p:cNvPicPr>
          <p:nvPr/>
        </p:nvPicPr>
        <p:blipFill>
          <a:blip r:embed="rId5"/>
          <a:srcRect/>
          <a:stretch>
            <a:fillRect/>
          </a:stretch>
        </p:blipFill>
        <p:spPr bwMode="auto">
          <a:xfrm>
            <a:off x="2532063" y="2614614"/>
            <a:ext cx="2786062" cy="2435225"/>
          </a:xfrm>
          <a:prstGeom prst="rect">
            <a:avLst/>
          </a:prstGeom>
          <a:noFill/>
          <a:ln w="9525">
            <a:noFill/>
            <a:miter lim="800000"/>
            <a:headEnd/>
            <a:tailEnd/>
          </a:ln>
        </p:spPr>
      </p:pic>
      <p:sp>
        <p:nvSpPr>
          <p:cNvPr id="16398" name="矩形 16397"/>
          <p:cNvSpPr/>
          <p:nvPr/>
        </p:nvSpPr>
        <p:spPr>
          <a:xfrm>
            <a:off x="6459539" y="2997201"/>
            <a:ext cx="2478087" cy="8350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矩形 63"/>
          <p:cNvSpPr/>
          <p:nvPr/>
        </p:nvSpPr>
        <p:spPr>
          <a:xfrm>
            <a:off x="7180263" y="2997201"/>
            <a:ext cx="1757362" cy="1873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65" name="Picture 6"/>
          <p:cNvPicPr>
            <a:picLocks noChangeArrowheads="1"/>
          </p:cNvPicPr>
          <p:nvPr/>
        </p:nvPicPr>
        <p:blipFill>
          <a:blip r:embed="rId6"/>
          <a:srcRect/>
          <a:stretch>
            <a:fillRect/>
          </a:stretch>
        </p:blipFill>
        <p:spPr bwMode="auto">
          <a:xfrm>
            <a:off x="6100763" y="3070225"/>
            <a:ext cx="2709862" cy="1716088"/>
          </a:xfrm>
          <a:prstGeom prst="rect">
            <a:avLst/>
          </a:prstGeom>
          <a:noFill/>
          <a:ln w="9525">
            <a:noFill/>
            <a:miter lim="800000"/>
            <a:headEnd/>
            <a:tailEnd/>
          </a:ln>
        </p:spPr>
      </p:pic>
      <p:pic>
        <p:nvPicPr>
          <p:cNvPr id="66" name="Picture 5"/>
          <p:cNvPicPr>
            <a:picLocks noChangeArrowheads="1"/>
          </p:cNvPicPr>
          <p:nvPr/>
        </p:nvPicPr>
        <p:blipFill>
          <a:blip r:embed="rId7"/>
          <a:srcRect/>
          <a:stretch>
            <a:fillRect/>
          </a:stretch>
        </p:blipFill>
        <p:spPr bwMode="auto">
          <a:xfrm>
            <a:off x="6100763" y="3070225"/>
            <a:ext cx="2709862" cy="1716088"/>
          </a:xfrm>
          <a:prstGeom prst="rect">
            <a:avLst/>
          </a:prstGeom>
          <a:noFill/>
          <a:ln w="9525">
            <a:noFill/>
            <a:miter lim="800000"/>
            <a:headEnd/>
            <a:tailEnd/>
          </a:ln>
        </p:spPr>
      </p:pic>
      <p:grpSp>
        <p:nvGrpSpPr>
          <p:cNvPr id="16397" name="组合 16396"/>
          <p:cNvGrpSpPr>
            <a:grpSpLocks/>
          </p:cNvGrpSpPr>
          <p:nvPr/>
        </p:nvGrpSpPr>
        <p:grpSpPr bwMode="auto">
          <a:xfrm>
            <a:off x="5735638" y="2465389"/>
            <a:ext cx="3948112" cy="2632075"/>
            <a:chOff x="4675850" y="2477962"/>
            <a:chExt cx="3947823" cy="2631546"/>
          </a:xfrm>
        </p:grpSpPr>
        <p:cxnSp>
          <p:nvCxnSpPr>
            <p:cNvPr id="3" name="直接箭头连接符 2"/>
            <p:cNvCxnSpPr/>
            <p:nvPr/>
          </p:nvCxnSpPr>
          <p:spPr>
            <a:xfrm>
              <a:off x="4690136" y="4792072"/>
              <a:ext cx="3517642" cy="0"/>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2190" name="文本框 1"/>
            <p:cNvSpPr txBox="1">
              <a:spLocks noChangeArrowheads="1"/>
            </p:cNvSpPr>
            <p:nvPr/>
          </p:nvSpPr>
          <p:spPr bwMode="auto">
            <a:xfrm>
              <a:off x="7884368" y="4719600"/>
              <a:ext cx="739305"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DS</a:t>
              </a:r>
              <a:r>
                <a:rPr lang="en-US" altLang="zh-CN" b="1">
                  <a:latin typeface="Times New Roman" pitchFamily="18" charset="0"/>
                  <a:ea typeface="楷体_GB2312" pitchFamily="49" charset="-122"/>
                  <a:cs typeface="Times New Roman" pitchFamily="18" charset="0"/>
                </a:rPr>
                <a:t>/V</a:t>
              </a:r>
              <a:endParaRPr lang="zh-CN" altLang="en-US" b="1">
                <a:latin typeface="Times New Roman" pitchFamily="18" charset="0"/>
                <a:ea typeface="楷体_GB2312" pitchFamily="49" charset="-122"/>
                <a:cs typeface="Times New Roman" pitchFamily="18" charset="0"/>
              </a:endParaRPr>
            </a:p>
          </p:txBody>
        </p:sp>
        <p:sp>
          <p:nvSpPr>
            <p:cNvPr id="732191" name="文本框 1"/>
            <p:cNvSpPr txBox="1">
              <a:spLocks noChangeArrowheads="1"/>
            </p:cNvSpPr>
            <p:nvPr/>
          </p:nvSpPr>
          <p:spPr bwMode="auto">
            <a:xfrm>
              <a:off x="4726804" y="4734534"/>
              <a:ext cx="351378"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O</a:t>
              </a:r>
              <a:endParaRPr lang="zh-CN" altLang="en-US" b="1">
                <a:latin typeface="Times New Roman" pitchFamily="18" charset="0"/>
                <a:ea typeface="楷体_GB2312" pitchFamily="49" charset="-122"/>
                <a:cs typeface="Times New Roman" pitchFamily="18" charset="0"/>
              </a:endParaRPr>
            </a:p>
          </p:txBody>
        </p:sp>
        <p:sp>
          <p:nvSpPr>
            <p:cNvPr id="732192" name="文本框 1"/>
            <p:cNvSpPr txBox="1">
              <a:spLocks noChangeArrowheads="1"/>
            </p:cNvSpPr>
            <p:nvPr/>
          </p:nvSpPr>
          <p:spPr bwMode="auto">
            <a:xfrm>
              <a:off x="5442895" y="4757360"/>
              <a:ext cx="274414" cy="312138"/>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1</a:t>
              </a:r>
              <a:endParaRPr lang="zh-CN" altLang="en-US" sz="1400" b="1">
                <a:latin typeface="Times New Roman" pitchFamily="18" charset="0"/>
                <a:ea typeface="楷体_GB2312" pitchFamily="49" charset="-122"/>
                <a:cs typeface="Times New Roman" pitchFamily="18" charset="0"/>
              </a:endParaRPr>
            </a:p>
          </p:txBody>
        </p:sp>
        <p:sp>
          <p:nvSpPr>
            <p:cNvPr id="732193" name="文本框 1"/>
            <p:cNvSpPr txBox="1">
              <a:spLocks noChangeArrowheads="1"/>
            </p:cNvSpPr>
            <p:nvPr/>
          </p:nvSpPr>
          <p:spPr bwMode="auto">
            <a:xfrm>
              <a:off x="5982955" y="476592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2</a:t>
              </a:r>
              <a:endParaRPr lang="zh-CN" altLang="en-US" sz="1400" b="1">
                <a:latin typeface="Times New Roman" pitchFamily="18" charset="0"/>
                <a:ea typeface="楷体_GB2312" pitchFamily="49" charset="-122"/>
                <a:cs typeface="Times New Roman" pitchFamily="18" charset="0"/>
              </a:endParaRPr>
            </a:p>
          </p:txBody>
        </p:sp>
        <p:sp>
          <p:nvSpPr>
            <p:cNvPr id="732194" name="文本框 1"/>
            <p:cNvSpPr txBox="1">
              <a:spLocks noChangeArrowheads="1"/>
            </p:cNvSpPr>
            <p:nvPr/>
          </p:nvSpPr>
          <p:spPr bwMode="auto">
            <a:xfrm>
              <a:off x="6523015" y="4765521"/>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sp>
          <p:nvSpPr>
            <p:cNvPr id="732195" name="文本框 1"/>
            <p:cNvSpPr txBox="1">
              <a:spLocks noChangeArrowheads="1"/>
            </p:cNvSpPr>
            <p:nvPr/>
          </p:nvSpPr>
          <p:spPr bwMode="auto">
            <a:xfrm>
              <a:off x="7063075" y="476592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4</a:t>
              </a:r>
              <a:endParaRPr lang="zh-CN" altLang="en-US" sz="1400" b="1">
                <a:latin typeface="Times New Roman" pitchFamily="18" charset="0"/>
                <a:ea typeface="楷体_GB2312" pitchFamily="49" charset="-122"/>
                <a:cs typeface="Times New Roman" pitchFamily="18" charset="0"/>
              </a:endParaRPr>
            </a:p>
          </p:txBody>
        </p:sp>
        <p:sp>
          <p:nvSpPr>
            <p:cNvPr id="732196" name="文本框 1"/>
            <p:cNvSpPr txBox="1">
              <a:spLocks noChangeArrowheads="1"/>
            </p:cNvSpPr>
            <p:nvPr/>
          </p:nvSpPr>
          <p:spPr bwMode="auto">
            <a:xfrm>
              <a:off x="7603135" y="476499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5</a:t>
              </a:r>
              <a:endParaRPr lang="zh-CN" altLang="en-US" sz="1400" b="1">
                <a:latin typeface="Times New Roman" pitchFamily="18" charset="0"/>
                <a:ea typeface="楷体_GB2312" pitchFamily="49" charset="-122"/>
                <a:cs typeface="Times New Roman" pitchFamily="18" charset="0"/>
              </a:endParaRPr>
            </a:p>
          </p:txBody>
        </p:sp>
        <p:cxnSp>
          <p:nvCxnSpPr>
            <p:cNvPr id="16386" name="直接连接符 16385"/>
            <p:cNvCxnSpPr/>
            <p:nvPr/>
          </p:nvCxnSpPr>
          <p:spPr>
            <a:xfrm>
              <a:off x="6660080"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80659"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120369"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199790"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741088"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039360" y="2817619"/>
              <a:ext cx="0" cy="2268081"/>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2203" name="文本框 1"/>
            <p:cNvSpPr txBox="1">
              <a:spLocks noChangeArrowheads="1"/>
            </p:cNvSpPr>
            <p:nvPr/>
          </p:nvSpPr>
          <p:spPr bwMode="auto">
            <a:xfrm>
              <a:off x="4748955" y="2477962"/>
              <a:ext cx="782587"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i</a:t>
              </a:r>
              <a:r>
                <a:rPr lang="en-US" altLang="zh-CN" b="1" baseline="-25000">
                  <a:latin typeface="Times New Roman" pitchFamily="18" charset="0"/>
                  <a:ea typeface="楷体_GB2312" pitchFamily="49" charset="-122"/>
                  <a:cs typeface="Times New Roman" pitchFamily="18" charset="0"/>
                </a:rPr>
                <a:t>D</a:t>
              </a:r>
              <a:r>
                <a:rPr lang="en-US" altLang="zh-CN" b="1">
                  <a:latin typeface="Times New Roman" pitchFamily="18" charset="0"/>
                  <a:ea typeface="楷体_GB2312" pitchFamily="49" charset="-122"/>
                  <a:cs typeface="Times New Roman" pitchFamily="18" charset="0"/>
                </a:rPr>
                <a:t>/mA</a:t>
              </a:r>
              <a:endParaRPr lang="zh-CN" altLang="en-US" b="1">
                <a:latin typeface="Times New Roman" pitchFamily="18" charset="0"/>
                <a:ea typeface="楷体_GB2312" pitchFamily="49" charset="-122"/>
                <a:cs typeface="Times New Roman" pitchFamily="18" charset="0"/>
              </a:endParaRPr>
            </a:p>
          </p:txBody>
        </p:sp>
        <p:grpSp>
          <p:nvGrpSpPr>
            <p:cNvPr id="732204" name="组合 16395"/>
            <p:cNvGrpSpPr>
              <a:grpSpLocks/>
            </p:cNvGrpSpPr>
            <p:nvPr/>
          </p:nvGrpSpPr>
          <p:grpSpPr bwMode="auto">
            <a:xfrm>
              <a:off x="4986046" y="3068960"/>
              <a:ext cx="108012" cy="1296144"/>
              <a:chOff x="4968044" y="3068960"/>
              <a:chExt cx="108012" cy="1296144"/>
            </a:xfrm>
          </p:grpSpPr>
          <p:cxnSp>
            <p:nvCxnSpPr>
              <p:cNvPr id="51" name="直接连接符 50"/>
              <p:cNvCxnSpPr/>
              <p:nvPr/>
            </p:nvCxnSpPr>
            <p:spPr>
              <a:xfrm rot="5400000">
                <a:off x="5021358" y="4311148"/>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5021358" y="3879435"/>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5021358" y="3446135"/>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5021358" y="3014422"/>
                <a:ext cx="0" cy="10794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2205" name="文本框 1"/>
            <p:cNvSpPr txBox="1">
              <a:spLocks noChangeArrowheads="1"/>
            </p:cNvSpPr>
            <p:nvPr/>
          </p:nvSpPr>
          <p:spPr bwMode="auto">
            <a:xfrm>
              <a:off x="4765618" y="4200443"/>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sp>
          <p:nvSpPr>
            <p:cNvPr id="732206" name="文本框 1"/>
            <p:cNvSpPr txBox="1">
              <a:spLocks noChangeArrowheads="1"/>
            </p:cNvSpPr>
            <p:nvPr/>
          </p:nvSpPr>
          <p:spPr bwMode="auto">
            <a:xfrm>
              <a:off x="4765638" y="3768395"/>
              <a:ext cx="274414" cy="312138"/>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6</a:t>
              </a:r>
              <a:endParaRPr lang="zh-CN" altLang="en-US" sz="1400" b="1">
                <a:latin typeface="Times New Roman" pitchFamily="18" charset="0"/>
                <a:ea typeface="楷体_GB2312" pitchFamily="49" charset="-122"/>
                <a:cs typeface="Times New Roman" pitchFamily="18" charset="0"/>
              </a:endParaRPr>
            </a:p>
          </p:txBody>
        </p:sp>
        <p:sp>
          <p:nvSpPr>
            <p:cNvPr id="732207" name="文本框 1"/>
            <p:cNvSpPr txBox="1">
              <a:spLocks noChangeArrowheads="1"/>
            </p:cNvSpPr>
            <p:nvPr/>
          </p:nvSpPr>
          <p:spPr bwMode="auto">
            <a:xfrm>
              <a:off x="4765618" y="3336347"/>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9</a:t>
              </a:r>
              <a:endParaRPr lang="zh-CN" altLang="en-US" sz="1400" b="1">
                <a:latin typeface="Times New Roman" pitchFamily="18" charset="0"/>
                <a:ea typeface="楷体_GB2312" pitchFamily="49" charset="-122"/>
                <a:cs typeface="Times New Roman" pitchFamily="18" charset="0"/>
              </a:endParaRPr>
            </a:p>
          </p:txBody>
        </p:sp>
        <p:sp>
          <p:nvSpPr>
            <p:cNvPr id="732208" name="文本框 1"/>
            <p:cNvSpPr txBox="1">
              <a:spLocks noChangeArrowheads="1"/>
            </p:cNvSpPr>
            <p:nvPr/>
          </p:nvSpPr>
          <p:spPr bwMode="auto">
            <a:xfrm>
              <a:off x="4675850" y="2904299"/>
              <a:ext cx="364202"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12</a:t>
              </a:r>
              <a:endParaRPr lang="zh-CN" altLang="en-US" sz="1400" b="1">
                <a:latin typeface="Times New Roman" pitchFamily="18" charset="0"/>
                <a:ea typeface="楷体_GB2312" pitchFamily="49" charset="-122"/>
                <a:cs typeface="Times New Roman" pitchFamily="18" charset="0"/>
              </a:endParaRPr>
            </a:p>
          </p:txBody>
        </p:sp>
      </p:grpSp>
      <p:sp>
        <p:nvSpPr>
          <p:cNvPr id="86" name="文本框 1"/>
          <p:cNvSpPr txBox="1">
            <a:spLocks noChangeArrowheads="1"/>
          </p:cNvSpPr>
          <p:nvPr/>
        </p:nvSpPr>
        <p:spPr bwMode="auto">
          <a:xfrm>
            <a:off x="8750301" y="2900364"/>
            <a:ext cx="766763" cy="312737"/>
          </a:xfrm>
          <a:prstGeom prst="rect">
            <a:avLst/>
          </a:prstGeom>
          <a:noFill/>
          <a:ln w="9525">
            <a:noFill/>
            <a:miter lim="800000"/>
            <a:headEnd/>
            <a:tailEnd/>
          </a:ln>
        </p:spPr>
        <p:txBody>
          <a:bodyPr wrap="none">
            <a:spAutoFit/>
          </a:bodyPr>
          <a:lstStyle/>
          <a:p>
            <a:pPr>
              <a:lnSpc>
                <a:spcPct val="110000"/>
              </a:lnSpc>
            </a:pPr>
            <a:r>
              <a:rPr lang="en-US" altLang="zh-CN" sz="1400" b="1" i="1">
                <a:latin typeface="Times New Roman" pitchFamily="18" charset="0"/>
                <a:ea typeface="楷体_GB2312" pitchFamily="49" charset="-122"/>
                <a:cs typeface="Times New Roman" pitchFamily="18" charset="0"/>
              </a:rPr>
              <a:t>u</a:t>
            </a:r>
            <a:r>
              <a:rPr lang="en-US" altLang="zh-CN" sz="1400" b="1" baseline="-25000">
                <a:latin typeface="Times New Roman" pitchFamily="18" charset="0"/>
                <a:ea typeface="楷体_GB2312" pitchFamily="49" charset="-122"/>
                <a:cs typeface="Times New Roman" pitchFamily="18" charset="0"/>
              </a:rPr>
              <a:t>GS</a:t>
            </a:r>
            <a:r>
              <a:rPr lang="en-US" altLang="zh-CN" sz="1400" b="1">
                <a:latin typeface="Times New Roman" pitchFamily="18" charset="0"/>
                <a:ea typeface="楷体_GB2312" pitchFamily="49" charset="-122"/>
                <a:cs typeface="Times New Roman" pitchFamily="18" charset="0"/>
              </a:rPr>
              <a:t>=3V</a:t>
            </a:r>
            <a:endParaRPr lang="zh-CN" altLang="en-US" sz="1400" b="1">
              <a:latin typeface="Times New Roman" pitchFamily="18" charset="0"/>
              <a:ea typeface="楷体_GB2312" pitchFamily="49" charset="-122"/>
              <a:cs typeface="Times New Roman" pitchFamily="18" charset="0"/>
            </a:endParaRPr>
          </a:p>
        </p:txBody>
      </p:sp>
      <p:sp>
        <p:nvSpPr>
          <p:cNvPr id="88" name="文本框 1"/>
          <p:cNvSpPr txBox="1">
            <a:spLocks noChangeArrowheads="1"/>
          </p:cNvSpPr>
          <p:nvPr/>
        </p:nvSpPr>
        <p:spPr bwMode="auto">
          <a:xfrm>
            <a:off x="8759825" y="3657600"/>
            <a:ext cx="539750" cy="311150"/>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2.5V</a:t>
            </a:r>
            <a:endParaRPr lang="zh-CN" altLang="en-US" sz="1400" b="1">
              <a:latin typeface="Times New Roman" pitchFamily="18" charset="0"/>
              <a:ea typeface="楷体_GB2312" pitchFamily="49" charset="-122"/>
              <a:cs typeface="Times New Roman" pitchFamily="18" charset="0"/>
            </a:endParaRPr>
          </a:p>
        </p:txBody>
      </p:sp>
      <p:grpSp>
        <p:nvGrpSpPr>
          <p:cNvPr id="16414" name="组合 16413"/>
          <p:cNvGrpSpPr>
            <a:grpSpLocks/>
          </p:cNvGrpSpPr>
          <p:nvPr/>
        </p:nvGrpSpPr>
        <p:grpSpPr bwMode="auto">
          <a:xfrm>
            <a:off x="8751889" y="3297238"/>
            <a:ext cx="636587" cy="1536700"/>
            <a:chOff x="7228062" y="3296819"/>
            <a:chExt cx="636932" cy="1536337"/>
          </a:xfrm>
        </p:grpSpPr>
        <p:sp>
          <p:nvSpPr>
            <p:cNvPr id="732182" name="文本框 1"/>
            <p:cNvSpPr txBox="1">
              <a:spLocks noChangeArrowheads="1"/>
            </p:cNvSpPr>
            <p:nvPr/>
          </p:nvSpPr>
          <p:spPr bwMode="auto">
            <a:xfrm>
              <a:off x="7228062" y="4160915"/>
              <a:ext cx="40427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2V</a:t>
              </a:r>
              <a:endParaRPr lang="zh-CN" altLang="en-US" sz="1400" b="1">
                <a:latin typeface="Times New Roman" pitchFamily="18" charset="0"/>
                <a:ea typeface="楷体_GB2312" pitchFamily="49" charset="-122"/>
                <a:cs typeface="Times New Roman" pitchFamily="18" charset="0"/>
              </a:endParaRPr>
            </a:p>
          </p:txBody>
        </p:sp>
        <p:sp>
          <p:nvSpPr>
            <p:cNvPr id="732183" name="文本框 1"/>
            <p:cNvSpPr txBox="1">
              <a:spLocks noChangeArrowheads="1"/>
            </p:cNvSpPr>
            <p:nvPr/>
          </p:nvSpPr>
          <p:spPr bwMode="auto">
            <a:xfrm>
              <a:off x="7237426" y="4340935"/>
              <a:ext cx="538930"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1.5V</a:t>
              </a:r>
              <a:endParaRPr lang="zh-CN" altLang="en-US" sz="1400" b="1">
                <a:latin typeface="Times New Roman" pitchFamily="18" charset="0"/>
                <a:ea typeface="楷体_GB2312" pitchFamily="49" charset="-122"/>
                <a:cs typeface="Times New Roman" pitchFamily="18" charset="0"/>
              </a:endParaRPr>
            </a:p>
          </p:txBody>
        </p:sp>
        <p:sp>
          <p:nvSpPr>
            <p:cNvPr id="732184" name="文本框 1"/>
            <p:cNvSpPr txBox="1">
              <a:spLocks noChangeArrowheads="1"/>
            </p:cNvSpPr>
            <p:nvPr/>
          </p:nvSpPr>
          <p:spPr bwMode="auto">
            <a:xfrm>
              <a:off x="7236296" y="3908887"/>
              <a:ext cx="62869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2.25V</a:t>
              </a:r>
              <a:endParaRPr lang="zh-CN" altLang="en-US" sz="1400" b="1">
                <a:latin typeface="Times New Roman" pitchFamily="18" charset="0"/>
                <a:ea typeface="楷体_GB2312" pitchFamily="49" charset="-122"/>
                <a:cs typeface="Times New Roman" pitchFamily="18" charset="0"/>
              </a:endParaRPr>
            </a:p>
          </p:txBody>
        </p:sp>
        <p:sp>
          <p:nvSpPr>
            <p:cNvPr id="732185" name="文本框 1"/>
            <p:cNvSpPr txBox="1">
              <a:spLocks noChangeArrowheads="1"/>
            </p:cNvSpPr>
            <p:nvPr/>
          </p:nvSpPr>
          <p:spPr bwMode="auto">
            <a:xfrm>
              <a:off x="7236296" y="3296819"/>
              <a:ext cx="62869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2.75V</a:t>
              </a:r>
              <a:endParaRPr lang="zh-CN" altLang="en-US" sz="1400" b="1">
                <a:latin typeface="Times New Roman" pitchFamily="18" charset="0"/>
                <a:ea typeface="楷体_GB2312" pitchFamily="49" charset="-122"/>
                <a:cs typeface="Times New Roman" pitchFamily="18" charset="0"/>
              </a:endParaRPr>
            </a:p>
          </p:txBody>
        </p:sp>
        <p:grpSp>
          <p:nvGrpSpPr>
            <p:cNvPr id="732186" name="组合 16412"/>
            <p:cNvGrpSpPr>
              <a:grpSpLocks/>
            </p:cNvGrpSpPr>
            <p:nvPr/>
          </p:nvGrpSpPr>
          <p:grpSpPr bwMode="auto">
            <a:xfrm>
              <a:off x="7286935" y="4520955"/>
              <a:ext cx="533659" cy="312201"/>
              <a:chOff x="7286935" y="4520955"/>
              <a:chExt cx="533659" cy="312201"/>
            </a:xfrm>
          </p:grpSpPr>
          <p:sp>
            <p:nvSpPr>
              <p:cNvPr id="732187" name="文本框 1"/>
              <p:cNvSpPr txBox="1">
                <a:spLocks noChangeArrowheads="1"/>
              </p:cNvSpPr>
              <p:nvPr/>
            </p:nvSpPr>
            <p:spPr bwMode="auto">
              <a:xfrm>
                <a:off x="7416316" y="4520955"/>
                <a:ext cx="40427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1V</a:t>
                </a:r>
                <a:endParaRPr lang="zh-CN" altLang="en-US" sz="1400" b="1">
                  <a:latin typeface="Times New Roman" pitchFamily="18" charset="0"/>
                  <a:ea typeface="楷体_GB2312" pitchFamily="49" charset="-122"/>
                  <a:cs typeface="Times New Roman" pitchFamily="18" charset="0"/>
                </a:endParaRPr>
              </a:p>
            </p:txBody>
          </p:sp>
          <p:cxnSp>
            <p:nvCxnSpPr>
              <p:cNvPr id="92" name="直接连接符 91"/>
              <p:cNvCxnSpPr/>
              <p:nvPr/>
            </p:nvCxnSpPr>
            <p:spPr>
              <a:xfrm flipV="1">
                <a:off x="7286831" y="4707773"/>
                <a:ext cx="227136" cy="57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 name="矩形 1"/>
          <p:cNvSpPr/>
          <p:nvPr/>
        </p:nvSpPr>
        <p:spPr>
          <a:xfrm>
            <a:off x="5735638" y="2517776"/>
            <a:ext cx="3948112" cy="255746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6" name="文本框 1"/>
          <p:cNvSpPr txBox="1">
            <a:spLocks noChangeArrowheads="1"/>
          </p:cNvSpPr>
          <p:nvPr/>
        </p:nvSpPr>
        <p:spPr bwMode="auto">
          <a:xfrm>
            <a:off x="6311901" y="3286126"/>
            <a:ext cx="2587625" cy="1006475"/>
          </a:xfrm>
          <a:prstGeom prst="rect">
            <a:avLst/>
          </a:prstGeom>
          <a:noFill/>
          <a:ln w="9525">
            <a:noFill/>
            <a:miter lim="800000"/>
            <a:headEnd/>
            <a:tailEnd/>
          </a:ln>
        </p:spPr>
        <p:txBody>
          <a:bodyPr>
            <a:spAutoFit/>
          </a:bodyPr>
          <a:lstStyle/>
          <a:p>
            <a:pPr>
              <a:lnSpc>
                <a:spcPct val="110000"/>
              </a:lnSpc>
              <a:buClr>
                <a:srgbClr val="FF0000"/>
              </a:buClr>
            </a:pPr>
            <a:r>
              <a:rPr lang="zh-CN" altLang="en-US" b="1">
                <a:solidFill>
                  <a:srgbClr val="FF0000"/>
                </a:solidFill>
                <a:latin typeface="Times New Roman" pitchFamily="18" charset="0"/>
                <a:ea typeface="楷体_GB2312" pitchFamily="49" charset="-122"/>
                <a:cs typeface="Times New Roman" pitchFamily="18" charset="0"/>
              </a:rPr>
              <a:t>　当</a:t>
            </a:r>
            <a:r>
              <a:rPr lang="en-US" altLang="zh-CN" b="1" i="1">
                <a:solidFill>
                  <a:srgbClr val="FF0000"/>
                </a:solidFill>
                <a:latin typeface="Times New Roman" pitchFamily="18" charset="0"/>
                <a:ea typeface="楷体_GB2312" pitchFamily="49" charset="-122"/>
                <a:cs typeface="Times New Roman" pitchFamily="18" charset="0"/>
              </a:rPr>
              <a:t>u</a:t>
            </a:r>
            <a:r>
              <a:rPr lang="en-US" altLang="zh-CN" b="1" baseline="-25000">
                <a:solidFill>
                  <a:srgbClr val="FF0000"/>
                </a:solidFill>
                <a:latin typeface="Times New Roman" pitchFamily="18" charset="0"/>
                <a:ea typeface="楷体_GB2312" pitchFamily="49" charset="-122"/>
                <a:cs typeface="Times New Roman" pitchFamily="18" charset="0"/>
              </a:rPr>
              <a:t>DS</a:t>
            </a:r>
            <a:r>
              <a:rPr lang="en-US" altLang="zh-CN" b="1">
                <a:solidFill>
                  <a:srgbClr val="FF0000"/>
                </a:solidFill>
                <a:latin typeface="Times New Roman" pitchFamily="18" charset="0"/>
                <a:ea typeface="楷体_GB2312" pitchFamily="49" charset="-122"/>
                <a:cs typeface="Times New Roman" pitchFamily="18" charset="0"/>
              </a:rPr>
              <a:t>&gt;</a:t>
            </a:r>
            <a:r>
              <a:rPr lang="en-US" altLang="zh-CN" b="1" i="1">
                <a:solidFill>
                  <a:srgbClr val="FF0000"/>
                </a:solidFill>
                <a:latin typeface="Times New Roman" pitchFamily="18" charset="0"/>
                <a:ea typeface="楷体_GB2312" pitchFamily="49" charset="-122"/>
                <a:cs typeface="Times New Roman" pitchFamily="18" charset="0"/>
              </a:rPr>
              <a:t>u</a:t>
            </a:r>
            <a:r>
              <a:rPr lang="en-US" altLang="zh-CN" b="1" baseline="-25000">
                <a:solidFill>
                  <a:srgbClr val="FF0000"/>
                </a:solidFill>
                <a:latin typeface="Times New Roman" pitchFamily="18" charset="0"/>
                <a:ea typeface="楷体_GB2312" pitchFamily="49" charset="-122"/>
                <a:cs typeface="Times New Roman" pitchFamily="18" charset="0"/>
              </a:rPr>
              <a:t>GS</a:t>
            </a:r>
            <a:r>
              <a:rPr lang="en-US" altLang="zh-CN" b="1">
                <a:solidFill>
                  <a:srgbClr val="FF0000"/>
                </a:solidFill>
                <a:latin typeface="Times New Roman" pitchFamily="18" charset="0"/>
                <a:ea typeface="楷体_GB2312" pitchFamily="49" charset="-122"/>
                <a:cs typeface="Times New Roman" pitchFamily="18" charset="0"/>
              </a:rPr>
              <a:t>-</a:t>
            </a:r>
            <a:r>
              <a:rPr lang="en-US" altLang="zh-CN" b="1" i="1">
                <a:solidFill>
                  <a:srgbClr val="FF0000"/>
                </a:solidFill>
                <a:latin typeface="Times New Roman" pitchFamily="18" charset="0"/>
                <a:ea typeface="楷体_GB2312" pitchFamily="49" charset="-122"/>
                <a:cs typeface="Times New Roman" pitchFamily="18" charset="0"/>
              </a:rPr>
              <a:t>U</a:t>
            </a:r>
            <a:r>
              <a:rPr lang="en-US" altLang="zh-CN" b="1" baseline="-25000">
                <a:solidFill>
                  <a:srgbClr val="FF0000"/>
                </a:solidFill>
                <a:latin typeface="Times New Roman" pitchFamily="18" charset="0"/>
                <a:ea typeface="楷体_GB2312" pitchFamily="49" charset="-122"/>
                <a:cs typeface="Times New Roman" pitchFamily="18" charset="0"/>
              </a:rPr>
              <a:t>GS(th)</a:t>
            </a:r>
            <a:r>
              <a:rPr lang="zh-CN" altLang="en-US" b="1">
                <a:solidFill>
                  <a:srgbClr val="FF0000"/>
                </a:solidFill>
                <a:latin typeface="Times New Roman" pitchFamily="18" charset="0"/>
                <a:ea typeface="楷体_GB2312" pitchFamily="49" charset="-122"/>
                <a:cs typeface="Times New Roman" pitchFamily="18" charset="0"/>
              </a:rPr>
              <a:t>后，</a:t>
            </a:r>
            <a:r>
              <a:rPr lang="en-US" altLang="zh-CN" b="1" i="1">
                <a:solidFill>
                  <a:srgbClr val="FF0000"/>
                </a:solidFill>
                <a:latin typeface="Times New Roman" pitchFamily="18" charset="0"/>
                <a:ea typeface="楷体_GB2312" pitchFamily="49" charset="-122"/>
                <a:cs typeface="Times New Roman" pitchFamily="18" charset="0"/>
              </a:rPr>
              <a:t>i</a:t>
            </a:r>
            <a:r>
              <a:rPr lang="en-US" altLang="zh-CN" b="1" baseline="-25000">
                <a:solidFill>
                  <a:srgbClr val="FF0000"/>
                </a:solidFill>
                <a:latin typeface="Times New Roman" pitchFamily="18" charset="0"/>
                <a:ea typeface="楷体_GB2312" pitchFamily="49" charset="-122"/>
                <a:cs typeface="Times New Roman" pitchFamily="18" charset="0"/>
              </a:rPr>
              <a:t>D</a:t>
            </a:r>
            <a:r>
              <a:rPr lang="zh-CN" altLang="en-US" b="1">
                <a:solidFill>
                  <a:srgbClr val="FF0000"/>
                </a:solidFill>
                <a:latin typeface="Times New Roman" pitchFamily="18" charset="0"/>
                <a:ea typeface="楷体_GB2312" pitchFamily="49" charset="-122"/>
                <a:cs typeface="Times New Roman" pitchFamily="18" charset="0"/>
              </a:rPr>
              <a:t>几乎不再受</a:t>
            </a:r>
            <a:r>
              <a:rPr lang="en-US" altLang="zh-CN" b="1" i="1">
                <a:solidFill>
                  <a:srgbClr val="FF0000"/>
                </a:solidFill>
                <a:latin typeface="Times New Roman" pitchFamily="18" charset="0"/>
                <a:ea typeface="楷体_GB2312" pitchFamily="49" charset="-122"/>
                <a:cs typeface="Times New Roman" pitchFamily="18" charset="0"/>
              </a:rPr>
              <a:t>u</a:t>
            </a:r>
            <a:r>
              <a:rPr lang="en-US" altLang="zh-CN" b="1" baseline="-25000">
                <a:solidFill>
                  <a:srgbClr val="FF0000"/>
                </a:solidFill>
                <a:latin typeface="Times New Roman" pitchFamily="18" charset="0"/>
                <a:ea typeface="楷体_GB2312" pitchFamily="49" charset="-122"/>
                <a:cs typeface="Times New Roman" pitchFamily="18" charset="0"/>
              </a:rPr>
              <a:t>DS</a:t>
            </a:r>
            <a:r>
              <a:rPr lang="zh-CN" altLang="en-US" b="1">
                <a:solidFill>
                  <a:srgbClr val="FF0000"/>
                </a:solidFill>
                <a:latin typeface="Times New Roman" pitchFamily="18" charset="0"/>
                <a:ea typeface="楷体_GB2312" pitchFamily="49" charset="-122"/>
                <a:cs typeface="Times New Roman" pitchFamily="18" charset="0"/>
              </a:rPr>
              <a:t>影响，而是决定于</a:t>
            </a:r>
            <a:r>
              <a:rPr lang="en-US" altLang="zh-CN" b="1" i="1">
                <a:solidFill>
                  <a:srgbClr val="FF0000"/>
                </a:solidFill>
                <a:latin typeface="Times New Roman" pitchFamily="18" charset="0"/>
                <a:ea typeface="楷体_GB2312" pitchFamily="49" charset="-122"/>
                <a:cs typeface="Times New Roman" pitchFamily="18" charset="0"/>
              </a:rPr>
              <a:t>u</a:t>
            </a:r>
            <a:r>
              <a:rPr lang="en-US" altLang="zh-CN" b="1" baseline="-25000">
                <a:solidFill>
                  <a:srgbClr val="FF0000"/>
                </a:solidFill>
                <a:latin typeface="Times New Roman" pitchFamily="18" charset="0"/>
                <a:ea typeface="楷体_GB2312" pitchFamily="49" charset="-122"/>
                <a:cs typeface="Times New Roman" pitchFamily="18" charset="0"/>
              </a:rPr>
              <a:t>GS</a:t>
            </a:r>
            <a:r>
              <a:rPr lang="zh-CN" altLang="en-US" b="1">
                <a:solidFill>
                  <a:srgbClr val="FF0000"/>
                </a:solidFill>
                <a:latin typeface="Times New Roman" pitchFamily="18" charset="0"/>
                <a:ea typeface="楷体_GB2312" pitchFamily="49" charset="-122"/>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3061"/>
                            </p:stCondLst>
                            <p:childTnLst>
                              <p:par>
                                <p:cTn id="8" presetID="9" presetClass="entr" presetSubtype="0" fill="hold" nodeType="afterEffect">
                                  <p:stCondLst>
                                    <p:cond delay="500"/>
                                  </p:stCondLst>
                                  <p:childTnLst>
                                    <p:set>
                                      <p:cBhvr>
                                        <p:cTn id="9" dur="1" fill="hold">
                                          <p:stCondLst>
                                            <p:cond delay="0"/>
                                          </p:stCondLst>
                                        </p:cTn>
                                        <p:tgtEl>
                                          <p:spTgt spid="68611"/>
                                        </p:tgtEl>
                                        <p:attrNameLst>
                                          <p:attrName>style.visibility</p:attrName>
                                        </p:attrNameLst>
                                      </p:cBhvr>
                                      <p:to>
                                        <p:strVal val="visible"/>
                                      </p:to>
                                    </p:set>
                                    <p:animEffect transition="in" filter="dissolve">
                                      <p:cBhvr>
                                        <p:cTn id="10" dur="500"/>
                                        <p:tgtEl>
                                          <p:spTgt spid="686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par>
                          <p:cTn id="15" fill="hold">
                            <p:stCondLst>
                              <p:cond delay="2961"/>
                            </p:stCondLst>
                            <p:childTnLst>
                              <p:par>
                                <p:cTn id="16" presetID="9" presetClass="entr" presetSubtype="0" fill="hold" nodeType="afterEffect">
                                  <p:stCondLst>
                                    <p:cond delay="500"/>
                                  </p:stCondLst>
                                  <p:childTnLst>
                                    <p:set>
                                      <p:cBhvr>
                                        <p:cTn id="17" dur="1" fill="hold">
                                          <p:stCondLst>
                                            <p:cond delay="0"/>
                                          </p:stCondLst>
                                        </p:cTn>
                                        <p:tgtEl>
                                          <p:spTgt spid="16397"/>
                                        </p:tgtEl>
                                        <p:attrNameLst>
                                          <p:attrName>style.visibility</p:attrName>
                                        </p:attrNameLst>
                                      </p:cBhvr>
                                      <p:to>
                                        <p:strVal val="visible"/>
                                      </p:to>
                                    </p:set>
                                    <p:animEffect transition="in" filter="dissolve">
                                      <p:cBhvr>
                                        <p:cTn id="18" dur="500"/>
                                        <p:tgtEl>
                                          <p:spTgt spid="16397"/>
                                        </p:tgtEl>
                                      </p:cBhvr>
                                    </p:animEffect>
                                  </p:childTnLst>
                                </p:cTn>
                              </p:par>
                            </p:childTnLst>
                          </p:cTn>
                        </p:par>
                        <p:par>
                          <p:cTn id="19" fill="hold">
                            <p:stCondLst>
                              <p:cond delay="3961"/>
                            </p:stCondLst>
                            <p:childTnLst>
                              <p:par>
                                <p:cTn id="20" presetID="22" presetClass="entr" presetSubtype="8"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10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iterate type="lt">
                                    <p:tmAbs val="80"/>
                                  </p:iterate>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0" nodeType="clickEffect">
                                  <p:stCondLst>
                                    <p:cond delay="0"/>
                                  </p:stCondLst>
                                  <p:childTnLst>
                                    <p:animEffect transition="out" filter="wipe(down)">
                                      <p:cBhvr>
                                        <p:cTn id="35" dur="500"/>
                                        <p:tgtEl>
                                          <p:spTgt spid="16398"/>
                                        </p:tgtEl>
                                      </p:cBhvr>
                                    </p:animEffect>
                                    <p:set>
                                      <p:cBhvr>
                                        <p:cTn id="36" dur="1" fill="hold">
                                          <p:stCondLst>
                                            <p:cond delay="499"/>
                                          </p:stCondLst>
                                        </p:cTn>
                                        <p:tgtEl>
                                          <p:spTgt spid="1639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lt">
                                    <p:tmAbs val="80"/>
                                  </p:iterate>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0" nodeType="clickEffect">
                                  <p:stCondLst>
                                    <p:cond delay="0"/>
                                  </p:stCondLst>
                                  <p:childTnLst>
                                    <p:animEffect transition="out" filter="wipe(left)">
                                      <p:cBhvr>
                                        <p:cTn id="44" dur="500"/>
                                        <p:tgtEl>
                                          <p:spTgt spid="64"/>
                                        </p:tgtEl>
                                      </p:cBhvr>
                                    </p:animEffect>
                                    <p:set>
                                      <p:cBhvr>
                                        <p:cTn id="45" dur="1" fill="hold">
                                          <p:stCondLst>
                                            <p:cond delay="499"/>
                                          </p:stCondLst>
                                        </p:cTn>
                                        <p:tgtEl>
                                          <p:spTgt spid="6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iterate type="lt">
                                    <p:tmAbs val="80"/>
                                  </p:iterate>
                                  <p:childTnLst>
                                    <p:set>
                                      <p:cBhvr>
                                        <p:cTn id="4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500"/>
                                  </p:stCondLst>
                                  <p:iterate type="lt">
                                    <p:tmAbs val="80"/>
                                  </p:iterate>
                                  <p:childTnLst>
                                    <p:set>
                                      <p:cBhvr>
                                        <p:cTn id="5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left)">
                                      <p:cBhvr>
                                        <p:cTn id="61" dur="500"/>
                                        <p:tgtEl>
                                          <p:spTgt spid="65"/>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left)">
                                      <p:cBhvr>
                                        <p:cTn id="65" dur="5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iterate type="lt">
                                    <p:tmAbs val="80"/>
                                  </p:iterate>
                                  <p:childTnLst>
                                    <p:set>
                                      <p:cBhvr>
                                        <p:cTn id="69" dur="1" fill="hold">
                                          <p:stCondLst>
                                            <p:cond delay="0"/>
                                          </p:stCondLst>
                                        </p:cTn>
                                        <p:tgtEl>
                                          <p:spTgt spid="25">
                                            <p:txEl>
                                              <p:pRg st="1" end="1"/>
                                            </p:txEl>
                                          </p:spTgt>
                                        </p:tgtEl>
                                        <p:attrNameLst>
                                          <p:attrName>style.visibility</p:attrName>
                                        </p:attrNameLst>
                                      </p:cBhvr>
                                      <p:to>
                                        <p:strVal val="visible"/>
                                      </p:to>
                                    </p:set>
                                  </p:childTnLst>
                                </p:cTn>
                              </p:par>
                            </p:childTnLst>
                          </p:cTn>
                        </p:par>
                        <p:par>
                          <p:cTn id="70" fill="hold">
                            <p:stCondLst>
                              <p:cond delay="2561"/>
                            </p:stCondLst>
                            <p:childTnLst>
                              <p:par>
                                <p:cTn id="71" presetID="1" presetClass="entr" presetSubtype="0" fill="hold" nodeType="afterEffect">
                                  <p:stCondLst>
                                    <p:cond delay="500"/>
                                  </p:stCondLst>
                                  <p:iterate type="lt">
                                    <p:tmAbs val="80"/>
                                  </p:iterate>
                                  <p:childTnLst>
                                    <p:set>
                                      <p:cBhvr>
                                        <p:cTn id="72" dur="1" fill="hold">
                                          <p:stCondLst>
                                            <p:cond delay="0"/>
                                          </p:stCondLst>
                                        </p:cTn>
                                        <p:tgtEl>
                                          <p:spTgt spid="25">
                                            <p:txEl>
                                              <p:pRg st="2" end="2"/>
                                            </p:txEl>
                                          </p:spTgt>
                                        </p:tgtEl>
                                        <p:attrNameLst>
                                          <p:attrName>style.visibility</p:attrName>
                                        </p:attrNameLst>
                                      </p:cBhvr>
                                      <p:to>
                                        <p:strVal val="visible"/>
                                      </p:to>
                                    </p:set>
                                  </p:childTnLst>
                                </p:cTn>
                              </p:par>
                            </p:childTnLst>
                          </p:cTn>
                        </p:par>
                        <p:par>
                          <p:cTn id="73" fill="hold">
                            <p:stCondLst>
                              <p:cond delay="5302"/>
                            </p:stCondLst>
                            <p:childTnLst>
                              <p:par>
                                <p:cTn id="74" presetID="1" presetClass="entr" presetSubtype="0" fill="hold" nodeType="afterEffect">
                                  <p:stCondLst>
                                    <p:cond delay="500"/>
                                  </p:stCondLst>
                                  <p:iterate type="lt">
                                    <p:tmAbs val="80"/>
                                  </p:iterate>
                                  <p:childTnLst>
                                    <p:set>
                                      <p:cBhvr>
                                        <p:cTn id="75"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left)">
                                      <p:cBhvr>
                                        <p:cTn id="80" dur="500"/>
                                        <p:tgtEl>
                                          <p:spTgt spid="66"/>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6414"/>
                                        </p:tgtEl>
                                        <p:attrNameLst>
                                          <p:attrName>style.visibility</p:attrName>
                                        </p:attrNameLst>
                                      </p:cBhvr>
                                      <p:to>
                                        <p:strVal val="visible"/>
                                      </p:to>
                                    </p:set>
                                    <p:animEffect transition="in" filter="wipe(left)">
                                      <p:cBhvr>
                                        <p:cTn id="84" dur="500"/>
                                        <p:tgtEl>
                                          <p:spTgt spid="1641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nodeType="afterEffect">
                                  <p:stCondLst>
                                    <p:cond delay="0"/>
                                  </p:stCondLst>
                                  <p:iterate type="lt">
                                    <p:tmAbs val="80"/>
                                  </p:iterate>
                                  <p:childTnLst>
                                    <p:set>
                                      <p:cBhvr>
                                        <p:cTn id="91"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398" grpId="0" animBg="1"/>
      <p:bldP spid="64" grpId="0" animBg="1"/>
      <p:bldP spid="86" grpId="0"/>
      <p:bldP spid="88"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09" name="Picture 5"/>
          <p:cNvPicPr>
            <a:picLocks noChangeAspect="1" noChangeArrowheads="1"/>
          </p:cNvPicPr>
          <p:nvPr/>
        </p:nvPicPr>
        <p:blipFill>
          <a:blip r:embed="rId3"/>
          <a:srcRect/>
          <a:stretch>
            <a:fillRect/>
          </a:stretch>
        </p:blipFill>
        <p:spPr bwMode="auto">
          <a:xfrm>
            <a:off x="8580438" y="171451"/>
            <a:ext cx="1695450" cy="1744663"/>
          </a:xfrm>
          <a:prstGeom prst="rect">
            <a:avLst/>
          </a:prstGeom>
          <a:noFill/>
          <a:ln w="9525">
            <a:noFill/>
            <a:miter lim="800000"/>
            <a:headEnd/>
            <a:tailEnd/>
          </a:ln>
        </p:spPr>
      </p:pic>
      <p:grpSp>
        <p:nvGrpSpPr>
          <p:cNvPr id="734210" name="组合 5"/>
          <p:cNvGrpSpPr>
            <a:grpSpLocks/>
          </p:cNvGrpSpPr>
          <p:nvPr/>
        </p:nvGrpSpPr>
        <p:grpSpPr bwMode="auto">
          <a:xfrm>
            <a:off x="5735638" y="2465389"/>
            <a:ext cx="3948112" cy="2632075"/>
            <a:chOff x="4211960" y="2466000"/>
            <a:chExt cx="3947823" cy="2631546"/>
          </a:xfrm>
        </p:grpSpPr>
        <p:pic>
          <p:nvPicPr>
            <p:cNvPr id="734286" name="Picture 7"/>
            <p:cNvPicPr>
              <a:picLocks noChangeArrowheads="1"/>
            </p:cNvPicPr>
            <p:nvPr/>
          </p:nvPicPr>
          <p:blipFill>
            <a:blip r:embed="rId4"/>
            <a:srcRect/>
            <a:stretch>
              <a:fillRect/>
            </a:stretch>
          </p:blipFill>
          <p:spPr bwMode="auto">
            <a:xfrm>
              <a:off x="4576163" y="3068961"/>
              <a:ext cx="2709767" cy="1715643"/>
            </a:xfrm>
            <a:prstGeom prst="rect">
              <a:avLst/>
            </a:prstGeom>
            <a:noFill/>
            <a:ln w="9525">
              <a:noFill/>
              <a:miter lim="800000"/>
              <a:headEnd/>
              <a:tailEnd/>
            </a:ln>
          </p:spPr>
        </p:pic>
        <p:sp>
          <p:nvSpPr>
            <p:cNvPr id="16398" name="矩形 16397"/>
            <p:cNvSpPr/>
            <p:nvPr/>
          </p:nvSpPr>
          <p:spPr>
            <a:xfrm>
              <a:off x="4935807" y="2997705"/>
              <a:ext cx="2477906" cy="83485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矩形 63"/>
            <p:cNvSpPr/>
            <p:nvPr/>
          </p:nvSpPr>
          <p:spPr>
            <a:xfrm>
              <a:off x="5656479" y="2997705"/>
              <a:ext cx="1757233" cy="18570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734289" name="Picture 6"/>
            <p:cNvPicPr>
              <a:picLocks noChangeArrowheads="1"/>
            </p:cNvPicPr>
            <p:nvPr/>
          </p:nvPicPr>
          <p:blipFill>
            <a:blip r:embed="rId5"/>
            <a:srcRect/>
            <a:stretch>
              <a:fillRect/>
            </a:stretch>
          </p:blipFill>
          <p:spPr bwMode="auto">
            <a:xfrm>
              <a:off x="4576110" y="3070800"/>
              <a:ext cx="2709767" cy="1715643"/>
            </a:xfrm>
            <a:prstGeom prst="rect">
              <a:avLst/>
            </a:prstGeom>
            <a:noFill/>
            <a:ln w="9525">
              <a:noFill/>
              <a:miter lim="800000"/>
              <a:headEnd/>
              <a:tailEnd/>
            </a:ln>
          </p:spPr>
        </p:pic>
        <p:pic>
          <p:nvPicPr>
            <p:cNvPr id="734290" name="Picture 5"/>
            <p:cNvPicPr>
              <a:picLocks noChangeArrowheads="1"/>
            </p:cNvPicPr>
            <p:nvPr/>
          </p:nvPicPr>
          <p:blipFill>
            <a:blip r:embed="rId6"/>
            <a:srcRect/>
            <a:stretch>
              <a:fillRect/>
            </a:stretch>
          </p:blipFill>
          <p:spPr bwMode="auto">
            <a:xfrm>
              <a:off x="4576110" y="3070800"/>
              <a:ext cx="2709767" cy="1715643"/>
            </a:xfrm>
            <a:prstGeom prst="rect">
              <a:avLst/>
            </a:prstGeom>
            <a:noFill/>
            <a:ln w="9525">
              <a:noFill/>
              <a:miter lim="800000"/>
              <a:headEnd/>
              <a:tailEnd/>
            </a:ln>
          </p:spPr>
        </p:pic>
        <p:grpSp>
          <p:nvGrpSpPr>
            <p:cNvPr id="734291" name="组合 16396"/>
            <p:cNvGrpSpPr>
              <a:grpSpLocks/>
            </p:cNvGrpSpPr>
            <p:nvPr/>
          </p:nvGrpSpPr>
          <p:grpSpPr bwMode="auto">
            <a:xfrm>
              <a:off x="4211960" y="2466000"/>
              <a:ext cx="3947823" cy="2631546"/>
              <a:chOff x="4675850" y="2477962"/>
              <a:chExt cx="3947823" cy="2631546"/>
            </a:xfrm>
          </p:grpSpPr>
          <p:cxnSp>
            <p:nvCxnSpPr>
              <p:cNvPr id="3" name="直接箭头连接符 2"/>
              <p:cNvCxnSpPr/>
              <p:nvPr/>
            </p:nvCxnSpPr>
            <p:spPr>
              <a:xfrm>
                <a:off x="4690136" y="4792072"/>
                <a:ext cx="3517642" cy="0"/>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4303" name="文本框 1"/>
              <p:cNvSpPr txBox="1">
                <a:spLocks noChangeArrowheads="1"/>
              </p:cNvSpPr>
              <p:nvPr/>
            </p:nvSpPr>
            <p:spPr bwMode="auto">
              <a:xfrm>
                <a:off x="7884368" y="4719600"/>
                <a:ext cx="739305"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DS</a:t>
                </a:r>
                <a:r>
                  <a:rPr lang="en-US" altLang="zh-CN" b="1">
                    <a:latin typeface="Times New Roman" pitchFamily="18" charset="0"/>
                    <a:ea typeface="楷体_GB2312" pitchFamily="49" charset="-122"/>
                    <a:cs typeface="Times New Roman" pitchFamily="18" charset="0"/>
                  </a:rPr>
                  <a:t>/V</a:t>
                </a:r>
                <a:endParaRPr lang="zh-CN" altLang="en-US" b="1">
                  <a:latin typeface="Times New Roman" pitchFamily="18" charset="0"/>
                  <a:ea typeface="楷体_GB2312" pitchFamily="49" charset="-122"/>
                  <a:cs typeface="Times New Roman" pitchFamily="18" charset="0"/>
                </a:endParaRPr>
              </a:p>
            </p:txBody>
          </p:sp>
          <p:sp>
            <p:nvSpPr>
              <p:cNvPr id="734304" name="文本框 1"/>
              <p:cNvSpPr txBox="1">
                <a:spLocks noChangeArrowheads="1"/>
              </p:cNvSpPr>
              <p:nvPr/>
            </p:nvSpPr>
            <p:spPr bwMode="auto">
              <a:xfrm>
                <a:off x="4726804" y="4734534"/>
                <a:ext cx="351378"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O</a:t>
                </a:r>
                <a:endParaRPr lang="zh-CN" altLang="en-US" b="1">
                  <a:latin typeface="Times New Roman" pitchFamily="18" charset="0"/>
                  <a:ea typeface="楷体_GB2312" pitchFamily="49" charset="-122"/>
                  <a:cs typeface="Times New Roman" pitchFamily="18" charset="0"/>
                </a:endParaRPr>
              </a:p>
            </p:txBody>
          </p:sp>
          <p:sp>
            <p:nvSpPr>
              <p:cNvPr id="734305" name="文本框 1"/>
              <p:cNvSpPr txBox="1">
                <a:spLocks noChangeArrowheads="1"/>
              </p:cNvSpPr>
              <p:nvPr/>
            </p:nvSpPr>
            <p:spPr bwMode="auto">
              <a:xfrm>
                <a:off x="5442895" y="4757360"/>
                <a:ext cx="274414" cy="312138"/>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1</a:t>
                </a:r>
                <a:endParaRPr lang="zh-CN" altLang="en-US" sz="1400" b="1">
                  <a:latin typeface="Times New Roman" pitchFamily="18" charset="0"/>
                  <a:ea typeface="楷体_GB2312" pitchFamily="49" charset="-122"/>
                  <a:cs typeface="Times New Roman" pitchFamily="18" charset="0"/>
                </a:endParaRPr>
              </a:p>
            </p:txBody>
          </p:sp>
          <p:sp>
            <p:nvSpPr>
              <p:cNvPr id="734306" name="文本框 1"/>
              <p:cNvSpPr txBox="1">
                <a:spLocks noChangeArrowheads="1"/>
              </p:cNvSpPr>
              <p:nvPr/>
            </p:nvSpPr>
            <p:spPr bwMode="auto">
              <a:xfrm>
                <a:off x="5982955" y="476592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2</a:t>
                </a:r>
                <a:endParaRPr lang="zh-CN" altLang="en-US" sz="1400" b="1">
                  <a:latin typeface="Times New Roman" pitchFamily="18" charset="0"/>
                  <a:ea typeface="楷体_GB2312" pitchFamily="49" charset="-122"/>
                  <a:cs typeface="Times New Roman" pitchFamily="18" charset="0"/>
                </a:endParaRPr>
              </a:p>
            </p:txBody>
          </p:sp>
          <p:sp>
            <p:nvSpPr>
              <p:cNvPr id="734307" name="文本框 1"/>
              <p:cNvSpPr txBox="1">
                <a:spLocks noChangeArrowheads="1"/>
              </p:cNvSpPr>
              <p:nvPr/>
            </p:nvSpPr>
            <p:spPr bwMode="auto">
              <a:xfrm>
                <a:off x="6523015" y="4765521"/>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sp>
            <p:nvSpPr>
              <p:cNvPr id="734308" name="文本框 1"/>
              <p:cNvSpPr txBox="1">
                <a:spLocks noChangeArrowheads="1"/>
              </p:cNvSpPr>
              <p:nvPr/>
            </p:nvSpPr>
            <p:spPr bwMode="auto">
              <a:xfrm>
                <a:off x="7063075" y="476592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4</a:t>
                </a:r>
                <a:endParaRPr lang="zh-CN" altLang="en-US" sz="1400" b="1">
                  <a:latin typeface="Times New Roman" pitchFamily="18" charset="0"/>
                  <a:ea typeface="楷体_GB2312" pitchFamily="49" charset="-122"/>
                  <a:cs typeface="Times New Roman" pitchFamily="18" charset="0"/>
                </a:endParaRPr>
              </a:p>
            </p:txBody>
          </p:sp>
          <p:sp>
            <p:nvSpPr>
              <p:cNvPr id="734309" name="文本框 1"/>
              <p:cNvSpPr txBox="1">
                <a:spLocks noChangeArrowheads="1"/>
              </p:cNvSpPr>
              <p:nvPr/>
            </p:nvSpPr>
            <p:spPr bwMode="auto">
              <a:xfrm>
                <a:off x="7603135" y="4764990"/>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5</a:t>
                </a:r>
                <a:endParaRPr lang="zh-CN" altLang="en-US" sz="1400" b="1">
                  <a:latin typeface="Times New Roman" pitchFamily="18" charset="0"/>
                  <a:ea typeface="楷体_GB2312" pitchFamily="49" charset="-122"/>
                  <a:cs typeface="Times New Roman" pitchFamily="18" charset="0"/>
                </a:endParaRPr>
              </a:p>
            </p:txBody>
          </p:sp>
          <p:cxnSp>
            <p:nvCxnSpPr>
              <p:cNvPr id="16386" name="直接连接符 16385"/>
              <p:cNvCxnSpPr/>
              <p:nvPr/>
            </p:nvCxnSpPr>
            <p:spPr>
              <a:xfrm>
                <a:off x="6660080"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80659"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120369"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199790"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741088" y="4734933"/>
                <a:ext cx="0" cy="107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039360" y="2817619"/>
                <a:ext cx="0" cy="2268081"/>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4316" name="文本框 1"/>
              <p:cNvSpPr txBox="1">
                <a:spLocks noChangeArrowheads="1"/>
              </p:cNvSpPr>
              <p:nvPr/>
            </p:nvSpPr>
            <p:spPr bwMode="auto">
              <a:xfrm>
                <a:off x="4748955" y="2477962"/>
                <a:ext cx="782587"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i</a:t>
                </a:r>
                <a:r>
                  <a:rPr lang="en-US" altLang="zh-CN" b="1" baseline="-25000">
                    <a:latin typeface="Times New Roman" pitchFamily="18" charset="0"/>
                    <a:ea typeface="楷体_GB2312" pitchFamily="49" charset="-122"/>
                    <a:cs typeface="Times New Roman" pitchFamily="18" charset="0"/>
                  </a:rPr>
                  <a:t>D</a:t>
                </a:r>
                <a:r>
                  <a:rPr lang="en-US" altLang="zh-CN" b="1">
                    <a:latin typeface="Times New Roman" pitchFamily="18" charset="0"/>
                    <a:ea typeface="楷体_GB2312" pitchFamily="49" charset="-122"/>
                    <a:cs typeface="Times New Roman" pitchFamily="18" charset="0"/>
                  </a:rPr>
                  <a:t>/mA</a:t>
                </a:r>
                <a:endParaRPr lang="zh-CN" altLang="en-US" b="1">
                  <a:latin typeface="Times New Roman" pitchFamily="18" charset="0"/>
                  <a:ea typeface="楷体_GB2312" pitchFamily="49" charset="-122"/>
                  <a:cs typeface="Times New Roman" pitchFamily="18" charset="0"/>
                </a:endParaRPr>
              </a:p>
            </p:txBody>
          </p:sp>
          <p:grpSp>
            <p:nvGrpSpPr>
              <p:cNvPr id="734317" name="组合 16395"/>
              <p:cNvGrpSpPr>
                <a:grpSpLocks/>
              </p:cNvGrpSpPr>
              <p:nvPr/>
            </p:nvGrpSpPr>
            <p:grpSpPr bwMode="auto">
              <a:xfrm>
                <a:off x="4986046" y="3068960"/>
                <a:ext cx="108012" cy="1296144"/>
                <a:chOff x="4968044" y="3068960"/>
                <a:chExt cx="108012" cy="1296144"/>
              </a:xfrm>
            </p:grpSpPr>
            <p:cxnSp>
              <p:nvCxnSpPr>
                <p:cNvPr id="51" name="直接连接符 50"/>
                <p:cNvCxnSpPr/>
                <p:nvPr/>
              </p:nvCxnSpPr>
              <p:spPr>
                <a:xfrm rot="5400000">
                  <a:off x="5021358" y="4311148"/>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5021358" y="3879435"/>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5021358" y="3446135"/>
                  <a:ext cx="0" cy="107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5021358" y="3014422"/>
                  <a:ext cx="0" cy="10794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4318" name="文本框 1"/>
              <p:cNvSpPr txBox="1">
                <a:spLocks noChangeArrowheads="1"/>
              </p:cNvSpPr>
              <p:nvPr/>
            </p:nvSpPr>
            <p:spPr bwMode="auto">
              <a:xfrm>
                <a:off x="4765618" y="4200443"/>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sp>
            <p:nvSpPr>
              <p:cNvPr id="734319" name="文本框 1"/>
              <p:cNvSpPr txBox="1">
                <a:spLocks noChangeArrowheads="1"/>
              </p:cNvSpPr>
              <p:nvPr/>
            </p:nvSpPr>
            <p:spPr bwMode="auto">
              <a:xfrm>
                <a:off x="4765638" y="3768395"/>
                <a:ext cx="274414" cy="312138"/>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6</a:t>
                </a:r>
                <a:endParaRPr lang="zh-CN" altLang="en-US" sz="1400" b="1">
                  <a:latin typeface="Times New Roman" pitchFamily="18" charset="0"/>
                  <a:ea typeface="楷体_GB2312" pitchFamily="49" charset="-122"/>
                  <a:cs typeface="Times New Roman" pitchFamily="18" charset="0"/>
                </a:endParaRPr>
              </a:p>
            </p:txBody>
          </p:sp>
          <p:sp>
            <p:nvSpPr>
              <p:cNvPr id="734320" name="文本框 1"/>
              <p:cNvSpPr txBox="1">
                <a:spLocks noChangeArrowheads="1"/>
              </p:cNvSpPr>
              <p:nvPr/>
            </p:nvSpPr>
            <p:spPr bwMode="auto">
              <a:xfrm>
                <a:off x="4765618" y="3336347"/>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9</a:t>
                </a:r>
                <a:endParaRPr lang="zh-CN" altLang="en-US" sz="1400" b="1">
                  <a:latin typeface="Times New Roman" pitchFamily="18" charset="0"/>
                  <a:ea typeface="楷体_GB2312" pitchFamily="49" charset="-122"/>
                  <a:cs typeface="Times New Roman" pitchFamily="18" charset="0"/>
                </a:endParaRPr>
              </a:p>
            </p:txBody>
          </p:sp>
          <p:sp>
            <p:nvSpPr>
              <p:cNvPr id="734321" name="文本框 1"/>
              <p:cNvSpPr txBox="1">
                <a:spLocks noChangeArrowheads="1"/>
              </p:cNvSpPr>
              <p:nvPr/>
            </p:nvSpPr>
            <p:spPr bwMode="auto">
              <a:xfrm>
                <a:off x="4675850" y="2904299"/>
                <a:ext cx="364202"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12</a:t>
                </a:r>
                <a:endParaRPr lang="zh-CN" altLang="en-US" sz="1400" b="1">
                  <a:latin typeface="Times New Roman" pitchFamily="18" charset="0"/>
                  <a:ea typeface="楷体_GB2312" pitchFamily="49" charset="-122"/>
                  <a:cs typeface="Times New Roman" pitchFamily="18" charset="0"/>
                </a:endParaRPr>
              </a:p>
            </p:txBody>
          </p:sp>
        </p:grpSp>
        <p:sp>
          <p:nvSpPr>
            <p:cNvPr id="734292" name="文本框 1"/>
            <p:cNvSpPr txBox="1">
              <a:spLocks noChangeArrowheads="1"/>
            </p:cNvSpPr>
            <p:nvPr/>
          </p:nvSpPr>
          <p:spPr bwMode="auto">
            <a:xfrm>
              <a:off x="7225823" y="2900775"/>
              <a:ext cx="766557" cy="312201"/>
            </a:xfrm>
            <a:prstGeom prst="rect">
              <a:avLst/>
            </a:prstGeom>
            <a:noFill/>
            <a:ln w="9525">
              <a:noFill/>
              <a:miter lim="800000"/>
              <a:headEnd/>
              <a:tailEnd/>
            </a:ln>
          </p:spPr>
          <p:txBody>
            <a:bodyPr wrap="none">
              <a:spAutoFit/>
            </a:bodyPr>
            <a:lstStyle/>
            <a:p>
              <a:pPr>
                <a:lnSpc>
                  <a:spcPct val="110000"/>
                </a:lnSpc>
              </a:pPr>
              <a:r>
                <a:rPr lang="en-US" altLang="zh-CN" sz="1400" b="1" i="1">
                  <a:latin typeface="Times New Roman" pitchFamily="18" charset="0"/>
                  <a:ea typeface="楷体_GB2312" pitchFamily="49" charset="-122"/>
                  <a:cs typeface="Times New Roman" pitchFamily="18" charset="0"/>
                </a:rPr>
                <a:t>u</a:t>
              </a:r>
              <a:r>
                <a:rPr lang="en-US" altLang="zh-CN" sz="1400" b="1" baseline="-25000">
                  <a:latin typeface="Times New Roman" pitchFamily="18" charset="0"/>
                  <a:ea typeface="楷体_GB2312" pitchFamily="49" charset="-122"/>
                  <a:cs typeface="Times New Roman" pitchFamily="18" charset="0"/>
                </a:rPr>
                <a:t>GS</a:t>
              </a:r>
              <a:r>
                <a:rPr lang="en-US" altLang="zh-CN" sz="1400" b="1">
                  <a:latin typeface="Times New Roman" pitchFamily="18" charset="0"/>
                  <a:ea typeface="楷体_GB2312" pitchFamily="49" charset="-122"/>
                  <a:cs typeface="Times New Roman" pitchFamily="18" charset="0"/>
                </a:rPr>
                <a:t>=3V</a:t>
              </a:r>
              <a:endParaRPr lang="zh-CN" altLang="en-US" sz="1400" b="1">
                <a:latin typeface="Times New Roman" pitchFamily="18" charset="0"/>
                <a:ea typeface="楷体_GB2312" pitchFamily="49" charset="-122"/>
                <a:cs typeface="Times New Roman" pitchFamily="18" charset="0"/>
              </a:endParaRPr>
            </a:p>
          </p:txBody>
        </p:sp>
        <p:sp>
          <p:nvSpPr>
            <p:cNvPr id="734293" name="文本框 1"/>
            <p:cNvSpPr txBox="1">
              <a:spLocks noChangeArrowheads="1"/>
            </p:cNvSpPr>
            <p:nvPr/>
          </p:nvSpPr>
          <p:spPr bwMode="auto">
            <a:xfrm>
              <a:off x="7236296" y="3656859"/>
              <a:ext cx="538930"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2.5V</a:t>
              </a:r>
              <a:endParaRPr lang="zh-CN" altLang="en-US" sz="1400" b="1">
                <a:latin typeface="Times New Roman" pitchFamily="18" charset="0"/>
                <a:ea typeface="楷体_GB2312" pitchFamily="49" charset="-122"/>
                <a:cs typeface="Times New Roman" pitchFamily="18" charset="0"/>
              </a:endParaRPr>
            </a:p>
          </p:txBody>
        </p:sp>
        <p:grpSp>
          <p:nvGrpSpPr>
            <p:cNvPr id="734294" name="组合 16413"/>
            <p:cNvGrpSpPr>
              <a:grpSpLocks/>
            </p:cNvGrpSpPr>
            <p:nvPr/>
          </p:nvGrpSpPr>
          <p:grpSpPr bwMode="auto">
            <a:xfrm>
              <a:off x="7228062" y="3296819"/>
              <a:ext cx="636932" cy="1536337"/>
              <a:chOff x="7228062" y="3296819"/>
              <a:chExt cx="636932" cy="1536337"/>
            </a:xfrm>
          </p:grpSpPr>
          <p:sp>
            <p:nvSpPr>
              <p:cNvPr id="734295" name="文本框 1"/>
              <p:cNvSpPr txBox="1">
                <a:spLocks noChangeArrowheads="1"/>
              </p:cNvSpPr>
              <p:nvPr/>
            </p:nvSpPr>
            <p:spPr bwMode="auto">
              <a:xfrm>
                <a:off x="7228062" y="4160915"/>
                <a:ext cx="40427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2V</a:t>
                </a:r>
                <a:endParaRPr lang="zh-CN" altLang="en-US" sz="1400" b="1">
                  <a:latin typeface="Times New Roman" pitchFamily="18" charset="0"/>
                  <a:ea typeface="楷体_GB2312" pitchFamily="49" charset="-122"/>
                  <a:cs typeface="Times New Roman" pitchFamily="18" charset="0"/>
                </a:endParaRPr>
              </a:p>
            </p:txBody>
          </p:sp>
          <p:sp>
            <p:nvSpPr>
              <p:cNvPr id="734296" name="文本框 1"/>
              <p:cNvSpPr txBox="1">
                <a:spLocks noChangeArrowheads="1"/>
              </p:cNvSpPr>
              <p:nvPr/>
            </p:nvSpPr>
            <p:spPr bwMode="auto">
              <a:xfrm>
                <a:off x="7237426" y="4340935"/>
                <a:ext cx="538930"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1.5V</a:t>
                </a:r>
                <a:endParaRPr lang="zh-CN" altLang="en-US" sz="1400" b="1">
                  <a:latin typeface="Times New Roman" pitchFamily="18" charset="0"/>
                  <a:ea typeface="楷体_GB2312" pitchFamily="49" charset="-122"/>
                  <a:cs typeface="Times New Roman" pitchFamily="18" charset="0"/>
                </a:endParaRPr>
              </a:p>
            </p:txBody>
          </p:sp>
          <p:sp>
            <p:nvSpPr>
              <p:cNvPr id="734297" name="文本框 1"/>
              <p:cNvSpPr txBox="1">
                <a:spLocks noChangeArrowheads="1"/>
              </p:cNvSpPr>
              <p:nvPr/>
            </p:nvSpPr>
            <p:spPr bwMode="auto">
              <a:xfrm>
                <a:off x="7236296" y="3908887"/>
                <a:ext cx="62869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2.25V</a:t>
                </a:r>
                <a:endParaRPr lang="zh-CN" altLang="en-US" sz="1400" b="1">
                  <a:latin typeface="Times New Roman" pitchFamily="18" charset="0"/>
                  <a:ea typeface="楷体_GB2312" pitchFamily="49" charset="-122"/>
                  <a:cs typeface="Times New Roman" pitchFamily="18" charset="0"/>
                </a:endParaRPr>
              </a:p>
            </p:txBody>
          </p:sp>
          <p:sp>
            <p:nvSpPr>
              <p:cNvPr id="734298" name="文本框 1"/>
              <p:cNvSpPr txBox="1">
                <a:spLocks noChangeArrowheads="1"/>
              </p:cNvSpPr>
              <p:nvPr/>
            </p:nvSpPr>
            <p:spPr bwMode="auto">
              <a:xfrm>
                <a:off x="7236296" y="3296819"/>
                <a:ext cx="62869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2.75V</a:t>
                </a:r>
                <a:endParaRPr lang="zh-CN" altLang="en-US" sz="1400" b="1">
                  <a:latin typeface="Times New Roman" pitchFamily="18" charset="0"/>
                  <a:ea typeface="楷体_GB2312" pitchFamily="49" charset="-122"/>
                  <a:cs typeface="Times New Roman" pitchFamily="18" charset="0"/>
                </a:endParaRPr>
              </a:p>
            </p:txBody>
          </p:sp>
          <p:grpSp>
            <p:nvGrpSpPr>
              <p:cNvPr id="734299" name="组合 16412"/>
              <p:cNvGrpSpPr>
                <a:grpSpLocks/>
              </p:cNvGrpSpPr>
              <p:nvPr/>
            </p:nvGrpSpPr>
            <p:grpSpPr bwMode="auto">
              <a:xfrm>
                <a:off x="7286935" y="4520955"/>
                <a:ext cx="533659" cy="312201"/>
                <a:chOff x="7286935" y="4520955"/>
                <a:chExt cx="533659" cy="312201"/>
              </a:xfrm>
            </p:grpSpPr>
            <p:sp>
              <p:nvSpPr>
                <p:cNvPr id="734300" name="文本框 1"/>
                <p:cNvSpPr txBox="1">
                  <a:spLocks noChangeArrowheads="1"/>
                </p:cNvSpPr>
                <p:nvPr/>
              </p:nvSpPr>
              <p:spPr bwMode="auto">
                <a:xfrm>
                  <a:off x="7416316" y="4520955"/>
                  <a:ext cx="404278" cy="312201"/>
                </a:xfrm>
                <a:prstGeom prst="rect">
                  <a:avLst/>
                </a:prstGeom>
                <a:noFill/>
                <a:ln w="9525">
                  <a:noFill/>
                  <a:miter lim="800000"/>
                  <a:headEnd/>
                  <a:tailEnd/>
                </a:ln>
              </p:spPr>
              <p:txBody>
                <a:bodyPr wrap="none">
                  <a:spAutoFit/>
                </a:bodyPr>
                <a:lstStyle/>
                <a:p>
                  <a:pPr>
                    <a:lnSpc>
                      <a:spcPct val="110000"/>
                    </a:lnSpc>
                  </a:pPr>
                  <a:r>
                    <a:rPr lang="en-US" altLang="zh-CN" sz="1400" b="1">
                      <a:latin typeface="Times New Roman" pitchFamily="18" charset="0"/>
                      <a:ea typeface="楷体_GB2312" pitchFamily="49" charset="-122"/>
                      <a:cs typeface="Times New Roman" pitchFamily="18" charset="0"/>
                    </a:rPr>
                    <a:t>1V</a:t>
                  </a:r>
                  <a:endParaRPr lang="zh-CN" altLang="en-US" sz="1400" b="1">
                    <a:latin typeface="Times New Roman" pitchFamily="18" charset="0"/>
                    <a:ea typeface="楷体_GB2312" pitchFamily="49" charset="-122"/>
                    <a:cs typeface="Times New Roman" pitchFamily="18" charset="0"/>
                  </a:endParaRPr>
                </a:p>
              </p:txBody>
            </p:sp>
            <p:cxnSp>
              <p:nvCxnSpPr>
                <p:cNvPr id="92" name="直接连接符 91"/>
                <p:cNvCxnSpPr/>
                <p:nvPr/>
              </p:nvCxnSpPr>
              <p:spPr>
                <a:xfrm flipV="1">
                  <a:off x="7286722" y="4703925"/>
                  <a:ext cx="226996" cy="60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cxnSp>
        <p:nvCxnSpPr>
          <p:cNvPr id="10" name="直接连接符 9"/>
          <p:cNvCxnSpPr>
            <a:stCxn id="734308" idx="0"/>
          </p:cNvCxnSpPr>
          <p:nvPr/>
        </p:nvCxnSpPr>
        <p:spPr>
          <a:xfrm flipV="1">
            <a:off x="8259763" y="2997201"/>
            <a:ext cx="0" cy="175736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627688" y="2517775"/>
            <a:ext cx="4056062" cy="2579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pic>
        <p:nvPicPr>
          <p:cNvPr id="734213" name="Picture 2"/>
          <p:cNvPicPr>
            <a:picLocks noChangeAspect="1" noChangeArrowheads="1"/>
          </p:cNvPicPr>
          <p:nvPr/>
        </p:nvPicPr>
        <p:blipFill>
          <a:blip r:embed="rId7"/>
          <a:srcRect/>
          <a:stretch>
            <a:fillRect/>
          </a:stretch>
        </p:blipFill>
        <p:spPr bwMode="auto">
          <a:xfrm>
            <a:off x="2532063" y="2608264"/>
            <a:ext cx="2786062" cy="2435225"/>
          </a:xfrm>
          <a:prstGeom prst="rect">
            <a:avLst/>
          </a:prstGeom>
          <a:noFill/>
          <a:ln w="9525">
            <a:noFill/>
            <a:miter lim="800000"/>
            <a:headEnd/>
            <a:tailEnd/>
          </a:ln>
        </p:spPr>
      </p:pic>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1.2</a:t>
            </a:r>
            <a:r>
              <a:rPr lang="zh-CN" altLang="en-US" kern="0" dirty="0" smtClean="0">
                <a:latin typeface="+mn-ea"/>
                <a:ea typeface="+mn-ea"/>
              </a:rPr>
              <a:t> </a:t>
            </a:r>
            <a:r>
              <a:rPr lang="zh-CN" altLang="en-US" kern="0" dirty="0">
                <a:latin typeface="+mn-ea"/>
                <a:ea typeface="+mn-ea"/>
              </a:rPr>
              <a:t>增强型</a:t>
            </a:r>
            <a:r>
              <a:rPr lang="en-US" altLang="zh-CN" kern="0" dirty="0">
                <a:latin typeface="Times New Roman" pitchFamily="18" charset="0"/>
                <a:ea typeface="+mn-ea"/>
                <a:cs typeface="Times New Roman" pitchFamily="18" charset="0"/>
              </a:rPr>
              <a:t>N-MOSFET</a:t>
            </a:r>
            <a:r>
              <a:rPr lang="zh-CN" altLang="en-US" kern="0" dirty="0">
                <a:latin typeface="+mn-ea"/>
                <a:ea typeface="+mn-ea"/>
              </a:rPr>
              <a:t>的基本特性</a:t>
            </a:r>
          </a:p>
        </p:txBody>
      </p:sp>
      <p:sp>
        <p:nvSpPr>
          <p:cNvPr id="734215"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latin typeface="Times New Roman" pitchFamily="18" charset="0"/>
                <a:ea typeface="楷体_GB2312" pitchFamily="49" charset="-122"/>
                <a:cs typeface="Times New Roman" pitchFamily="18" charset="0"/>
              </a:rPr>
              <a:t>仿真测试</a:t>
            </a:r>
          </a:p>
        </p:txBody>
      </p:sp>
      <p:sp>
        <p:nvSpPr>
          <p:cNvPr id="734216" name="文本框 1"/>
          <p:cNvSpPr txBox="1">
            <a:spLocks noChangeArrowheads="1"/>
          </p:cNvSpPr>
          <p:nvPr/>
        </p:nvSpPr>
        <p:spPr bwMode="auto">
          <a:xfrm>
            <a:off x="1847850" y="1736725"/>
            <a:ext cx="8153400" cy="369888"/>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我们以</a:t>
            </a:r>
            <a:r>
              <a:rPr lang="en-US" altLang="zh-CN" b="1">
                <a:latin typeface="Times New Roman" pitchFamily="18" charset="0"/>
                <a:ea typeface="楷体_GB2312" pitchFamily="49" charset="-122"/>
                <a:cs typeface="Times New Roman" pitchFamily="18" charset="0"/>
              </a:rPr>
              <a:t>BSD214</a:t>
            </a:r>
            <a:r>
              <a:rPr lang="zh-CN" altLang="en-US" b="1">
                <a:latin typeface="Times New Roman" pitchFamily="18" charset="0"/>
                <a:ea typeface="楷体_GB2312" pitchFamily="49" charset="-122"/>
                <a:cs typeface="Times New Roman" pitchFamily="18" charset="0"/>
              </a:rPr>
              <a:t>为例，使用</a:t>
            </a:r>
            <a:r>
              <a:rPr lang="en-US" altLang="zh-CN" b="1">
                <a:latin typeface="Times New Roman" pitchFamily="18" charset="0"/>
                <a:ea typeface="楷体_GB2312" pitchFamily="49" charset="-122"/>
                <a:cs typeface="Times New Roman" pitchFamily="18" charset="0"/>
              </a:rPr>
              <a:t>EWB-Multisim</a:t>
            </a:r>
            <a:r>
              <a:rPr lang="zh-CN" altLang="en-US" b="1">
                <a:latin typeface="Times New Roman" pitchFamily="18" charset="0"/>
                <a:ea typeface="楷体_GB2312" pitchFamily="49" charset="-122"/>
                <a:cs typeface="Times New Roman" pitchFamily="18" charset="0"/>
              </a:rPr>
              <a:t>对其进行仿真测试研究。</a:t>
            </a:r>
          </a:p>
        </p:txBody>
      </p:sp>
      <p:sp>
        <p:nvSpPr>
          <p:cNvPr id="734217"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51</a:t>
            </a:r>
          </a:p>
        </p:txBody>
      </p:sp>
      <p:sp>
        <p:nvSpPr>
          <p:cNvPr id="7" name="文本框 1"/>
          <p:cNvSpPr txBox="1">
            <a:spLocks noChangeArrowheads="1"/>
          </p:cNvSpPr>
          <p:nvPr/>
        </p:nvSpPr>
        <p:spPr bwMode="auto">
          <a:xfrm>
            <a:off x="1847850" y="2087563"/>
            <a:ext cx="8153400" cy="430212"/>
          </a:xfrm>
          <a:prstGeom prst="rect">
            <a:avLst/>
          </a:prstGeom>
          <a:noFill/>
          <a:ln w="9525">
            <a:noFill/>
            <a:miter lim="800000"/>
            <a:headEnd/>
            <a:tailEnd/>
          </a:ln>
        </p:spPr>
        <p:txBody>
          <a:bodyPr>
            <a:spAutoFit/>
          </a:bodyPr>
          <a:lstStyle/>
          <a:p>
            <a:pPr>
              <a:defRPr/>
            </a:pPr>
            <a:r>
              <a:rPr lang="zh-CN" altLang="en-US" b="1" dirty="0">
                <a:latin typeface="Times New Roman" pitchFamily="18" charset="0"/>
                <a:ea typeface="楷体_GB2312" pitchFamily="49" charset="-122"/>
                <a:cs typeface="Times New Roman" pitchFamily="18" charset="0"/>
              </a:rPr>
              <a:t>　　</a:t>
            </a:r>
            <a:r>
              <a:rPr lang="zh-CN" altLang="en-US" sz="2200" b="1" dirty="0">
                <a:solidFill>
                  <a:schemeClr val="accent6">
                    <a:lumMod val="75000"/>
                  </a:schemeClr>
                </a:solidFill>
                <a:latin typeface="Times New Roman" pitchFamily="18" charset="0"/>
                <a:ea typeface="楷体_GB2312" pitchFamily="49" charset="-122"/>
                <a:cs typeface="Times New Roman" pitchFamily="18" charset="0"/>
              </a:rPr>
              <a:t>测试项目</a:t>
            </a:r>
            <a:r>
              <a:rPr lang="en-US" altLang="zh-CN" sz="2200" b="1" dirty="0">
                <a:solidFill>
                  <a:schemeClr val="accent6">
                    <a:lumMod val="75000"/>
                  </a:schemeClr>
                </a:solidFill>
                <a:latin typeface="Times New Roman" pitchFamily="18" charset="0"/>
                <a:ea typeface="楷体_GB2312" pitchFamily="49" charset="-122"/>
                <a:cs typeface="Times New Roman" pitchFamily="18" charset="0"/>
              </a:rPr>
              <a:t>4</a:t>
            </a:r>
            <a:r>
              <a:rPr lang="zh-CN" altLang="en-US" sz="2200" b="1" dirty="0">
                <a:latin typeface="Times New Roman" pitchFamily="18" charset="0"/>
                <a:ea typeface="楷体_GB2312" pitchFamily="49" charset="-122"/>
                <a:cs typeface="Times New Roman" pitchFamily="18" charset="0"/>
              </a:rPr>
              <a:t>：</a:t>
            </a:r>
            <a:r>
              <a:rPr lang="en-US" altLang="zh-CN" sz="2200" b="1" i="1" dirty="0">
                <a:solidFill>
                  <a:srgbClr val="FF0000"/>
                </a:solidFill>
                <a:latin typeface="Times New Roman" pitchFamily="18" charset="0"/>
                <a:ea typeface="楷体_GB2312" pitchFamily="49" charset="-122"/>
                <a:cs typeface="Times New Roman" pitchFamily="18" charset="0"/>
              </a:rPr>
              <a:t> </a:t>
            </a:r>
            <a:r>
              <a:rPr lang="en-US" altLang="zh-CN" sz="2200" b="1" i="1" dirty="0" err="1">
                <a:latin typeface="Times New Roman" pitchFamily="18" charset="0"/>
                <a:ea typeface="楷体_GB2312" pitchFamily="49" charset="-122"/>
                <a:cs typeface="Times New Roman" pitchFamily="18" charset="0"/>
              </a:rPr>
              <a:t>u</a:t>
            </a:r>
            <a:r>
              <a:rPr lang="en-US" altLang="zh-CN" sz="2200" b="1" baseline="-25000" dirty="0" err="1">
                <a:latin typeface="Times New Roman" pitchFamily="18" charset="0"/>
                <a:ea typeface="楷体_GB2312" pitchFamily="49" charset="-122"/>
                <a:cs typeface="Times New Roman" pitchFamily="18" charset="0"/>
              </a:rPr>
              <a:t>DS</a:t>
            </a:r>
            <a:r>
              <a:rPr lang="en-US" altLang="zh-CN" sz="2200" b="1" dirty="0">
                <a:latin typeface="Times New Roman" pitchFamily="18" charset="0"/>
                <a:ea typeface="楷体_GB2312" pitchFamily="49" charset="-122"/>
                <a:cs typeface="Times New Roman" pitchFamily="18" charset="0"/>
              </a:rPr>
              <a:t>&gt;</a:t>
            </a:r>
            <a:r>
              <a:rPr lang="en-US" altLang="zh-CN" sz="2200" b="1" i="1" dirty="0" err="1">
                <a:latin typeface="Times New Roman" pitchFamily="18" charset="0"/>
                <a:ea typeface="楷体_GB2312" pitchFamily="49" charset="-122"/>
                <a:cs typeface="Times New Roman" pitchFamily="18" charset="0"/>
              </a:rPr>
              <a:t>u</a:t>
            </a:r>
            <a:r>
              <a:rPr lang="en-US" altLang="zh-CN" sz="2200" b="1" baseline="-25000" dirty="0" err="1">
                <a:latin typeface="Times New Roman" pitchFamily="18" charset="0"/>
                <a:ea typeface="楷体_GB2312" pitchFamily="49" charset="-122"/>
                <a:cs typeface="Times New Roman" pitchFamily="18" charset="0"/>
              </a:rPr>
              <a:t>GS</a:t>
            </a:r>
            <a:r>
              <a:rPr lang="en-US" altLang="zh-CN" sz="2200" b="1" dirty="0">
                <a:latin typeface="Times New Roman" pitchFamily="18" charset="0"/>
                <a:ea typeface="楷体_GB2312" pitchFamily="49" charset="-122"/>
                <a:cs typeface="Times New Roman" pitchFamily="18" charset="0"/>
              </a:rPr>
              <a:t>-</a:t>
            </a:r>
            <a:r>
              <a:rPr lang="en-US" altLang="zh-CN" sz="2200" b="1" i="1" dirty="0">
                <a:latin typeface="Times New Roman" pitchFamily="18" charset="0"/>
                <a:ea typeface="楷体_GB2312" pitchFamily="49" charset="-122"/>
                <a:cs typeface="Times New Roman" pitchFamily="18" charset="0"/>
              </a:rPr>
              <a:t>U</a:t>
            </a:r>
            <a:r>
              <a:rPr lang="en-US" altLang="zh-CN" sz="2200" b="1" baseline="-25000" dirty="0">
                <a:latin typeface="Times New Roman" pitchFamily="18" charset="0"/>
                <a:ea typeface="楷体_GB2312" pitchFamily="49" charset="-122"/>
                <a:cs typeface="Times New Roman" pitchFamily="18" charset="0"/>
              </a:rPr>
              <a:t>GS(</a:t>
            </a:r>
            <a:r>
              <a:rPr lang="en-US" altLang="zh-CN" sz="2200" b="1" baseline="-25000" dirty="0" err="1">
                <a:latin typeface="Times New Roman" pitchFamily="18" charset="0"/>
                <a:ea typeface="楷体_GB2312" pitchFamily="49" charset="-122"/>
                <a:cs typeface="Times New Roman" pitchFamily="18" charset="0"/>
              </a:rPr>
              <a:t>th</a:t>
            </a:r>
            <a:r>
              <a:rPr lang="en-US" altLang="zh-CN" sz="2200" b="1" baseline="-25000" dirty="0">
                <a:latin typeface="Times New Roman" pitchFamily="18" charset="0"/>
                <a:ea typeface="楷体_GB2312" pitchFamily="49" charset="-122"/>
                <a:cs typeface="Times New Roman" pitchFamily="18" charset="0"/>
              </a:rPr>
              <a:t>)</a:t>
            </a:r>
            <a:r>
              <a:rPr lang="zh-CN" altLang="en-US" sz="2200" b="1" dirty="0">
                <a:latin typeface="Times New Roman" pitchFamily="18" charset="0"/>
                <a:ea typeface="楷体_GB2312" pitchFamily="49" charset="-122"/>
                <a:cs typeface="Times New Roman" pitchFamily="18" charset="0"/>
              </a:rPr>
              <a:t>后</a:t>
            </a:r>
            <a:r>
              <a:rPr lang="en-US" altLang="zh-CN" sz="2200" b="1" i="1" dirty="0" err="1">
                <a:latin typeface="Times New Roman" pitchFamily="18" charset="0"/>
                <a:ea typeface="楷体_GB2312" pitchFamily="49" charset="-122"/>
                <a:cs typeface="Times New Roman" pitchFamily="18" charset="0"/>
              </a:rPr>
              <a:t>u</a:t>
            </a:r>
            <a:r>
              <a:rPr lang="en-US" altLang="zh-CN" sz="2200" b="1" baseline="-25000" dirty="0" err="1">
                <a:latin typeface="Times New Roman" pitchFamily="18" charset="0"/>
                <a:ea typeface="楷体_GB2312" pitchFamily="49" charset="-122"/>
                <a:cs typeface="Times New Roman" pitchFamily="18" charset="0"/>
              </a:rPr>
              <a:t>GS</a:t>
            </a:r>
            <a:r>
              <a:rPr lang="zh-CN" altLang="en-US" sz="2200" b="1" dirty="0">
                <a:latin typeface="Times New Roman" pitchFamily="18" charset="0"/>
                <a:ea typeface="楷体_GB2312" pitchFamily="49" charset="-122"/>
                <a:cs typeface="Times New Roman" pitchFamily="18" charset="0"/>
              </a:rPr>
              <a:t>对</a:t>
            </a:r>
            <a:r>
              <a:rPr lang="en-US" altLang="zh-CN" sz="2200" b="1" i="1" dirty="0" err="1">
                <a:latin typeface="Times New Roman" pitchFamily="18" charset="0"/>
                <a:ea typeface="楷体_GB2312" pitchFamily="49" charset="-122"/>
                <a:cs typeface="Times New Roman" pitchFamily="18" charset="0"/>
              </a:rPr>
              <a:t>i</a:t>
            </a:r>
            <a:r>
              <a:rPr lang="en-US" altLang="zh-CN" sz="2200" b="1" baseline="-25000" dirty="0" err="1">
                <a:latin typeface="Times New Roman" pitchFamily="18" charset="0"/>
                <a:ea typeface="楷体_GB2312" pitchFamily="49" charset="-122"/>
                <a:cs typeface="Times New Roman" pitchFamily="18" charset="0"/>
              </a:rPr>
              <a:t>D</a:t>
            </a:r>
            <a:r>
              <a:rPr lang="zh-CN" altLang="en-US" sz="2200" b="1" dirty="0">
                <a:latin typeface="Times New Roman" pitchFamily="18" charset="0"/>
                <a:ea typeface="楷体_GB2312" pitchFamily="49" charset="-122"/>
                <a:cs typeface="Times New Roman" pitchFamily="18" charset="0"/>
              </a:rPr>
              <a:t>的控制作用</a:t>
            </a:r>
          </a:p>
        </p:txBody>
      </p:sp>
      <p:sp>
        <p:nvSpPr>
          <p:cNvPr id="25" name="文本框 1"/>
          <p:cNvSpPr txBox="1">
            <a:spLocks noChangeArrowheads="1"/>
          </p:cNvSpPr>
          <p:nvPr/>
        </p:nvSpPr>
        <p:spPr bwMode="auto">
          <a:xfrm>
            <a:off x="2389188" y="5084764"/>
            <a:ext cx="7745412" cy="1311275"/>
          </a:xfrm>
          <a:prstGeom prst="rect">
            <a:avLst/>
          </a:prstGeom>
          <a:noFill/>
          <a:ln w="9525">
            <a:noFill/>
            <a:miter lim="800000"/>
            <a:headEnd/>
            <a:tailEnd/>
          </a:ln>
        </p:spPr>
        <p:txBody>
          <a:bodyPr>
            <a:spAutoFit/>
          </a:bodyPr>
          <a:lstStyle/>
          <a:p>
            <a:pPr>
              <a:lnSpc>
                <a:spcPct val="110000"/>
              </a:lnSpc>
              <a:defRPr/>
            </a:pPr>
            <a:r>
              <a:rPr lang="zh-CN" altLang="en-US" b="1" dirty="0">
                <a:latin typeface="Times New Roman" pitchFamily="18" charset="0"/>
                <a:ea typeface="楷体_GB2312" pitchFamily="49" charset="-122"/>
                <a:cs typeface="Times New Roman" pitchFamily="18" charset="0"/>
              </a:rPr>
              <a:t>调节</a:t>
            </a:r>
            <a:r>
              <a:rPr lang="en-US" altLang="zh-CN" b="1" i="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gg</a:t>
            </a:r>
            <a:r>
              <a:rPr lang="zh-CN" altLang="en-US" b="1" dirty="0">
                <a:latin typeface="Times New Roman" pitchFamily="18" charset="0"/>
                <a:ea typeface="楷体_GB2312" pitchFamily="49" charset="-122"/>
                <a:cs typeface="Times New Roman" pitchFamily="18" charset="0"/>
              </a:rPr>
              <a:t>使</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zh-CN" altLang="en-US" b="1" dirty="0">
                <a:latin typeface="Times New Roman" pitchFamily="18" charset="0"/>
                <a:ea typeface="楷体_GB2312" pitchFamily="49" charset="-122"/>
                <a:cs typeface="Times New Roman" pitchFamily="18" charset="0"/>
              </a:rPr>
              <a:t>从</a:t>
            </a:r>
            <a:r>
              <a:rPr lang="en-US" altLang="zh-CN" b="1" dirty="0">
                <a:latin typeface="Times New Roman" pitchFamily="18" charset="0"/>
                <a:ea typeface="楷体_GB2312" pitchFamily="49" charset="-122"/>
                <a:cs typeface="Times New Roman" pitchFamily="18" charset="0"/>
              </a:rPr>
              <a:t>0V</a:t>
            </a:r>
            <a:r>
              <a:rPr lang="zh-CN" altLang="en-US" b="1" dirty="0">
                <a:latin typeface="Times New Roman" pitchFamily="18" charset="0"/>
                <a:ea typeface="楷体_GB2312" pitchFamily="49" charset="-122"/>
                <a:cs typeface="Times New Roman" pitchFamily="18" charset="0"/>
              </a:rPr>
              <a:t>到</a:t>
            </a:r>
            <a:r>
              <a:rPr lang="en-US" altLang="zh-CN" b="1" dirty="0">
                <a:latin typeface="Times New Roman" pitchFamily="18" charset="0"/>
                <a:ea typeface="楷体_GB2312" pitchFamily="49" charset="-122"/>
                <a:cs typeface="Times New Roman" pitchFamily="18" charset="0"/>
              </a:rPr>
              <a:t>3V</a:t>
            </a:r>
            <a:r>
              <a:rPr lang="zh-CN" altLang="en-US" b="1" dirty="0">
                <a:latin typeface="Times New Roman" pitchFamily="18" charset="0"/>
                <a:ea typeface="楷体_GB2312" pitchFamily="49" charset="-122"/>
                <a:cs typeface="Times New Roman" pitchFamily="18" charset="0"/>
              </a:rPr>
              <a:t>改变，在此过程中调节</a:t>
            </a:r>
            <a:r>
              <a:rPr lang="en-US" altLang="zh-CN" b="1" dirty="0" err="1">
                <a:latin typeface="Times New Roman" pitchFamily="18" charset="0"/>
                <a:ea typeface="楷体_GB2312" pitchFamily="49" charset="-122"/>
                <a:cs typeface="Times New Roman" pitchFamily="18" charset="0"/>
              </a:rPr>
              <a:t>V</a:t>
            </a:r>
            <a:r>
              <a:rPr lang="en-US" altLang="zh-CN" b="1" baseline="-25000" dirty="0" err="1">
                <a:latin typeface="Times New Roman" pitchFamily="18" charset="0"/>
                <a:ea typeface="楷体_GB2312" pitchFamily="49" charset="-122"/>
                <a:cs typeface="Times New Roman" pitchFamily="18" charset="0"/>
              </a:rPr>
              <a:t>dd</a:t>
            </a:r>
            <a:r>
              <a:rPr lang="zh-CN" altLang="en-US" b="1" dirty="0">
                <a:latin typeface="Times New Roman" pitchFamily="18" charset="0"/>
                <a:ea typeface="楷体_GB2312" pitchFamily="49" charset="-122"/>
                <a:cs typeface="Times New Roman" pitchFamily="18" charset="0"/>
              </a:rPr>
              <a:t>使</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DS</a:t>
            </a:r>
            <a:r>
              <a:rPr lang="zh-CN" altLang="en-US" b="1" dirty="0">
                <a:latin typeface="Times New Roman" pitchFamily="18" charset="0"/>
                <a:ea typeface="楷体_GB2312" pitchFamily="49" charset="-122"/>
                <a:cs typeface="Times New Roman" pitchFamily="18" charset="0"/>
              </a:rPr>
              <a:t>保持为</a:t>
            </a:r>
            <a:r>
              <a:rPr lang="en-US" altLang="zh-CN" b="1" dirty="0">
                <a:latin typeface="Times New Roman" pitchFamily="18" charset="0"/>
                <a:ea typeface="楷体_GB2312" pitchFamily="49" charset="-122"/>
                <a:cs typeface="Times New Roman" pitchFamily="18" charset="0"/>
              </a:rPr>
              <a:t>4V</a:t>
            </a:r>
            <a:r>
              <a:rPr lang="zh-CN" altLang="en-US" b="1" dirty="0">
                <a:latin typeface="Times New Roman" pitchFamily="18" charset="0"/>
                <a:ea typeface="楷体_GB2312" pitchFamily="49" charset="-122"/>
                <a:cs typeface="Times New Roman" pitchFamily="18" charset="0"/>
              </a:rPr>
              <a:t>不变。</a:t>
            </a:r>
            <a:endParaRPr lang="en-US" altLang="zh-CN" b="1" dirty="0">
              <a:latin typeface="Times New Roman" pitchFamily="18" charset="0"/>
              <a:ea typeface="楷体_GB2312" pitchFamily="49" charset="-122"/>
              <a:cs typeface="Times New Roman" pitchFamily="18" charset="0"/>
            </a:endParaRPr>
          </a:p>
          <a:p>
            <a:pPr>
              <a:lnSpc>
                <a:spcPct val="110000"/>
              </a:lnSpc>
              <a:defRPr/>
            </a:pPr>
            <a:r>
              <a:rPr lang="zh-CN" altLang="en-US" b="1" dirty="0">
                <a:latin typeface="Times New Roman" pitchFamily="18" charset="0"/>
                <a:ea typeface="楷体_GB2312" pitchFamily="49" charset="-122"/>
                <a:cs typeface="Times New Roman" pitchFamily="18" charset="0"/>
              </a:rPr>
              <a:t>观测</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zh-CN" altLang="en-US" b="1" dirty="0">
                <a:latin typeface="Times New Roman" pitchFamily="18" charset="0"/>
                <a:ea typeface="楷体_GB2312" pitchFamily="49" charset="-122"/>
                <a:cs typeface="Times New Roman" pitchFamily="18" charset="0"/>
              </a:rPr>
              <a:t>变化的规律，绘制曲线。</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en-US" altLang="zh-CN" b="1" dirty="0">
                <a:latin typeface="Times New Roman" pitchFamily="18" charset="0"/>
                <a:ea typeface="楷体_GB2312" pitchFamily="49" charset="-122"/>
                <a:cs typeface="Times New Roman" pitchFamily="18" charset="0"/>
              </a:rPr>
              <a:t>&lt;1V</a:t>
            </a:r>
            <a:r>
              <a:rPr lang="zh-CN" altLang="en-US" b="1" dirty="0">
                <a:latin typeface="Times New Roman" pitchFamily="18" charset="0"/>
                <a:ea typeface="楷体_GB2312" pitchFamily="49" charset="-122"/>
                <a:cs typeface="Times New Roman" pitchFamily="18" charset="0"/>
              </a:rPr>
              <a:t>时，</a:t>
            </a:r>
            <a:r>
              <a:rPr lang="en-US" altLang="zh-CN" b="1" i="1" dirty="0">
                <a:latin typeface="Times New Roman" pitchFamily="18" charset="0"/>
                <a:ea typeface="楷体_GB2312" pitchFamily="49" charset="-122"/>
                <a:cs typeface="Times New Roman" pitchFamily="18" charset="0"/>
              </a:rPr>
              <a:t>i</a:t>
            </a:r>
            <a:r>
              <a:rPr lang="en-US" altLang="zh-CN" b="1" baseline="-25000" dirty="0">
                <a:latin typeface="Times New Roman" pitchFamily="18" charset="0"/>
                <a:ea typeface="楷体_GB2312" pitchFamily="49" charset="-122"/>
                <a:cs typeface="Times New Roman" pitchFamily="18" charset="0"/>
              </a:rPr>
              <a:t>D</a:t>
            </a:r>
            <a:r>
              <a:rPr lang="en-US" altLang="zh-CN" b="1" dirty="0">
                <a:latin typeface="Times New Roman" pitchFamily="18" charset="0"/>
                <a:ea typeface="楷体_GB2312" pitchFamily="49" charset="-122"/>
                <a:cs typeface="Times New Roman" pitchFamily="18" charset="0"/>
              </a:rPr>
              <a:t>≈0</a:t>
            </a:r>
            <a:r>
              <a:rPr lang="zh-CN" altLang="en-US" b="1" dirty="0">
                <a:latin typeface="Times New Roman" pitchFamily="18" charset="0"/>
                <a:ea typeface="楷体_GB2312" pitchFamily="49" charset="-122"/>
                <a:cs typeface="Times New Roman" pitchFamily="18" charset="0"/>
              </a:rPr>
              <a:t>；</a:t>
            </a:r>
            <a:endParaRPr lang="en-US" altLang="zh-CN" b="1" dirty="0">
              <a:latin typeface="Times New Roman" pitchFamily="18" charset="0"/>
              <a:ea typeface="楷体_GB2312" pitchFamily="49" charset="-122"/>
              <a:cs typeface="Times New Roman" pitchFamily="18" charset="0"/>
            </a:endParaRPr>
          </a:p>
          <a:p>
            <a:pPr marL="285750" indent="-285750">
              <a:lnSpc>
                <a:spcPct val="110000"/>
              </a:lnSpc>
              <a:buClr>
                <a:srgbClr val="FF0000"/>
              </a:buClr>
              <a:buFont typeface="Wingdings" pitchFamily="2" charset="2"/>
              <a:buChar char="Ø"/>
              <a:defRPr/>
            </a:pP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en-US" altLang="zh-CN" b="1" dirty="0">
                <a:latin typeface="Times New Roman" pitchFamily="18" charset="0"/>
                <a:ea typeface="楷体_GB2312" pitchFamily="49" charset="-122"/>
                <a:cs typeface="Times New Roman" pitchFamily="18" charset="0"/>
              </a:rPr>
              <a:t>&gt;1V</a:t>
            </a:r>
            <a:r>
              <a:rPr lang="zh-CN" altLang="en-US" b="1" dirty="0">
                <a:latin typeface="Times New Roman" pitchFamily="18" charset="0"/>
                <a:ea typeface="楷体_GB2312" pitchFamily="49" charset="-122"/>
                <a:cs typeface="Times New Roman" pitchFamily="18" charset="0"/>
              </a:rPr>
              <a:t>后，</a:t>
            </a:r>
            <a:r>
              <a:rPr lang="en-US" altLang="zh-CN" b="1" i="1" dirty="0" err="1">
                <a:latin typeface="Times New Roman" pitchFamily="18" charset="0"/>
                <a:ea typeface="楷体_GB2312" pitchFamily="49" charset="-122"/>
                <a:cs typeface="Times New Roman" pitchFamily="18" charset="0"/>
              </a:rPr>
              <a:t>i</a:t>
            </a:r>
            <a:r>
              <a:rPr lang="en-US" altLang="zh-CN" b="1" baseline="-25000" dirty="0" err="1">
                <a:latin typeface="Times New Roman" pitchFamily="18" charset="0"/>
                <a:ea typeface="楷体_GB2312" pitchFamily="49" charset="-122"/>
                <a:cs typeface="Times New Roman" pitchFamily="18" charset="0"/>
              </a:rPr>
              <a:t>D</a:t>
            </a:r>
            <a:r>
              <a:rPr lang="zh-CN" altLang="en-US" b="1" dirty="0">
                <a:latin typeface="Times New Roman" pitchFamily="18" charset="0"/>
                <a:ea typeface="楷体_GB2312" pitchFamily="49" charset="-122"/>
                <a:cs typeface="Times New Roman" pitchFamily="18" charset="0"/>
              </a:rPr>
              <a:t>随</a:t>
            </a:r>
            <a:r>
              <a:rPr lang="en-US" altLang="zh-CN" b="1" i="1" dirty="0" err="1">
                <a:latin typeface="Times New Roman" pitchFamily="18" charset="0"/>
                <a:ea typeface="楷体_GB2312" pitchFamily="49" charset="-122"/>
                <a:cs typeface="Times New Roman" pitchFamily="18" charset="0"/>
              </a:rPr>
              <a:t>u</a:t>
            </a:r>
            <a:r>
              <a:rPr lang="en-US" altLang="zh-CN" b="1" baseline="-25000" dirty="0" err="1">
                <a:latin typeface="Times New Roman" pitchFamily="18" charset="0"/>
                <a:ea typeface="楷体_GB2312" pitchFamily="49" charset="-122"/>
                <a:cs typeface="Times New Roman" pitchFamily="18" charset="0"/>
              </a:rPr>
              <a:t>GS</a:t>
            </a:r>
            <a:r>
              <a:rPr lang="zh-CN" altLang="en-US" b="1" dirty="0">
                <a:latin typeface="Times New Roman" pitchFamily="18" charset="0"/>
                <a:ea typeface="楷体_GB2312" pitchFamily="49" charset="-122"/>
                <a:cs typeface="Times New Roman" pitchFamily="18" charset="0"/>
              </a:rPr>
              <a:t>接近于按</a:t>
            </a:r>
            <a:r>
              <a:rPr lang="zh-CN" altLang="en-US" b="1" dirty="0">
                <a:solidFill>
                  <a:schemeClr val="accent6">
                    <a:lumMod val="75000"/>
                  </a:schemeClr>
                </a:solidFill>
                <a:latin typeface="Times New Roman" pitchFamily="18" charset="0"/>
                <a:ea typeface="楷体_GB2312" pitchFamily="49" charset="-122"/>
                <a:cs typeface="Times New Roman" pitchFamily="18" charset="0"/>
              </a:rPr>
              <a:t>抛物线</a:t>
            </a:r>
            <a:r>
              <a:rPr lang="zh-CN" altLang="en-US" b="1" dirty="0">
                <a:latin typeface="Times New Roman" pitchFamily="18" charset="0"/>
                <a:ea typeface="楷体_GB2312" pitchFamily="49" charset="-122"/>
                <a:cs typeface="Times New Roman" pitchFamily="18" charset="0"/>
              </a:rPr>
              <a:t>规律上升。</a:t>
            </a:r>
          </a:p>
        </p:txBody>
      </p:sp>
      <p:grpSp>
        <p:nvGrpSpPr>
          <p:cNvPr id="12" name="组合 11"/>
          <p:cNvGrpSpPr>
            <a:grpSpLocks/>
          </p:cNvGrpSpPr>
          <p:nvPr/>
        </p:nvGrpSpPr>
        <p:grpSpPr bwMode="auto">
          <a:xfrm>
            <a:off x="7608889" y="2457450"/>
            <a:ext cx="2871787" cy="2630488"/>
            <a:chOff x="4364360" y="2618400"/>
            <a:chExt cx="2871936" cy="2631546"/>
          </a:xfrm>
        </p:grpSpPr>
        <p:cxnSp>
          <p:nvCxnSpPr>
            <p:cNvPr id="114" name="直接箭头连接符 113"/>
            <p:cNvCxnSpPr/>
            <p:nvPr/>
          </p:nvCxnSpPr>
          <p:spPr>
            <a:xfrm>
              <a:off x="4378648" y="4932318"/>
              <a:ext cx="2448052" cy="0"/>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4267" name="文本框 1"/>
            <p:cNvSpPr txBox="1">
              <a:spLocks noChangeArrowheads="1"/>
            </p:cNvSpPr>
            <p:nvPr/>
          </p:nvSpPr>
          <p:spPr bwMode="auto">
            <a:xfrm>
              <a:off x="6487373" y="4860038"/>
              <a:ext cx="748923"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en-US" altLang="zh-CN" b="1">
                  <a:latin typeface="Times New Roman" pitchFamily="18" charset="0"/>
                  <a:ea typeface="楷体_GB2312" pitchFamily="49" charset="-122"/>
                  <a:cs typeface="Times New Roman" pitchFamily="18" charset="0"/>
                </a:rPr>
                <a:t>/V</a:t>
              </a:r>
              <a:endParaRPr lang="zh-CN" altLang="en-US" b="1">
                <a:latin typeface="Times New Roman" pitchFamily="18" charset="0"/>
                <a:ea typeface="楷体_GB2312" pitchFamily="49" charset="-122"/>
                <a:cs typeface="Times New Roman" pitchFamily="18" charset="0"/>
              </a:endParaRPr>
            </a:p>
          </p:txBody>
        </p:sp>
        <p:sp>
          <p:nvSpPr>
            <p:cNvPr id="734268" name="文本框 1"/>
            <p:cNvSpPr txBox="1">
              <a:spLocks noChangeArrowheads="1"/>
            </p:cNvSpPr>
            <p:nvPr/>
          </p:nvSpPr>
          <p:spPr bwMode="auto">
            <a:xfrm>
              <a:off x="4415314" y="4874972"/>
              <a:ext cx="351378"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O</a:t>
              </a:r>
              <a:endParaRPr lang="zh-CN" altLang="en-US" b="1">
                <a:latin typeface="Times New Roman" pitchFamily="18" charset="0"/>
                <a:ea typeface="楷体_GB2312" pitchFamily="49" charset="-122"/>
                <a:cs typeface="Times New Roman" pitchFamily="18" charset="0"/>
              </a:endParaRPr>
            </a:p>
          </p:txBody>
        </p:sp>
        <p:sp>
          <p:nvSpPr>
            <p:cNvPr id="734269" name="文本框 1"/>
            <p:cNvSpPr txBox="1">
              <a:spLocks noChangeArrowheads="1"/>
            </p:cNvSpPr>
            <p:nvPr/>
          </p:nvSpPr>
          <p:spPr bwMode="auto">
            <a:xfrm>
              <a:off x="5131405" y="4897798"/>
              <a:ext cx="274448" cy="312327"/>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1</a:t>
              </a:r>
              <a:endParaRPr lang="zh-CN" altLang="en-US" sz="1400" b="1">
                <a:latin typeface="Times New Roman" pitchFamily="18" charset="0"/>
                <a:ea typeface="楷体_GB2312" pitchFamily="49" charset="-122"/>
                <a:cs typeface="Times New Roman" pitchFamily="18" charset="0"/>
              </a:endParaRPr>
            </a:p>
          </p:txBody>
        </p:sp>
        <p:sp>
          <p:nvSpPr>
            <p:cNvPr id="734270" name="文本框 1"/>
            <p:cNvSpPr txBox="1">
              <a:spLocks noChangeArrowheads="1"/>
            </p:cNvSpPr>
            <p:nvPr/>
          </p:nvSpPr>
          <p:spPr bwMode="auto">
            <a:xfrm>
              <a:off x="5671465" y="4906358"/>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2</a:t>
              </a:r>
              <a:endParaRPr lang="zh-CN" altLang="en-US" sz="1400" b="1">
                <a:latin typeface="Times New Roman" pitchFamily="18" charset="0"/>
                <a:ea typeface="楷体_GB2312" pitchFamily="49" charset="-122"/>
                <a:cs typeface="Times New Roman" pitchFamily="18" charset="0"/>
              </a:endParaRPr>
            </a:p>
          </p:txBody>
        </p:sp>
        <p:sp>
          <p:nvSpPr>
            <p:cNvPr id="734271" name="文本框 1"/>
            <p:cNvSpPr txBox="1">
              <a:spLocks noChangeArrowheads="1"/>
            </p:cNvSpPr>
            <p:nvPr/>
          </p:nvSpPr>
          <p:spPr bwMode="auto">
            <a:xfrm>
              <a:off x="6211525" y="4905959"/>
              <a:ext cx="274434" cy="312201"/>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cxnSp>
          <p:nvCxnSpPr>
            <p:cNvPr id="120" name="直接连接符 119"/>
            <p:cNvCxnSpPr/>
            <p:nvPr/>
          </p:nvCxnSpPr>
          <p:spPr>
            <a:xfrm>
              <a:off x="6348838" y="4875145"/>
              <a:ext cx="0" cy="107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5269282" y="4875145"/>
              <a:ext cx="0" cy="107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809060" y="4875145"/>
              <a:ext cx="0" cy="107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4727916" y="2956674"/>
              <a:ext cx="0" cy="2269449"/>
            </a:xfrm>
            <a:prstGeom prst="straightConnector1">
              <a:avLst/>
            </a:prstGeom>
            <a:ln>
              <a:tailEnd type="arrow" w="sm" len="lg"/>
            </a:ln>
          </p:spPr>
          <p:style>
            <a:lnRef idx="1">
              <a:schemeClr val="accent1"/>
            </a:lnRef>
            <a:fillRef idx="0">
              <a:schemeClr val="accent1"/>
            </a:fillRef>
            <a:effectRef idx="0">
              <a:schemeClr val="accent1"/>
            </a:effectRef>
            <a:fontRef idx="minor">
              <a:schemeClr val="tx1"/>
            </a:fontRef>
          </p:style>
        </p:cxnSp>
        <p:sp>
          <p:nvSpPr>
            <p:cNvPr id="734276" name="文本框 1"/>
            <p:cNvSpPr txBox="1">
              <a:spLocks noChangeArrowheads="1"/>
            </p:cNvSpPr>
            <p:nvPr/>
          </p:nvSpPr>
          <p:spPr bwMode="auto">
            <a:xfrm>
              <a:off x="4437465" y="2618400"/>
              <a:ext cx="782587" cy="374974"/>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i</a:t>
              </a:r>
              <a:r>
                <a:rPr lang="en-US" altLang="zh-CN" b="1" baseline="-25000">
                  <a:latin typeface="Times New Roman" pitchFamily="18" charset="0"/>
                  <a:ea typeface="楷体_GB2312" pitchFamily="49" charset="-122"/>
                  <a:cs typeface="Times New Roman" pitchFamily="18" charset="0"/>
                </a:rPr>
                <a:t>D</a:t>
              </a:r>
              <a:r>
                <a:rPr lang="en-US" altLang="zh-CN" b="1">
                  <a:latin typeface="Times New Roman" pitchFamily="18" charset="0"/>
                  <a:ea typeface="楷体_GB2312" pitchFamily="49" charset="-122"/>
                  <a:cs typeface="Times New Roman" pitchFamily="18" charset="0"/>
                </a:rPr>
                <a:t>/mA</a:t>
              </a:r>
              <a:endParaRPr lang="zh-CN" altLang="en-US" b="1">
                <a:latin typeface="Times New Roman" pitchFamily="18" charset="0"/>
                <a:ea typeface="楷体_GB2312" pitchFamily="49" charset="-122"/>
                <a:cs typeface="Times New Roman" pitchFamily="18" charset="0"/>
              </a:endParaRPr>
            </a:p>
          </p:txBody>
        </p:sp>
        <p:grpSp>
          <p:nvGrpSpPr>
            <p:cNvPr id="734277" name="组合 124"/>
            <p:cNvGrpSpPr>
              <a:grpSpLocks/>
            </p:cNvGrpSpPr>
            <p:nvPr/>
          </p:nvGrpSpPr>
          <p:grpSpPr bwMode="auto">
            <a:xfrm>
              <a:off x="4674556" y="3209398"/>
              <a:ext cx="108012" cy="1296144"/>
              <a:chOff x="4968044" y="3068960"/>
              <a:chExt cx="108012" cy="1296144"/>
            </a:xfrm>
          </p:grpSpPr>
          <p:cxnSp>
            <p:nvCxnSpPr>
              <p:cNvPr id="126" name="直接连接符 125"/>
              <p:cNvCxnSpPr/>
              <p:nvPr/>
            </p:nvCxnSpPr>
            <p:spPr>
              <a:xfrm rot="5400000">
                <a:off x="5021404" y="4310693"/>
                <a:ext cx="0" cy="10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5400000">
                <a:off x="5021404" y="3878719"/>
                <a:ext cx="0" cy="10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5400000">
                <a:off x="5021404" y="3446746"/>
                <a:ext cx="0" cy="10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5400000">
                <a:off x="5021404" y="3014772"/>
                <a:ext cx="0" cy="1079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4278" name="文本框 1"/>
            <p:cNvSpPr txBox="1">
              <a:spLocks noChangeArrowheads="1"/>
            </p:cNvSpPr>
            <p:nvPr/>
          </p:nvSpPr>
          <p:spPr bwMode="auto">
            <a:xfrm>
              <a:off x="4454128" y="4340881"/>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3</a:t>
              </a:r>
              <a:endParaRPr lang="zh-CN" altLang="en-US" sz="1400" b="1">
                <a:latin typeface="Times New Roman" pitchFamily="18" charset="0"/>
                <a:ea typeface="楷体_GB2312" pitchFamily="49" charset="-122"/>
                <a:cs typeface="Times New Roman" pitchFamily="18" charset="0"/>
              </a:endParaRPr>
            </a:p>
          </p:txBody>
        </p:sp>
        <p:sp>
          <p:nvSpPr>
            <p:cNvPr id="734279" name="文本框 1"/>
            <p:cNvSpPr txBox="1">
              <a:spLocks noChangeArrowheads="1"/>
            </p:cNvSpPr>
            <p:nvPr/>
          </p:nvSpPr>
          <p:spPr bwMode="auto">
            <a:xfrm>
              <a:off x="4454114" y="3908833"/>
              <a:ext cx="274448" cy="312327"/>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6</a:t>
              </a:r>
              <a:endParaRPr lang="zh-CN" altLang="en-US" sz="1400" b="1">
                <a:latin typeface="Times New Roman" pitchFamily="18" charset="0"/>
                <a:ea typeface="楷体_GB2312" pitchFamily="49" charset="-122"/>
                <a:cs typeface="Times New Roman" pitchFamily="18" charset="0"/>
              </a:endParaRPr>
            </a:p>
          </p:txBody>
        </p:sp>
        <p:sp>
          <p:nvSpPr>
            <p:cNvPr id="734280" name="文本框 1"/>
            <p:cNvSpPr txBox="1">
              <a:spLocks noChangeArrowheads="1"/>
            </p:cNvSpPr>
            <p:nvPr/>
          </p:nvSpPr>
          <p:spPr bwMode="auto">
            <a:xfrm>
              <a:off x="4454128" y="3476785"/>
              <a:ext cx="274434"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9</a:t>
              </a:r>
              <a:endParaRPr lang="zh-CN" altLang="en-US" sz="1400" b="1">
                <a:latin typeface="Times New Roman" pitchFamily="18" charset="0"/>
                <a:ea typeface="楷体_GB2312" pitchFamily="49" charset="-122"/>
                <a:cs typeface="Times New Roman" pitchFamily="18" charset="0"/>
              </a:endParaRPr>
            </a:p>
          </p:txBody>
        </p:sp>
        <p:sp>
          <p:nvSpPr>
            <p:cNvPr id="734281" name="文本框 1"/>
            <p:cNvSpPr txBox="1">
              <a:spLocks noChangeArrowheads="1"/>
            </p:cNvSpPr>
            <p:nvPr/>
          </p:nvSpPr>
          <p:spPr bwMode="auto">
            <a:xfrm>
              <a:off x="4364360" y="3044737"/>
              <a:ext cx="364202" cy="312201"/>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a:latin typeface="Times New Roman" pitchFamily="18" charset="0"/>
                  <a:ea typeface="楷体_GB2312" pitchFamily="49" charset="-122"/>
                  <a:cs typeface="Times New Roman" pitchFamily="18" charset="0"/>
                </a:rPr>
                <a:t>12</a:t>
              </a:r>
              <a:endParaRPr lang="zh-CN" altLang="en-US" sz="1400" b="1">
                <a:latin typeface="Times New Roman" pitchFamily="18" charset="0"/>
                <a:ea typeface="楷体_GB2312" pitchFamily="49" charset="-122"/>
                <a:cs typeface="Times New Roman" pitchFamily="18" charset="0"/>
              </a:endParaRPr>
            </a:p>
          </p:txBody>
        </p:sp>
      </p:grpSp>
      <p:graphicFrame>
        <p:nvGraphicFramePr>
          <p:cNvPr id="134" name="表格 133"/>
          <p:cNvGraphicFramePr>
            <a:graphicFrameLocks noGrp="1"/>
          </p:cNvGraphicFramePr>
          <p:nvPr/>
        </p:nvGraphicFramePr>
        <p:xfrm>
          <a:off x="5627688" y="2597151"/>
          <a:ext cx="1689550" cy="2415600"/>
        </p:xfrm>
        <a:graphic>
          <a:graphicData uri="http://schemas.openxmlformats.org/drawingml/2006/table">
            <a:tbl>
              <a:tblPr>
                <a:tableStyleId>{5C22544A-7EE6-4342-B048-85BDC9FD1C3A}</a:tableStyleId>
              </a:tblPr>
              <a:tblGrid>
                <a:gridCol w="734586">
                  <a:extLst>
                    <a:ext uri="{9D8B030D-6E8A-4147-A177-3AD203B41FA5}">
                      <a16:colId xmlns:a16="http://schemas.microsoft.com/office/drawing/2014/main" val="20000"/>
                    </a:ext>
                  </a:extLst>
                </a:gridCol>
                <a:gridCol w="954964">
                  <a:extLst>
                    <a:ext uri="{9D8B030D-6E8A-4147-A177-3AD203B41FA5}">
                      <a16:colId xmlns:a16="http://schemas.microsoft.com/office/drawing/2014/main" val="20001"/>
                    </a:ext>
                  </a:extLst>
                </a:gridCol>
              </a:tblGrid>
              <a:tr h="253140">
                <a:tc>
                  <a:txBody>
                    <a:bodyPr/>
                    <a:lstStyle/>
                    <a:p>
                      <a:pPr algn="ctr" fontAlgn="ctr"/>
                      <a:r>
                        <a:rPr lang="en-US" altLang="zh-CN" sz="1800" b="1" i="1" u="none" strike="noStrike" baseline="0" dirty="0" err="1">
                          <a:effectLst/>
                          <a:latin typeface="Times New Roman" pitchFamily="18" charset="0"/>
                          <a:cs typeface="Times New Roman" pitchFamily="18" charset="0"/>
                        </a:rPr>
                        <a:t>u</a:t>
                      </a:r>
                      <a:r>
                        <a:rPr lang="en-US" altLang="zh-CN" sz="1800" b="1" i="0" u="none" strike="noStrike" baseline="-25000" dirty="0" err="1">
                          <a:effectLst/>
                          <a:latin typeface="Times New Roman" pitchFamily="18" charset="0"/>
                          <a:cs typeface="Times New Roman" pitchFamily="18" charset="0"/>
                        </a:rPr>
                        <a:t>GS</a:t>
                      </a:r>
                      <a:endParaRPr lang="zh-CN" altLang="en-US" sz="1800" b="1" i="0" u="none" strike="noStrike" baseline="-25000" dirty="0">
                        <a:effectLst/>
                        <a:latin typeface="Times New Roman" pitchFamily="18" charset="0"/>
                        <a:cs typeface="Times New Roman" pitchFamily="18" charset="0"/>
                      </a:endParaRPr>
                    </a:p>
                  </a:txBody>
                  <a:tcPr marL="10800" marR="10800" marT="0" marB="10800" anchor="ctr"/>
                </a:tc>
                <a:tc>
                  <a:txBody>
                    <a:bodyPr/>
                    <a:lstStyle/>
                    <a:p>
                      <a:pPr algn="ctr" fontAlgn="ctr"/>
                      <a:r>
                        <a:rPr lang="en-US" altLang="zh-CN" sz="1800" b="1" i="1" u="none" strike="noStrike" dirty="0" err="1">
                          <a:effectLst/>
                          <a:latin typeface="Times New Roman" pitchFamily="18" charset="0"/>
                          <a:ea typeface="宋体" pitchFamily="2" charset="-122"/>
                          <a:cs typeface="Times New Roman" pitchFamily="18" charset="0"/>
                        </a:rPr>
                        <a:t>i</a:t>
                      </a:r>
                      <a:r>
                        <a:rPr lang="en-US" altLang="zh-CN" sz="1800" b="1" i="0" u="none" strike="noStrike" baseline="-25000" dirty="0" err="1">
                          <a:effectLst/>
                          <a:latin typeface="Times New Roman" pitchFamily="18" charset="0"/>
                          <a:ea typeface="宋体" pitchFamily="2" charset="-122"/>
                          <a:cs typeface="Times New Roman" pitchFamily="18" charset="0"/>
                        </a:rPr>
                        <a:t>D</a:t>
                      </a:r>
                      <a:endParaRPr lang="zh-CN" altLang="en-US" sz="1800" b="1" i="0" u="none" strike="noStrike" baseline="-25000" dirty="0">
                        <a:effectLst/>
                        <a:latin typeface="Times New Roman" pitchFamily="18" charset="0"/>
                        <a:ea typeface="宋体" pitchFamily="2" charset="-122"/>
                        <a:cs typeface="Times New Roman" pitchFamily="18" charset="0"/>
                      </a:endParaRPr>
                    </a:p>
                  </a:txBody>
                  <a:tcPr marL="10800" marR="10800" marT="0" marB="10800" anchor="ctr"/>
                </a:tc>
                <a:extLst>
                  <a:ext uri="{0D108BD9-81ED-4DB2-BD59-A6C34878D82A}">
                    <a16:rowId xmlns:a16="http://schemas.microsoft.com/office/drawing/2014/main" val="10000"/>
                  </a:ext>
                </a:extLst>
              </a:tr>
              <a:tr h="180975">
                <a:tc>
                  <a:txBody>
                    <a:bodyPr/>
                    <a:lstStyle/>
                    <a:p>
                      <a:pPr algn="ctr" fontAlgn="ctr"/>
                      <a:r>
                        <a:rPr lang="en-US" sz="1200" u="none" strike="noStrike" dirty="0">
                          <a:solidFill>
                            <a:srgbClr val="333399"/>
                          </a:solidFill>
                          <a:effectLst/>
                        </a:rPr>
                        <a:t>0.00V</a:t>
                      </a:r>
                      <a:endParaRPr lang="en-US" sz="1200" b="0" i="0" u="none" strike="noStrike" dirty="0">
                        <a:solidFill>
                          <a:srgbClr val="333399"/>
                        </a:solidFill>
                        <a:effectLst/>
                        <a:latin typeface="宋体"/>
                      </a:endParaRPr>
                    </a:p>
                  </a:txBody>
                  <a:tcPr marL="10800" marR="10800" marT="0" marB="10800" anchor="ctr"/>
                </a:tc>
                <a:tc>
                  <a:txBody>
                    <a:bodyPr/>
                    <a:lstStyle/>
                    <a:p>
                      <a:pPr algn="ctr" fontAlgn="ctr"/>
                      <a:r>
                        <a:rPr lang="en-US" sz="1200" b="0" i="0" u="none" strike="noStrike" dirty="0">
                          <a:solidFill>
                            <a:srgbClr val="333399"/>
                          </a:solidFill>
                          <a:effectLst/>
                          <a:latin typeface="+mn-lt"/>
                        </a:rPr>
                        <a:t>0</a:t>
                      </a:r>
                      <a:r>
                        <a:rPr lang="en-US" altLang="zh-CN" sz="1200" b="0" i="0" u="none" strike="noStrike" dirty="0">
                          <a:solidFill>
                            <a:srgbClr val="333399"/>
                          </a:solidFill>
                          <a:effectLst/>
                          <a:latin typeface="+mn-lt"/>
                        </a:rPr>
                        <a:t>.00mA</a:t>
                      </a:r>
                      <a:endParaRPr lang="el-GR" sz="1200" b="0" i="0" u="none" strike="noStrike" dirty="0">
                        <a:solidFill>
                          <a:srgbClr val="333399"/>
                        </a:solidFill>
                        <a:effectLst/>
                        <a:latin typeface="+mn-lt"/>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sz="1200" u="none" strike="noStrike" dirty="0">
                          <a:solidFill>
                            <a:srgbClr val="333399"/>
                          </a:solidFill>
                          <a:effectLst/>
                        </a:rPr>
                        <a:t>0.50V</a:t>
                      </a:r>
                      <a:endParaRPr lang="en-US" sz="1200" b="0" i="0" u="none" strike="noStrike" dirty="0">
                        <a:solidFill>
                          <a:srgbClr val="333399"/>
                        </a:solidFill>
                        <a:effectLst/>
                        <a:latin typeface="宋体"/>
                      </a:endParaRPr>
                    </a:p>
                  </a:txBody>
                  <a:tcPr marL="10800" marR="10800" marT="0" marB="10800" anchor="ctr"/>
                </a:tc>
                <a:tc>
                  <a:txBody>
                    <a:bodyPr/>
                    <a:lstStyle/>
                    <a:p>
                      <a:pPr algn="ctr" fontAlgn="ctr"/>
                      <a:r>
                        <a:rPr lang="en-US" sz="1200" b="0" i="0" u="none" strike="noStrike" dirty="0">
                          <a:solidFill>
                            <a:srgbClr val="333399"/>
                          </a:solidFill>
                          <a:effectLst/>
                          <a:latin typeface="+mn-lt"/>
                        </a:rPr>
                        <a:t>0.00mA</a:t>
                      </a:r>
                      <a:endParaRPr lang="el-GR" sz="1200" b="0" i="0" u="none" strike="noStrike" dirty="0">
                        <a:solidFill>
                          <a:srgbClr val="333399"/>
                        </a:solidFill>
                        <a:effectLst/>
                        <a:latin typeface="+mn-lt"/>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sz="1200" u="none" strike="noStrike" dirty="0">
                          <a:solidFill>
                            <a:srgbClr val="FF0000"/>
                          </a:solidFill>
                          <a:effectLst/>
                        </a:rPr>
                        <a:t>1</a:t>
                      </a:r>
                      <a:r>
                        <a:rPr lang="en-US" altLang="zh-CN" sz="1200" u="none" strike="noStrike" dirty="0">
                          <a:solidFill>
                            <a:srgbClr val="FF0000"/>
                          </a:solidFill>
                          <a:effectLst/>
                        </a:rPr>
                        <a:t>.00</a:t>
                      </a:r>
                      <a:r>
                        <a:rPr lang="en-US" sz="1200" u="none" strike="noStrike" dirty="0">
                          <a:solidFill>
                            <a:srgbClr val="FF0000"/>
                          </a:solidFill>
                          <a:effectLst/>
                        </a:rPr>
                        <a:t>V</a:t>
                      </a:r>
                      <a:endParaRPr lang="en-US" sz="1200" b="0" i="0" u="none" strike="noStrike" dirty="0">
                        <a:solidFill>
                          <a:srgbClr val="FF0000"/>
                        </a:solidFill>
                        <a:effectLst/>
                        <a:latin typeface="宋体"/>
                      </a:endParaRPr>
                    </a:p>
                  </a:txBody>
                  <a:tcPr marL="10800" marR="10800" marT="0" marB="10800" anchor="ctr"/>
                </a:tc>
                <a:tc>
                  <a:txBody>
                    <a:bodyPr/>
                    <a:lstStyle/>
                    <a:p>
                      <a:pPr algn="ctr" fontAlgn="ctr"/>
                      <a:r>
                        <a:rPr lang="en-US" sz="1200" b="0" i="0" u="none" strike="noStrike" dirty="0">
                          <a:solidFill>
                            <a:srgbClr val="FF0000"/>
                          </a:solidFill>
                          <a:effectLst/>
                          <a:latin typeface="+mn-lt"/>
                        </a:rPr>
                        <a:t>0</a:t>
                      </a:r>
                      <a:r>
                        <a:rPr lang="en-US" altLang="zh-CN" sz="1200" b="0" i="0" u="none" strike="noStrike" dirty="0">
                          <a:solidFill>
                            <a:srgbClr val="FF0000"/>
                          </a:solidFill>
                          <a:effectLst/>
                          <a:latin typeface="+mn-lt"/>
                        </a:rPr>
                        <a:t>.01mA</a:t>
                      </a:r>
                      <a:endParaRPr lang="el-GR" sz="1200" b="0" i="0" u="none" strike="noStrike" dirty="0">
                        <a:solidFill>
                          <a:srgbClr val="FF0000"/>
                        </a:solidFill>
                        <a:effectLst/>
                        <a:latin typeface="+mn-lt"/>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sz="1200" u="none" strike="noStrike" dirty="0">
                          <a:solidFill>
                            <a:srgbClr val="C00000"/>
                          </a:solidFill>
                          <a:effectLst/>
                        </a:rPr>
                        <a:t>1</a:t>
                      </a:r>
                      <a:r>
                        <a:rPr lang="en-US" altLang="zh-CN" sz="1200" u="none" strike="noStrike" dirty="0">
                          <a:solidFill>
                            <a:srgbClr val="C00000"/>
                          </a:solidFill>
                          <a:effectLst/>
                        </a:rPr>
                        <a:t>.25</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0</a:t>
                      </a:r>
                      <a:r>
                        <a:rPr lang="en-US" altLang="zh-CN" sz="1200" b="0" i="0" u="none" strike="noStrike" dirty="0">
                          <a:solidFill>
                            <a:srgbClr val="C00000"/>
                          </a:solidFill>
                          <a:effectLst/>
                          <a:latin typeface="+mn-lt"/>
                        </a:rPr>
                        <a:t>.26mA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sz="1200" u="none" strike="noStrike" dirty="0">
                          <a:solidFill>
                            <a:srgbClr val="C00000"/>
                          </a:solidFill>
                          <a:effectLst/>
                        </a:rPr>
                        <a:t>1</a:t>
                      </a:r>
                      <a:r>
                        <a:rPr lang="en-US" altLang="zh-CN" sz="1200" u="none" strike="noStrike" dirty="0">
                          <a:solidFill>
                            <a:srgbClr val="C00000"/>
                          </a:solidFill>
                          <a:effectLst/>
                        </a:rPr>
                        <a:t>.50</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0</a:t>
                      </a:r>
                      <a:r>
                        <a:rPr lang="en-US" altLang="zh-CN" sz="1200" b="0" i="0" u="none" strike="noStrike" dirty="0">
                          <a:solidFill>
                            <a:srgbClr val="C00000"/>
                          </a:solidFill>
                          <a:effectLst/>
                          <a:latin typeface="+mn-lt"/>
                        </a:rPr>
                        <a:t>.85mA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sz="1200" u="none" strike="noStrike" dirty="0">
                          <a:solidFill>
                            <a:srgbClr val="C00000"/>
                          </a:solidFill>
                          <a:effectLst/>
                        </a:rPr>
                        <a:t>1</a:t>
                      </a:r>
                      <a:r>
                        <a:rPr lang="en-US" altLang="zh-CN" sz="1200" u="none" strike="noStrike" dirty="0">
                          <a:solidFill>
                            <a:srgbClr val="C00000"/>
                          </a:solidFill>
                          <a:effectLst/>
                        </a:rPr>
                        <a:t>.75</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1</a:t>
                      </a:r>
                      <a:r>
                        <a:rPr lang="en-US" altLang="zh-CN" sz="1200" b="0" i="0" u="none" strike="noStrike" dirty="0">
                          <a:solidFill>
                            <a:srgbClr val="C00000"/>
                          </a:solidFill>
                          <a:effectLst/>
                          <a:latin typeface="+mn-lt"/>
                        </a:rPr>
                        <a:t>.80mA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sz="1200" u="none" strike="noStrike" dirty="0">
                          <a:solidFill>
                            <a:srgbClr val="C00000"/>
                          </a:solidFill>
                          <a:effectLst/>
                        </a:rPr>
                        <a:t>2.00V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3</a:t>
                      </a:r>
                      <a:r>
                        <a:rPr lang="en-US" altLang="zh-CN" sz="1200" b="0" i="0" u="none" strike="noStrike" dirty="0">
                          <a:solidFill>
                            <a:srgbClr val="C00000"/>
                          </a:solidFill>
                          <a:effectLst/>
                          <a:latin typeface="+mn-lt"/>
                        </a:rPr>
                        <a:t>.10mA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7"/>
                  </a:ext>
                </a:extLst>
              </a:tr>
              <a:tr h="180975">
                <a:tc>
                  <a:txBody>
                    <a:bodyPr/>
                    <a:lstStyle/>
                    <a:p>
                      <a:pPr algn="ctr" fontAlgn="ctr"/>
                      <a:r>
                        <a:rPr lang="en-US" sz="1200" u="none" strike="noStrike" dirty="0">
                          <a:solidFill>
                            <a:srgbClr val="C00000"/>
                          </a:solidFill>
                          <a:effectLst/>
                        </a:rPr>
                        <a:t>2</a:t>
                      </a:r>
                      <a:r>
                        <a:rPr lang="en-US" altLang="zh-CN" sz="1200" u="none" strike="noStrike" dirty="0">
                          <a:solidFill>
                            <a:srgbClr val="C00000"/>
                          </a:solidFill>
                          <a:effectLst/>
                        </a:rPr>
                        <a:t>.25</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4</a:t>
                      </a:r>
                      <a:r>
                        <a:rPr lang="en-US" altLang="zh-CN" sz="1200" b="0" i="0" u="none" strike="noStrike" dirty="0">
                          <a:solidFill>
                            <a:srgbClr val="C00000"/>
                          </a:solidFill>
                          <a:effectLst/>
                          <a:latin typeface="+mn-lt"/>
                        </a:rPr>
                        <a:t>.76mA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8"/>
                  </a:ext>
                </a:extLst>
              </a:tr>
              <a:tr h="180975">
                <a:tc>
                  <a:txBody>
                    <a:bodyPr/>
                    <a:lstStyle/>
                    <a:p>
                      <a:pPr algn="ctr" fontAlgn="ctr"/>
                      <a:r>
                        <a:rPr lang="en-US" sz="1200" u="none" strike="noStrike" dirty="0">
                          <a:solidFill>
                            <a:srgbClr val="C00000"/>
                          </a:solidFill>
                          <a:effectLst/>
                        </a:rPr>
                        <a:t>2</a:t>
                      </a:r>
                      <a:r>
                        <a:rPr lang="en-US" altLang="zh-CN" sz="1200" u="none" strike="noStrike" dirty="0">
                          <a:solidFill>
                            <a:srgbClr val="C00000"/>
                          </a:solidFill>
                          <a:effectLst/>
                        </a:rPr>
                        <a:t>.50</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6</a:t>
                      </a:r>
                      <a:r>
                        <a:rPr lang="en-US" altLang="zh-CN" sz="1200" b="0" i="0" u="none" strike="noStrike" dirty="0">
                          <a:solidFill>
                            <a:srgbClr val="C00000"/>
                          </a:solidFill>
                          <a:effectLst/>
                          <a:latin typeface="+mn-lt"/>
                        </a:rPr>
                        <a:t>.76mA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09"/>
                  </a:ext>
                </a:extLst>
              </a:tr>
              <a:tr h="180975">
                <a:tc>
                  <a:txBody>
                    <a:bodyPr/>
                    <a:lstStyle/>
                    <a:p>
                      <a:pPr algn="ctr" fontAlgn="ctr"/>
                      <a:r>
                        <a:rPr lang="en-US" sz="1200" u="none" strike="noStrike" dirty="0">
                          <a:solidFill>
                            <a:srgbClr val="C00000"/>
                          </a:solidFill>
                          <a:effectLst/>
                        </a:rPr>
                        <a:t>2</a:t>
                      </a:r>
                      <a:r>
                        <a:rPr lang="en-US" altLang="zh-CN" sz="1200" u="none" strike="noStrike" dirty="0">
                          <a:solidFill>
                            <a:srgbClr val="C00000"/>
                          </a:solidFill>
                          <a:effectLst/>
                        </a:rPr>
                        <a:t>.75</a:t>
                      </a:r>
                      <a:r>
                        <a:rPr lang="en-US" sz="1200" u="none" strike="noStrike" dirty="0">
                          <a:solidFill>
                            <a:srgbClr val="C00000"/>
                          </a:solidFill>
                          <a:effectLst/>
                        </a:rPr>
                        <a:t>V</a:t>
                      </a:r>
                      <a:endParaRPr lang="en-US" sz="1200" b="0" i="0" u="none" strike="noStrike" dirty="0">
                        <a:solidFill>
                          <a:srgbClr val="C00000"/>
                        </a:solidFill>
                        <a:effectLst/>
                        <a:latin typeface="宋体"/>
                      </a:endParaRPr>
                    </a:p>
                  </a:txBody>
                  <a:tcPr marL="10800" marR="10800" marT="0" marB="10800" anchor="ctr"/>
                </a:tc>
                <a:tc>
                  <a:txBody>
                    <a:bodyPr/>
                    <a:lstStyle/>
                    <a:p>
                      <a:pPr algn="ctr" fontAlgn="ctr"/>
                      <a:r>
                        <a:rPr lang="en-US" sz="1200" b="0" i="0" u="none" strike="noStrike" dirty="0">
                          <a:solidFill>
                            <a:srgbClr val="C00000"/>
                          </a:solidFill>
                          <a:effectLst/>
                          <a:latin typeface="+mn-lt"/>
                        </a:rPr>
                        <a:t>9</a:t>
                      </a:r>
                      <a:r>
                        <a:rPr lang="en-US" altLang="zh-CN" sz="1200" b="0" i="0" u="none" strike="noStrike" dirty="0">
                          <a:solidFill>
                            <a:srgbClr val="C00000"/>
                          </a:solidFill>
                          <a:effectLst/>
                          <a:latin typeface="+mn-lt"/>
                        </a:rPr>
                        <a:t>.12mA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10"/>
                  </a:ext>
                </a:extLst>
              </a:tr>
              <a:tr h="180975">
                <a:tc>
                  <a:txBody>
                    <a:bodyPr/>
                    <a:lstStyle/>
                    <a:p>
                      <a:pPr algn="ctr" fontAlgn="ctr"/>
                      <a:r>
                        <a:rPr lang="en-US" sz="1200" u="none" strike="noStrike" dirty="0">
                          <a:solidFill>
                            <a:srgbClr val="C00000"/>
                          </a:solidFill>
                          <a:effectLst/>
                        </a:rPr>
                        <a:t>3.00V</a:t>
                      </a:r>
                      <a:endParaRPr lang="en-US" sz="1200" b="0" i="0" u="none" strike="noStrike" dirty="0">
                        <a:solidFill>
                          <a:srgbClr val="C00000"/>
                        </a:solidFill>
                        <a:effectLst/>
                        <a:latin typeface="宋体"/>
                      </a:endParaRPr>
                    </a:p>
                  </a:txBody>
                  <a:tcPr marL="10800" marR="10800" marT="0" marB="10800" anchor="ctr"/>
                </a:tc>
                <a:tc>
                  <a:txBody>
                    <a:bodyPr/>
                    <a:lstStyle/>
                    <a:p>
                      <a:pPr algn="l" fontAlgn="ctr"/>
                      <a:r>
                        <a:rPr lang="en-US" altLang="zh-CN" sz="1200" b="0" i="0" u="none" strike="noStrike" baseline="0" dirty="0">
                          <a:solidFill>
                            <a:srgbClr val="C00000"/>
                          </a:solidFill>
                          <a:effectLst/>
                          <a:latin typeface="+mn-lt"/>
                        </a:rPr>
                        <a:t> </a:t>
                      </a:r>
                      <a:r>
                        <a:rPr lang="en-US" altLang="zh-CN" sz="1200" b="0" i="0" u="none" strike="noStrike" dirty="0">
                          <a:solidFill>
                            <a:srgbClr val="C00000"/>
                          </a:solidFill>
                          <a:effectLst/>
                          <a:latin typeface="+mn-lt"/>
                        </a:rPr>
                        <a:t>11.83mA</a:t>
                      </a:r>
                      <a:endParaRPr lang="el-GR" sz="1200" b="0" i="0" u="none" strike="noStrike" dirty="0">
                        <a:solidFill>
                          <a:srgbClr val="C00000"/>
                        </a:solidFill>
                        <a:effectLst/>
                        <a:latin typeface="+mn-lt"/>
                      </a:endParaRPr>
                    </a:p>
                  </a:txBody>
                  <a:tcPr marL="9525" marR="9525" marT="9525" marB="0" anchor="ctr"/>
                </a:tc>
                <a:extLst>
                  <a:ext uri="{0D108BD9-81ED-4DB2-BD59-A6C34878D82A}">
                    <a16:rowId xmlns:a16="http://schemas.microsoft.com/office/drawing/2014/main" val="10011"/>
                  </a:ext>
                </a:extLst>
              </a:tr>
            </a:tbl>
          </a:graphicData>
        </a:graphic>
      </p:graphicFrame>
      <p:grpSp>
        <p:nvGrpSpPr>
          <p:cNvPr id="17" name="组合 16"/>
          <p:cNvGrpSpPr>
            <a:grpSpLocks/>
          </p:cNvGrpSpPr>
          <p:nvPr/>
        </p:nvGrpSpPr>
        <p:grpSpPr bwMode="auto">
          <a:xfrm>
            <a:off x="7972425" y="2684464"/>
            <a:ext cx="2052638" cy="2085975"/>
            <a:chOff x="6448370" y="2684751"/>
            <a:chExt cx="2052126" cy="2085787"/>
          </a:xfrm>
        </p:grpSpPr>
        <p:sp>
          <p:nvSpPr>
            <p:cNvPr id="734263" name="文本框 1"/>
            <p:cNvSpPr txBox="1">
              <a:spLocks noChangeArrowheads="1"/>
            </p:cNvSpPr>
            <p:nvPr/>
          </p:nvSpPr>
          <p:spPr bwMode="auto">
            <a:xfrm>
              <a:off x="7740352" y="2684751"/>
              <a:ext cx="760144" cy="312201"/>
            </a:xfrm>
            <a:prstGeom prst="rect">
              <a:avLst/>
            </a:prstGeom>
            <a:noFill/>
            <a:ln w="9525">
              <a:noFill/>
              <a:miter lim="800000"/>
              <a:headEnd/>
              <a:tailEnd/>
            </a:ln>
          </p:spPr>
          <p:txBody>
            <a:bodyPr wrap="none">
              <a:spAutoFit/>
            </a:bodyPr>
            <a:lstStyle/>
            <a:p>
              <a:pPr>
                <a:lnSpc>
                  <a:spcPct val="110000"/>
                </a:lnSpc>
              </a:pPr>
              <a:r>
                <a:rPr lang="en-US" altLang="zh-CN" sz="1400" b="1" i="1">
                  <a:latin typeface="Times New Roman" pitchFamily="18" charset="0"/>
                  <a:ea typeface="楷体_GB2312" pitchFamily="49" charset="-122"/>
                  <a:cs typeface="Times New Roman" pitchFamily="18" charset="0"/>
                </a:rPr>
                <a:t>u</a:t>
              </a:r>
              <a:r>
                <a:rPr lang="en-US" altLang="zh-CN" sz="1400" b="1" baseline="-25000">
                  <a:latin typeface="Times New Roman" pitchFamily="18" charset="0"/>
                  <a:ea typeface="楷体_GB2312" pitchFamily="49" charset="-122"/>
                  <a:cs typeface="Times New Roman" pitchFamily="18" charset="0"/>
                </a:rPr>
                <a:t>DS</a:t>
              </a:r>
              <a:r>
                <a:rPr lang="en-US" altLang="zh-CN" sz="1400" b="1">
                  <a:latin typeface="Times New Roman" pitchFamily="18" charset="0"/>
                  <a:ea typeface="楷体_GB2312" pitchFamily="49" charset="-122"/>
                  <a:cs typeface="Times New Roman" pitchFamily="18" charset="0"/>
                </a:rPr>
                <a:t>=4V</a:t>
              </a:r>
              <a:endParaRPr lang="zh-CN" altLang="en-US" sz="1400" b="1">
                <a:latin typeface="Times New Roman" pitchFamily="18" charset="0"/>
                <a:ea typeface="楷体_GB2312" pitchFamily="49" charset="-122"/>
                <a:cs typeface="Times New Roman" pitchFamily="18" charset="0"/>
              </a:endParaRPr>
            </a:p>
          </p:txBody>
        </p:sp>
        <p:sp>
          <p:nvSpPr>
            <p:cNvPr id="135" name="任意多边形 134"/>
            <p:cNvSpPr/>
            <p:nvPr/>
          </p:nvSpPr>
          <p:spPr>
            <a:xfrm>
              <a:off x="6987985" y="3048255"/>
              <a:ext cx="1080818" cy="1722283"/>
            </a:xfrm>
            <a:custGeom>
              <a:avLst/>
              <a:gdLst>
                <a:gd name="connsiteX0" fmla="*/ 0 w 4312920"/>
                <a:gd name="connsiteY0" fmla="*/ 5181600 h 5181600"/>
                <a:gd name="connsiteX1" fmla="*/ 716280 w 4312920"/>
                <a:gd name="connsiteY1" fmla="*/ 5044440 h 5181600"/>
                <a:gd name="connsiteX2" fmla="*/ 1432560 w 4312920"/>
                <a:gd name="connsiteY2" fmla="*/ 4602480 h 5181600"/>
                <a:gd name="connsiteX3" fmla="*/ 2164080 w 4312920"/>
                <a:gd name="connsiteY3" fmla="*/ 3886200 h 5181600"/>
                <a:gd name="connsiteX4" fmla="*/ 2880360 w 4312920"/>
                <a:gd name="connsiteY4" fmla="*/ 2880360 h 5181600"/>
                <a:gd name="connsiteX5" fmla="*/ 3596640 w 4312920"/>
                <a:gd name="connsiteY5" fmla="*/ 1584960 h 5181600"/>
                <a:gd name="connsiteX6" fmla="*/ 4312920 w 4312920"/>
                <a:gd name="connsiteY6" fmla="*/ 0 h 51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920" h="5181600">
                  <a:moveTo>
                    <a:pt x="0" y="5181600"/>
                  </a:moveTo>
                  <a:cubicBezTo>
                    <a:pt x="238760" y="5161280"/>
                    <a:pt x="477520" y="5140960"/>
                    <a:pt x="716280" y="5044440"/>
                  </a:cubicBezTo>
                  <a:cubicBezTo>
                    <a:pt x="955040" y="4947920"/>
                    <a:pt x="1191260" y="4795520"/>
                    <a:pt x="1432560" y="4602480"/>
                  </a:cubicBezTo>
                  <a:cubicBezTo>
                    <a:pt x="1673860" y="4409440"/>
                    <a:pt x="1922780" y="4173220"/>
                    <a:pt x="2164080" y="3886200"/>
                  </a:cubicBezTo>
                  <a:cubicBezTo>
                    <a:pt x="2405380" y="3599180"/>
                    <a:pt x="2641600" y="3263900"/>
                    <a:pt x="2880360" y="2880360"/>
                  </a:cubicBezTo>
                  <a:cubicBezTo>
                    <a:pt x="3119120" y="2496820"/>
                    <a:pt x="3357880" y="2065020"/>
                    <a:pt x="3596640" y="1584960"/>
                  </a:cubicBezTo>
                  <a:cubicBezTo>
                    <a:pt x="3835400" y="1104900"/>
                    <a:pt x="4074160" y="552450"/>
                    <a:pt x="43129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cxnSp>
          <p:nvCxnSpPr>
            <p:cNvPr id="16" name="直接连接符 15"/>
            <p:cNvCxnSpPr>
              <a:stCxn id="135" idx="0"/>
            </p:cNvCxnSpPr>
            <p:nvPr/>
          </p:nvCxnSpPr>
          <p:spPr>
            <a:xfrm flipH="1">
              <a:off x="6448370" y="4770538"/>
              <a:ext cx="5396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80"/>
                                  </p:iterate>
                                  <p:childTnLst>
                                    <p:set>
                                      <p:cBhvr>
                                        <p:cTn id="19"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134"/>
                                        </p:tgtEl>
                                        <p:attrNameLst>
                                          <p:attrName>style.visibility</p:attrName>
                                        </p:attrNameLst>
                                      </p:cBhvr>
                                      <p:to>
                                        <p:strVal val="visible"/>
                                      </p:to>
                                    </p:set>
                                    <p:animEffect transition="in" filter="wipe(up)">
                                      <p:cBhvr>
                                        <p:cTn id="28" dur="500"/>
                                        <p:tgtEl>
                                          <p:spTgt spid="13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22" presetClass="entr" presetSubtype="8" fill="hold" nodeType="after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10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lt">
                                    <p:tmAbs val="80"/>
                                  </p:iterate>
                                  <p:childTnLst>
                                    <p:set>
                                      <p:cBhvr>
                                        <p:cTn id="4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iterate type="lt">
                                    <p:tmAbs val="80"/>
                                  </p:iterate>
                                  <p:childTnLst>
                                    <p:set>
                                      <p:cBhvr>
                                        <p:cTn id="4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1193"/>
          <p:cNvGraphicFramePr>
            <a:graphicFrameLocks noChangeAspect="1"/>
          </p:cNvGraphicFramePr>
          <p:nvPr>
            <p:extLst>
              <p:ext uri="{D42A27DB-BD31-4B8C-83A1-F6EECF244321}">
                <p14:modId xmlns:p14="http://schemas.microsoft.com/office/powerpoint/2010/main" val="3309371636"/>
              </p:ext>
            </p:extLst>
          </p:nvPr>
        </p:nvGraphicFramePr>
        <p:xfrm>
          <a:off x="8431213" y="5605041"/>
          <a:ext cx="2101850" cy="776287"/>
        </p:xfrm>
        <a:graphic>
          <a:graphicData uri="http://schemas.openxmlformats.org/presentationml/2006/ole">
            <mc:AlternateContent xmlns:mc="http://schemas.openxmlformats.org/markup-compatibility/2006">
              <mc:Choice xmlns:v="urn:schemas-microsoft-com:vml" Requires="v">
                <p:oleObj spid="_x0000_s191777" name="Equation" r:id="rId5" imgW="1167893" imgH="431613" progId="Equation.3">
                  <p:embed/>
                </p:oleObj>
              </mc:Choice>
              <mc:Fallback>
                <p:oleObj name="Equation" r:id="rId5" imgW="1167893" imgH="431613" progId="Equation.3">
                  <p:embed/>
                  <p:pic>
                    <p:nvPicPr>
                      <p:cNvPr id="0" name="Picture 11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1213" y="5605041"/>
                        <a:ext cx="2101850" cy="7762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1662" name="Picture 5"/>
          <p:cNvPicPr>
            <a:picLocks noChangeAspect="1" noChangeArrowheads="1"/>
          </p:cNvPicPr>
          <p:nvPr/>
        </p:nvPicPr>
        <p:blipFill>
          <a:blip r:embed="rId7"/>
          <a:srcRect/>
          <a:stretch>
            <a:fillRect/>
          </a:stretch>
        </p:blipFill>
        <p:spPr bwMode="auto">
          <a:xfrm>
            <a:off x="8580438" y="171451"/>
            <a:ext cx="1695450" cy="1744663"/>
          </a:xfrm>
          <a:prstGeom prst="rect">
            <a:avLst/>
          </a:prstGeom>
          <a:noFill/>
          <a:ln w="9525">
            <a:noFill/>
            <a:miter lim="800000"/>
            <a:headEnd/>
            <a:tailEnd/>
          </a:ln>
        </p:spPr>
      </p:pic>
      <p:pic>
        <p:nvPicPr>
          <p:cNvPr id="70670" name="Picture 14"/>
          <p:cNvPicPr>
            <a:picLocks noChangeAspect="1" noChangeArrowheads="1"/>
          </p:cNvPicPr>
          <p:nvPr/>
        </p:nvPicPr>
        <p:blipFill>
          <a:blip r:embed="rId8"/>
          <a:srcRect/>
          <a:stretch>
            <a:fillRect/>
          </a:stretch>
        </p:blipFill>
        <p:spPr bwMode="auto">
          <a:xfrm>
            <a:off x="8112125" y="80963"/>
            <a:ext cx="2198688" cy="2252662"/>
          </a:xfrm>
          <a:prstGeom prst="rect">
            <a:avLst/>
          </a:prstGeom>
          <a:noFill/>
          <a:ln w="9525">
            <a:noFill/>
            <a:miter lim="800000"/>
            <a:headEnd/>
            <a:tailEnd/>
          </a:ln>
        </p:spPr>
      </p:pic>
      <p:grpSp>
        <p:nvGrpSpPr>
          <p:cNvPr id="16" name="组合 15"/>
          <p:cNvGrpSpPr>
            <a:grpSpLocks/>
          </p:cNvGrpSpPr>
          <p:nvPr/>
        </p:nvGrpSpPr>
        <p:grpSpPr bwMode="auto">
          <a:xfrm>
            <a:off x="6350000" y="3681414"/>
            <a:ext cx="1976438" cy="2684869"/>
            <a:chOff x="4825503" y="3681028"/>
            <a:chExt cx="1977390" cy="2685390"/>
          </a:xfrm>
        </p:grpSpPr>
        <p:grpSp>
          <p:nvGrpSpPr>
            <p:cNvPr id="191705" name="组合 16392"/>
            <p:cNvGrpSpPr>
              <a:grpSpLocks/>
            </p:cNvGrpSpPr>
            <p:nvPr/>
          </p:nvGrpSpPr>
          <p:grpSpPr bwMode="auto">
            <a:xfrm>
              <a:off x="4825503" y="3681028"/>
              <a:ext cx="1977390" cy="2685390"/>
              <a:chOff x="5112060" y="3681028"/>
              <a:chExt cx="1977390" cy="2685390"/>
            </a:xfrm>
          </p:grpSpPr>
          <p:pic>
            <p:nvPicPr>
              <p:cNvPr id="191707" name="Picture 3"/>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5112060" y="3681028"/>
                <a:ext cx="1977390" cy="2640330"/>
              </a:xfrm>
              <a:prstGeom prst="rect">
                <a:avLst/>
              </a:prstGeom>
              <a:noFill/>
              <a:ln w="9525">
                <a:noFill/>
                <a:miter lim="800000"/>
                <a:headEnd/>
                <a:tailEnd/>
              </a:ln>
            </p:spPr>
          </p:pic>
          <p:sp>
            <p:nvSpPr>
              <p:cNvPr id="191708" name="文本框 1"/>
              <p:cNvSpPr txBox="1">
                <a:spLocks noChangeArrowheads="1"/>
              </p:cNvSpPr>
              <p:nvPr/>
            </p:nvSpPr>
            <p:spPr bwMode="auto">
              <a:xfrm>
                <a:off x="5637831" y="6054156"/>
                <a:ext cx="662680" cy="312262"/>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i="1">
                    <a:latin typeface="Times New Roman" pitchFamily="18" charset="0"/>
                    <a:ea typeface="楷体_GB2312" pitchFamily="49" charset="-122"/>
                    <a:cs typeface="Times New Roman" pitchFamily="18" charset="0"/>
                  </a:rPr>
                  <a:t>U</a:t>
                </a:r>
                <a:r>
                  <a:rPr lang="en-US" altLang="zh-CN" sz="1400" b="1" baseline="-25000">
                    <a:latin typeface="Times New Roman" pitchFamily="18" charset="0"/>
                    <a:ea typeface="楷体_GB2312" pitchFamily="49" charset="-122"/>
                    <a:cs typeface="Times New Roman" pitchFamily="18" charset="0"/>
                  </a:rPr>
                  <a:t>GS(th)</a:t>
                </a:r>
                <a:endParaRPr lang="zh-CN" altLang="en-US" sz="1400" b="1">
                  <a:latin typeface="Times New Roman" pitchFamily="18" charset="0"/>
                  <a:ea typeface="楷体_GB2312" pitchFamily="49" charset="-122"/>
                  <a:cs typeface="Times New Roman" pitchFamily="18" charset="0"/>
                </a:endParaRPr>
              </a:p>
            </p:txBody>
          </p:sp>
        </p:grpSp>
        <p:cxnSp>
          <p:nvCxnSpPr>
            <p:cNvPr id="13" name="直接连接符 12"/>
            <p:cNvCxnSpPr/>
            <p:nvPr/>
          </p:nvCxnSpPr>
          <p:spPr>
            <a:xfrm flipV="1">
              <a:off x="5651401" y="6054800"/>
              <a:ext cx="0" cy="714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标题 1"/>
          <p:cNvSpPr txBox="1">
            <a:spLocks/>
          </p:cNvSpPr>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itchFamily="34" charset="0"/>
                <a:ea typeface="黑体" pitchFamily="49" charset="-122"/>
              </a:defRPr>
            </a:lvl2pPr>
            <a:lvl3pPr algn="l" rtl="0" eaLnBrk="0" fontAlgn="base" hangingPunct="0">
              <a:spcBef>
                <a:spcPct val="0"/>
              </a:spcBef>
              <a:spcAft>
                <a:spcPct val="0"/>
              </a:spcAft>
              <a:defRPr sz="2800" b="1">
                <a:solidFill>
                  <a:schemeClr val="tx1"/>
                </a:solidFill>
                <a:latin typeface="Arial Black" pitchFamily="34" charset="0"/>
                <a:ea typeface="黑体" pitchFamily="49" charset="-122"/>
              </a:defRPr>
            </a:lvl3pPr>
            <a:lvl4pPr algn="l" rtl="0" eaLnBrk="0" fontAlgn="base" hangingPunct="0">
              <a:spcBef>
                <a:spcPct val="0"/>
              </a:spcBef>
              <a:spcAft>
                <a:spcPct val="0"/>
              </a:spcAft>
              <a:defRPr sz="2800" b="1">
                <a:solidFill>
                  <a:schemeClr val="tx1"/>
                </a:solidFill>
                <a:latin typeface="Arial Black" pitchFamily="34" charset="0"/>
                <a:ea typeface="黑体" pitchFamily="49" charset="-122"/>
              </a:defRPr>
            </a:lvl4pPr>
            <a:lvl5pPr algn="l" rtl="0" eaLnBrk="0" fontAlgn="base" hangingPunct="0">
              <a:spcBef>
                <a:spcPct val="0"/>
              </a:spcBef>
              <a:spcAft>
                <a:spcPct val="0"/>
              </a:spcAft>
              <a:defRPr sz="2800" b="1">
                <a:solidFill>
                  <a:schemeClr val="tx1"/>
                </a:solidFill>
                <a:latin typeface="Arial Black" pitchFamily="34" charset="0"/>
                <a:ea typeface="黑体" pitchFamily="49" charset="-122"/>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a:lstStyle>
          <a:p>
            <a:pPr>
              <a:defRPr/>
            </a:pPr>
            <a:r>
              <a:rPr lang="en-US" altLang="zh-CN" kern="0" dirty="0" smtClean="0">
                <a:latin typeface="+mn-ea"/>
                <a:ea typeface="+mn-ea"/>
              </a:rPr>
              <a:t>1.2</a:t>
            </a:r>
            <a:r>
              <a:rPr lang="zh-CN" altLang="en-US" kern="0" dirty="0" smtClean="0">
                <a:latin typeface="+mn-ea"/>
                <a:ea typeface="+mn-ea"/>
              </a:rPr>
              <a:t> </a:t>
            </a:r>
            <a:r>
              <a:rPr lang="zh-CN" altLang="en-US" kern="0" dirty="0">
                <a:latin typeface="+mn-ea"/>
                <a:ea typeface="+mn-ea"/>
              </a:rPr>
              <a:t>增强型</a:t>
            </a:r>
            <a:r>
              <a:rPr lang="en-US" altLang="zh-CN" kern="0" dirty="0">
                <a:latin typeface="Times New Roman" pitchFamily="18" charset="0"/>
                <a:ea typeface="+mn-ea"/>
                <a:cs typeface="Times New Roman" pitchFamily="18" charset="0"/>
              </a:rPr>
              <a:t>N-MOSFET</a:t>
            </a:r>
            <a:r>
              <a:rPr lang="zh-CN" altLang="en-US" kern="0" dirty="0">
                <a:latin typeface="+mn-ea"/>
                <a:ea typeface="+mn-ea"/>
              </a:rPr>
              <a:t>的基本特性</a:t>
            </a: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solidFill>
                  <a:srgbClr val="C00000"/>
                </a:solidFill>
                <a:latin typeface="Times New Roman" pitchFamily="18" charset="0"/>
                <a:ea typeface="楷体_GB2312" pitchFamily="49" charset="-122"/>
                <a:cs typeface="Times New Roman" pitchFamily="18" charset="0"/>
              </a:rPr>
              <a:t>输出特性与转移特性</a:t>
            </a:r>
          </a:p>
        </p:txBody>
      </p:sp>
      <p:sp>
        <p:nvSpPr>
          <p:cNvPr id="5" name="文本框 1"/>
          <p:cNvSpPr txBox="1">
            <a:spLocks noChangeArrowheads="1"/>
          </p:cNvSpPr>
          <p:nvPr/>
        </p:nvSpPr>
        <p:spPr bwMode="auto">
          <a:xfrm>
            <a:off x="1847851" y="1736726"/>
            <a:ext cx="6588125" cy="646113"/>
          </a:xfrm>
          <a:prstGeom prst="rect">
            <a:avLst/>
          </a:prstGeom>
          <a:noFill/>
          <a:ln w="9525">
            <a:noFill/>
            <a:miter lim="800000"/>
            <a:headEnd/>
            <a:tailEnd/>
          </a:ln>
        </p:spPr>
        <p:txBody>
          <a:bodyPr>
            <a:spAutoFit/>
          </a:bodyPr>
          <a:lstStyle/>
          <a:p>
            <a:r>
              <a:rPr lang="zh-CN" altLang="en-US" b="1">
                <a:latin typeface="Times New Roman" pitchFamily="18" charset="0"/>
                <a:ea typeface="楷体_GB2312" pitchFamily="49" charset="-122"/>
                <a:cs typeface="Times New Roman" pitchFamily="18" charset="0"/>
              </a:rPr>
              <a:t>　　晶体管一般都有</a:t>
            </a:r>
            <a:r>
              <a:rPr lang="en-US" altLang="zh-CN" b="1">
                <a:latin typeface="Times New Roman" pitchFamily="18" charset="0"/>
                <a:ea typeface="楷体_GB2312" pitchFamily="49" charset="-122"/>
                <a:cs typeface="Times New Roman" pitchFamily="18" charset="0"/>
              </a:rPr>
              <a:t>3</a:t>
            </a:r>
            <a:r>
              <a:rPr lang="zh-CN" altLang="en-US" b="1">
                <a:latin typeface="Times New Roman" pitchFamily="18" charset="0"/>
                <a:ea typeface="楷体_GB2312" pitchFamily="49" charset="-122"/>
                <a:cs typeface="Times New Roman" pitchFamily="18" charset="0"/>
              </a:rPr>
              <a:t>个管脚，可以看作是一个双口网络。</a:t>
            </a:r>
            <a:endParaRPr lang="en-US" altLang="zh-CN" b="1">
              <a:latin typeface="Times New Roman" pitchFamily="18" charset="0"/>
              <a:ea typeface="楷体_GB2312" pitchFamily="49" charset="-122"/>
              <a:cs typeface="Times New Roman" pitchFamily="18" charset="0"/>
            </a:endParaRPr>
          </a:p>
          <a:p>
            <a:r>
              <a:rPr lang="zh-CN" altLang="en-US" b="1">
                <a:latin typeface="Times New Roman" pitchFamily="18" charset="0"/>
                <a:ea typeface="楷体_GB2312" pitchFamily="49" charset="-122"/>
                <a:cs typeface="Times New Roman" pitchFamily="18" charset="0"/>
              </a:rPr>
              <a:t>如果将</a:t>
            </a:r>
            <a:r>
              <a:rPr lang="en-US" altLang="zh-CN" b="1">
                <a:latin typeface="Times New Roman" pitchFamily="18" charset="0"/>
                <a:ea typeface="楷体_GB2312" pitchFamily="49" charset="-122"/>
                <a:cs typeface="Times New Roman" pitchFamily="18" charset="0"/>
              </a:rPr>
              <a:t>FET</a:t>
            </a:r>
            <a:r>
              <a:rPr lang="zh-CN" altLang="en-US" b="1">
                <a:latin typeface="Times New Roman" pitchFamily="18" charset="0"/>
                <a:ea typeface="楷体_GB2312" pitchFamily="49" charset="-122"/>
                <a:cs typeface="Times New Roman" pitchFamily="18" charset="0"/>
              </a:rPr>
              <a:t>的</a:t>
            </a:r>
            <a:r>
              <a:rPr lang="en-US" altLang="zh-CN" b="1">
                <a:latin typeface="Times New Roman" pitchFamily="18" charset="0"/>
                <a:ea typeface="楷体_GB2312" pitchFamily="49" charset="-122"/>
                <a:cs typeface="Times New Roman" pitchFamily="18" charset="0"/>
              </a:rPr>
              <a:t>s</a:t>
            </a:r>
            <a:r>
              <a:rPr lang="zh-CN" altLang="en-US" b="1">
                <a:latin typeface="Times New Roman" pitchFamily="18" charset="0"/>
                <a:ea typeface="楷体_GB2312" pitchFamily="49" charset="-122"/>
                <a:cs typeface="Times New Roman" pitchFamily="18" charset="0"/>
              </a:rPr>
              <a:t>作为公共端，则</a:t>
            </a:r>
            <a:r>
              <a:rPr lang="en-US" altLang="zh-CN" b="1">
                <a:latin typeface="Times New Roman" pitchFamily="18" charset="0"/>
                <a:ea typeface="楷体_GB2312" pitchFamily="49" charset="-122"/>
                <a:cs typeface="Times New Roman" pitchFamily="18" charset="0"/>
              </a:rPr>
              <a:t>g-s</a:t>
            </a:r>
            <a:r>
              <a:rPr lang="zh-CN" altLang="en-US" b="1">
                <a:latin typeface="Times New Roman" pitchFamily="18" charset="0"/>
                <a:ea typeface="楷体_GB2312" pitchFamily="49" charset="-122"/>
                <a:cs typeface="Times New Roman" pitchFamily="18" charset="0"/>
              </a:rPr>
              <a:t>为输入口，</a:t>
            </a:r>
            <a:r>
              <a:rPr lang="en-US" altLang="zh-CN" b="1">
                <a:latin typeface="Times New Roman" pitchFamily="18" charset="0"/>
                <a:ea typeface="楷体_GB2312" pitchFamily="49" charset="-122"/>
                <a:cs typeface="Times New Roman" pitchFamily="18" charset="0"/>
              </a:rPr>
              <a:t>d-s</a:t>
            </a:r>
            <a:r>
              <a:rPr lang="zh-CN" altLang="en-US" b="1">
                <a:latin typeface="Times New Roman" pitchFamily="18" charset="0"/>
                <a:ea typeface="楷体_GB2312" pitchFamily="49" charset="-122"/>
                <a:cs typeface="Times New Roman" pitchFamily="18" charset="0"/>
              </a:rPr>
              <a:t>为输出口。</a:t>
            </a:r>
          </a:p>
        </p:txBody>
      </p:sp>
      <p:sp>
        <p:nvSpPr>
          <p:cNvPr id="191668" name="灯片编号占位符 7"/>
          <p:cNvSpPr>
            <a:spLocks noGrp="1"/>
          </p:cNvSpPr>
          <p:nvPr>
            <p:ph type="sldNum" sz="quarter" idx="12"/>
          </p:nvPr>
        </p:nvSpPr>
        <p:spPr>
          <a:xfrm>
            <a:off x="5016500" y="6551613"/>
            <a:ext cx="2133600" cy="228600"/>
          </a:xfrm>
          <a:noFill/>
          <a:ln>
            <a:miter lim="800000"/>
            <a:headEnd/>
            <a:tailEnd/>
          </a:ln>
        </p:spPr>
        <p:txBody>
          <a:bodyPr/>
          <a:lstStyle/>
          <a:p>
            <a:r>
              <a:rPr lang="en-US" altLang="zh-CN"/>
              <a:t>52</a:t>
            </a:r>
          </a:p>
        </p:txBody>
      </p:sp>
      <p:sp>
        <p:nvSpPr>
          <p:cNvPr id="6" name="文本框 1"/>
          <p:cNvSpPr txBox="1">
            <a:spLocks noChangeArrowheads="1"/>
          </p:cNvSpPr>
          <p:nvPr/>
        </p:nvSpPr>
        <p:spPr bwMode="auto">
          <a:xfrm>
            <a:off x="1847850" y="2381250"/>
            <a:ext cx="4210050" cy="400050"/>
          </a:xfrm>
          <a:prstGeom prst="rect">
            <a:avLst/>
          </a:prstGeom>
          <a:solidFill>
            <a:srgbClr val="66FFFF"/>
          </a:solidFill>
          <a:ln w="9525">
            <a:solidFill>
              <a:srgbClr val="FF0000"/>
            </a:solidFill>
            <a:miter lim="800000"/>
            <a:headEnd/>
            <a:tailEnd/>
          </a:ln>
        </p:spPr>
        <p:txBody>
          <a:bodyPr>
            <a:spAutoFit/>
          </a:bodyPr>
          <a:lstStyle/>
          <a:p>
            <a:r>
              <a:rPr lang="zh-CN" altLang="en-US" sz="2000" b="1">
                <a:solidFill>
                  <a:srgbClr val="FF0000"/>
                </a:solidFill>
                <a:latin typeface="Times New Roman" pitchFamily="18" charset="0"/>
                <a:ea typeface="楷体_GB2312" pitchFamily="49" charset="-122"/>
                <a:cs typeface="Times New Roman" pitchFamily="18" charset="0"/>
              </a:rPr>
              <a:t>输出特性</a:t>
            </a:r>
            <a:r>
              <a:rPr lang="zh-CN" altLang="en-US" sz="2000" b="1">
                <a:latin typeface="Times New Roman" pitchFamily="18" charset="0"/>
                <a:ea typeface="楷体_GB2312" pitchFamily="49" charset="-122"/>
                <a:cs typeface="Times New Roman" pitchFamily="18" charset="0"/>
              </a:rPr>
              <a:t>：输出口的电压</a:t>
            </a:r>
            <a:r>
              <a:rPr lang="en-US" altLang="zh-CN" sz="2000" b="1">
                <a:latin typeface="Times New Roman" pitchFamily="18" charset="0"/>
                <a:ea typeface="楷体_GB2312" pitchFamily="49" charset="-122"/>
                <a:cs typeface="Times New Roman" pitchFamily="18" charset="0"/>
              </a:rPr>
              <a:t>-</a:t>
            </a:r>
            <a:r>
              <a:rPr lang="zh-CN" altLang="en-US" sz="2000" b="1">
                <a:latin typeface="Times New Roman" pitchFamily="18" charset="0"/>
                <a:ea typeface="楷体_GB2312" pitchFamily="49" charset="-122"/>
                <a:cs typeface="Times New Roman" pitchFamily="18" charset="0"/>
              </a:rPr>
              <a:t>电流关系</a:t>
            </a:r>
            <a:endParaRPr lang="zh-CN" altLang="en-US" sz="2000" b="1">
              <a:solidFill>
                <a:srgbClr val="C00000"/>
              </a:solidFill>
              <a:latin typeface="Times New Roman" pitchFamily="18" charset="0"/>
              <a:ea typeface="楷体_GB2312" pitchFamily="49" charset="-122"/>
              <a:cs typeface="Times New Roman" pitchFamily="18" charset="0"/>
            </a:endParaRPr>
          </a:p>
        </p:txBody>
      </p:sp>
      <p:graphicFrame>
        <p:nvGraphicFramePr>
          <p:cNvPr id="2" name="Object 1194"/>
          <p:cNvGraphicFramePr>
            <a:graphicFrameLocks noChangeAspect="1"/>
          </p:cNvGraphicFramePr>
          <p:nvPr/>
        </p:nvGraphicFramePr>
        <p:xfrm>
          <a:off x="2713039" y="2773364"/>
          <a:ext cx="2193925" cy="549275"/>
        </p:xfrm>
        <a:graphic>
          <a:graphicData uri="http://schemas.openxmlformats.org/presentationml/2006/ole">
            <mc:AlternateContent xmlns:mc="http://schemas.openxmlformats.org/markup-compatibility/2006">
              <mc:Choice xmlns:v="urn:schemas-microsoft-com:vml" Requires="v">
                <p:oleObj spid="_x0000_s191778" name="Equation" r:id="rId10" imgW="1218671" imgH="304668" progId="Equation.DSMT4">
                  <p:embed/>
                </p:oleObj>
              </mc:Choice>
              <mc:Fallback>
                <p:oleObj name="Equation" r:id="rId10" imgW="1218671" imgH="304668" progId="Equation.DSMT4">
                  <p:embed/>
                  <p:pic>
                    <p:nvPicPr>
                      <p:cNvPr id="0" name="Picture 11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3039" y="2773364"/>
                        <a:ext cx="21939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
          <p:cNvPicPr>
            <a:picLocks noChangeAspect="1" noChangeArrowheads="1"/>
          </p:cNvPicPr>
          <p:nvPr/>
        </p:nvPicPr>
        <p:blipFill>
          <a:blip r:embed="rId12"/>
          <a:srcRect/>
          <a:stretch>
            <a:fillRect/>
          </a:stretch>
        </p:blipFill>
        <p:spPr bwMode="auto">
          <a:xfrm>
            <a:off x="2378076" y="3681413"/>
            <a:ext cx="2817813" cy="2622550"/>
          </a:xfrm>
          <a:prstGeom prst="rect">
            <a:avLst/>
          </a:prstGeom>
          <a:noFill/>
          <a:ln w="9525">
            <a:noFill/>
            <a:miter lim="800000"/>
            <a:headEnd/>
            <a:tailEnd/>
          </a:ln>
        </p:spPr>
      </p:pic>
      <p:sp>
        <p:nvSpPr>
          <p:cNvPr id="20" name="Text Box 10"/>
          <p:cNvSpPr txBox="1">
            <a:spLocks noChangeArrowheads="1"/>
          </p:cNvSpPr>
          <p:nvPr/>
        </p:nvSpPr>
        <p:spPr bwMode="auto">
          <a:xfrm>
            <a:off x="2722563" y="3933826"/>
            <a:ext cx="493712" cy="1476375"/>
          </a:xfrm>
          <a:prstGeom prst="rect">
            <a:avLst/>
          </a:prstGeom>
          <a:noFill/>
          <a:ln w="9525">
            <a:noFill/>
            <a:miter lim="800000"/>
            <a:headEnd/>
            <a:tailEnd/>
          </a:ln>
        </p:spPr>
        <p:txBody>
          <a:bodyPr>
            <a:spAutoFit/>
          </a:bodyPr>
          <a:lstStyle/>
          <a:p>
            <a:r>
              <a:rPr kumimoji="1" lang="zh-CN" altLang="en-US" b="1">
                <a:solidFill>
                  <a:srgbClr val="CC0066"/>
                </a:solidFill>
                <a:latin typeface="Times New Roman" pitchFamily="18" charset="0"/>
                <a:ea typeface="宋体" charset="-122"/>
              </a:rPr>
              <a:t>可变电阻区</a:t>
            </a:r>
          </a:p>
        </p:txBody>
      </p:sp>
      <p:sp>
        <p:nvSpPr>
          <p:cNvPr id="21" name="AutoShape 5"/>
          <p:cNvSpPr>
            <a:spLocks/>
          </p:cNvSpPr>
          <p:nvPr/>
        </p:nvSpPr>
        <p:spPr bwMode="auto">
          <a:xfrm>
            <a:off x="1577975" y="4114801"/>
            <a:ext cx="846138" cy="1755775"/>
          </a:xfrm>
          <a:prstGeom prst="borderCallout1">
            <a:avLst>
              <a:gd name="adj1" fmla="val 11537"/>
              <a:gd name="adj2" fmla="val 105264"/>
              <a:gd name="adj3" fmla="val 30616"/>
              <a:gd name="adj4" fmla="val 144977"/>
            </a:avLst>
          </a:prstGeom>
          <a:solidFill>
            <a:srgbClr val="FFFFCC"/>
          </a:solidFill>
          <a:ln w="19050">
            <a:solidFill>
              <a:srgbClr val="FF0000"/>
            </a:solidFill>
            <a:miter lim="800000"/>
            <a:headEnd/>
            <a:tailEnd/>
          </a:ln>
        </p:spPr>
        <p:txBody>
          <a:bodyPr>
            <a:spAutoFit/>
          </a:bodyPr>
          <a:lstStyle/>
          <a:p>
            <a:pPr algn="ctr" eaLnBrk="0" hangingPunct="0"/>
            <a:r>
              <a:rPr lang="en-US" altLang="zh-CN" b="1">
                <a:latin typeface="Times New Roman" pitchFamily="18" charset="0"/>
                <a:ea typeface="宋体" charset="-122"/>
                <a:cs typeface="Times New Roman" pitchFamily="18" charset="0"/>
              </a:rPr>
              <a:t>g-s</a:t>
            </a:r>
            <a:r>
              <a:rPr lang="zh-CN" altLang="en-US" b="1">
                <a:latin typeface="Times New Roman" pitchFamily="18" charset="0"/>
                <a:ea typeface="宋体" charset="-122"/>
                <a:cs typeface="Times New Roman" pitchFamily="18" charset="0"/>
              </a:rPr>
              <a:t>的电压控制</a:t>
            </a:r>
            <a:r>
              <a:rPr lang="en-US" altLang="zh-CN" b="1">
                <a:latin typeface="Times New Roman" pitchFamily="18" charset="0"/>
                <a:ea typeface="宋体" charset="-122"/>
                <a:cs typeface="Times New Roman" pitchFamily="18" charset="0"/>
              </a:rPr>
              <a:t>d-s</a:t>
            </a:r>
            <a:r>
              <a:rPr lang="zh-CN" altLang="en-US" b="1">
                <a:latin typeface="Times New Roman" pitchFamily="18" charset="0"/>
                <a:ea typeface="宋体" charset="-122"/>
                <a:cs typeface="Times New Roman" pitchFamily="18" charset="0"/>
              </a:rPr>
              <a:t>的等效电阻</a:t>
            </a:r>
          </a:p>
        </p:txBody>
      </p:sp>
      <p:sp>
        <p:nvSpPr>
          <p:cNvPr id="22" name="Text Box 11"/>
          <p:cNvSpPr txBox="1">
            <a:spLocks noChangeArrowheads="1"/>
          </p:cNvSpPr>
          <p:nvPr/>
        </p:nvSpPr>
        <p:spPr bwMode="auto">
          <a:xfrm>
            <a:off x="3900489" y="4525963"/>
            <a:ext cx="466725" cy="938212"/>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恒流区</a:t>
            </a:r>
          </a:p>
        </p:txBody>
      </p:sp>
      <p:grpSp>
        <p:nvGrpSpPr>
          <p:cNvPr id="24" name="组合 23"/>
          <p:cNvGrpSpPr>
            <a:grpSpLocks/>
          </p:cNvGrpSpPr>
          <p:nvPr/>
        </p:nvGrpSpPr>
        <p:grpSpPr bwMode="auto">
          <a:xfrm>
            <a:off x="2549525" y="6070601"/>
            <a:ext cx="2178050" cy="404813"/>
            <a:chOff x="1026000" y="5695200"/>
            <a:chExt cx="2177848" cy="404769"/>
          </a:xfrm>
        </p:grpSpPr>
        <p:sp>
          <p:nvSpPr>
            <p:cNvPr id="191703" name="Text Box 14"/>
            <p:cNvSpPr txBox="1">
              <a:spLocks noChangeArrowheads="1"/>
            </p:cNvSpPr>
            <p:nvPr/>
          </p:nvSpPr>
          <p:spPr bwMode="auto">
            <a:xfrm>
              <a:off x="1146448" y="5733256"/>
              <a:ext cx="2057400" cy="3667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夹断区（截止区）</a:t>
              </a:r>
            </a:p>
          </p:txBody>
        </p:sp>
        <p:cxnSp>
          <p:nvCxnSpPr>
            <p:cNvPr id="14" name="直接连接符 13"/>
            <p:cNvCxnSpPr/>
            <p:nvPr/>
          </p:nvCxnSpPr>
          <p:spPr>
            <a:xfrm>
              <a:off x="1026000" y="5695200"/>
              <a:ext cx="2141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391" name="组合 16390"/>
          <p:cNvGrpSpPr>
            <a:grpSpLocks/>
          </p:cNvGrpSpPr>
          <p:nvPr/>
        </p:nvGrpSpPr>
        <p:grpSpPr bwMode="auto">
          <a:xfrm>
            <a:off x="4692650" y="3913188"/>
            <a:ext cx="636588" cy="2163762"/>
            <a:chOff x="3168000" y="3913197"/>
            <a:chExt cx="637064" cy="2163636"/>
          </a:xfrm>
        </p:grpSpPr>
        <p:cxnSp>
          <p:nvCxnSpPr>
            <p:cNvPr id="26" name="直接连接符 25"/>
            <p:cNvCxnSpPr/>
            <p:nvPr/>
          </p:nvCxnSpPr>
          <p:spPr>
            <a:xfrm flipV="1">
              <a:off x="3168000" y="3913197"/>
              <a:ext cx="306617" cy="216363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1702" name="Text Box 13"/>
            <p:cNvSpPr txBox="1">
              <a:spLocks noChangeArrowheads="1"/>
            </p:cNvSpPr>
            <p:nvPr/>
          </p:nvSpPr>
          <p:spPr bwMode="auto">
            <a:xfrm>
              <a:off x="3347864" y="4521184"/>
              <a:ext cx="457200" cy="1192213"/>
            </a:xfrm>
            <a:prstGeom prst="rect">
              <a:avLst/>
            </a:prstGeom>
            <a:noFill/>
            <a:ln w="9525">
              <a:noFill/>
              <a:miter lim="800000"/>
              <a:headEnd/>
              <a:tailEnd/>
            </a:ln>
          </p:spPr>
          <p:txBody>
            <a:bodyPr>
              <a:spAutoFit/>
            </a:bodyPr>
            <a:lstStyle/>
            <a:p>
              <a:pPr>
                <a:spcBef>
                  <a:spcPct val="50000"/>
                </a:spcBef>
              </a:pPr>
              <a:r>
                <a:rPr kumimoji="1" lang="zh-CN" altLang="en-US" b="1">
                  <a:solidFill>
                    <a:srgbClr val="CC0066"/>
                  </a:solidFill>
                  <a:latin typeface="Times New Roman" pitchFamily="18" charset="0"/>
                  <a:ea typeface="宋体" charset="-122"/>
                </a:rPr>
                <a:t>击</a:t>
              </a:r>
            </a:p>
            <a:p>
              <a:pPr>
                <a:spcBef>
                  <a:spcPct val="50000"/>
                </a:spcBef>
              </a:pPr>
              <a:r>
                <a:rPr kumimoji="1" lang="zh-CN" altLang="en-US" b="1">
                  <a:solidFill>
                    <a:srgbClr val="CC0066"/>
                  </a:solidFill>
                  <a:latin typeface="Times New Roman" pitchFamily="18" charset="0"/>
                  <a:ea typeface="宋体" charset="-122"/>
                </a:rPr>
                <a:t>穿</a:t>
              </a:r>
            </a:p>
            <a:p>
              <a:pPr>
                <a:spcBef>
                  <a:spcPct val="50000"/>
                </a:spcBef>
              </a:pPr>
              <a:r>
                <a:rPr kumimoji="1" lang="zh-CN" altLang="en-US" b="1">
                  <a:solidFill>
                    <a:srgbClr val="CC0066"/>
                  </a:solidFill>
                  <a:latin typeface="Times New Roman" pitchFamily="18" charset="0"/>
                  <a:ea typeface="宋体" charset="-122"/>
                </a:rPr>
                <a:t>区</a:t>
              </a:r>
            </a:p>
          </p:txBody>
        </p:sp>
      </p:grpSp>
      <p:grpSp>
        <p:nvGrpSpPr>
          <p:cNvPr id="16388" name="组合 16387"/>
          <p:cNvGrpSpPr>
            <a:grpSpLocks/>
          </p:cNvGrpSpPr>
          <p:nvPr/>
        </p:nvGrpSpPr>
        <p:grpSpPr bwMode="auto">
          <a:xfrm>
            <a:off x="4800602" y="5624514"/>
            <a:ext cx="1496018" cy="384174"/>
            <a:chOff x="3292868" y="5227778"/>
            <a:chExt cx="1496722" cy="384326"/>
          </a:xfrm>
        </p:grpSpPr>
        <p:sp>
          <p:nvSpPr>
            <p:cNvPr id="191699" name="文本框 1"/>
            <p:cNvSpPr txBox="1">
              <a:spLocks noChangeArrowheads="1"/>
            </p:cNvSpPr>
            <p:nvPr/>
          </p:nvSpPr>
          <p:spPr bwMode="auto">
            <a:xfrm>
              <a:off x="3528716" y="5227778"/>
              <a:ext cx="1260874" cy="375122"/>
            </a:xfrm>
            <a:prstGeom prst="rect">
              <a:avLst/>
            </a:prstGeom>
            <a:noFill/>
            <a:ln w="9525">
              <a:noFill/>
              <a:miter lim="800000"/>
              <a:headEnd/>
              <a:tailEnd/>
            </a:ln>
          </p:spPr>
          <p:txBody>
            <a:bodyPr wrap="none">
              <a:spAutoFit/>
            </a:bodyPr>
            <a:lstStyle/>
            <a:p>
              <a:pPr>
                <a:lnSpc>
                  <a:spcPct val="110000"/>
                </a:lnSpc>
                <a:buClr>
                  <a:srgbClr val="FF0000"/>
                </a:buClr>
              </a:pP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a:t>
              </a:r>
              <a:r>
                <a:rPr lang="en-US" altLang="zh-CN" b="1">
                  <a:latin typeface="Times New Roman" pitchFamily="18" charset="0"/>
                  <a:ea typeface="楷体_GB2312" pitchFamily="49" charset="-122"/>
                  <a:cs typeface="Times New Roman" pitchFamily="18" charset="0"/>
                </a:rPr>
                <a:t>=</a:t>
              </a:r>
              <a:r>
                <a:rPr lang="en-US" altLang="zh-CN" b="1" i="1">
                  <a:latin typeface="Times New Roman" pitchFamily="18" charset="0"/>
                  <a:ea typeface="楷体_GB2312" pitchFamily="49" charset="-122"/>
                  <a:cs typeface="Times New Roman" pitchFamily="18" charset="0"/>
                </a:rPr>
                <a:t>U</a:t>
              </a:r>
              <a:r>
                <a:rPr lang="en-US" altLang="zh-CN" b="1" baseline="-25000">
                  <a:latin typeface="Times New Roman" pitchFamily="18" charset="0"/>
                  <a:ea typeface="楷体_GB2312" pitchFamily="49" charset="-122"/>
                  <a:cs typeface="Times New Roman" pitchFamily="18" charset="0"/>
                </a:rPr>
                <a:t>GS(th)</a:t>
              </a:r>
              <a:endParaRPr lang="zh-CN" altLang="en-US" b="1">
                <a:latin typeface="Times New Roman" pitchFamily="18" charset="0"/>
                <a:ea typeface="楷体_GB2312" pitchFamily="49" charset="-122"/>
                <a:cs typeface="Times New Roman" pitchFamily="18" charset="0"/>
              </a:endParaRPr>
            </a:p>
          </p:txBody>
        </p:sp>
        <p:cxnSp>
          <p:nvCxnSpPr>
            <p:cNvPr id="36" name="直接连接符 35"/>
            <p:cNvCxnSpPr/>
            <p:nvPr/>
          </p:nvCxnSpPr>
          <p:spPr>
            <a:xfrm flipV="1">
              <a:off x="3292868" y="5481878"/>
              <a:ext cx="306532" cy="130226"/>
            </a:xfrm>
            <a:prstGeom prst="line">
              <a:avLst/>
            </a:prstGeom>
            <a:ln w="158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41" name="AutoShape 5"/>
          <p:cNvSpPr>
            <a:spLocks/>
          </p:cNvSpPr>
          <p:nvPr/>
        </p:nvSpPr>
        <p:spPr bwMode="auto">
          <a:xfrm>
            <a:off x="5329238" y="4152900"/>
            <a:ext cx="755650" cy="1200150"/>
          </a:xfrm>
          <a:prstGeom prst="borderCallout1">
            <a:avLst>
              <a:gd name="adj1" fmla="val 10074"/>
              <a:gd name="adj2" fmla="val -11037"/>
              <a:gd name="adj3" fmla="val 39407"/>
              <a:gd name="adj4" fmla="val -143444"/>
            </a:avLst>
          </a:prstGeom>
          <a:solidFill>
            <a:srgbClr val="FFFFCC"/>
          </a:solidFill>
          <a:ln w="19050">
            <a:solidFill>
              <a:srgbClr val="FF0000"/>
            </a:solidFill>
            <a:miter lim="800000"/>
            <a:headEnd/>
            <a:tailEnd/>
          </a:ln>
        </p:spPr>
        <p:txBody>
          <a:bodyPr/>
          <a:lstStyle/>
          <a:p>
            <a:pPr algn="ctr" eaLnBrk="0" hangingPunct="0"/>
            <a:r>
              <a:rPr lang="en-US" altLang="zh-CN" b="1" i="1">
                <a:latin typeface="Times New Roman" pitchFamily="18" charset="0"/>
                <a:ea typeface="宋体" charset="-122"/>
                <a:cs typeface="Times New Roman" pitchFamily="18" charset="0"/>
              </a:rPr>
              <a:t>i</a:t>
            </a:r>
            <a:r>
              <a:rPr lang="en-US" altLang="zh-CN" b="1" baseline="-25000">
                <a:latin typeface="Times New Roman" pitchFamily="18" charset="0"/>
                <a:ea typeface="宋体" charset="-122"/>
                <a:cs typeface="Times New Roman" pitchFamily="18" charset="0"/>
              </a:rPr>
              <a:t>D</a:t>
            </a:r>
            <a:r>
              <a:rPr lang="zh-CN" altLang="en-US" b="1">
                <a:latin typeface="Times New Roman" pitchFamily="18" charset="0"/>
                <a:ea typeface="宋体" charset="-122"/>
                <a:cs typeface="Times New Roman" pitchFamily="18" charset="0"/>
              </a:rPr>
              <a:t>几乎仅决定于</a:t>
            </a:r>
            <a:r>
              <a:rPr lang="en-US" altLang="zh-CN" b="1" i="1">
                <a:latin typeface="Times New Roman" pitchFamily="18" charset="0"/>
                <a:ea typeface="宋体" charset="-122"/>
                <a:cs typeface="Times New Roman" pitchFamily="18" charset="0"/>
              </a:rPr>
              <a:t>u</a:t>
            </a:r>
            <a:r>
              <a:rPr lang="en-US" altLang="zh-CN" b="1" baseline="-25000">
                <a:latin typeface="Times New Roman" pitchFamily="18" charset="0"/>
                <a:ea typeface="宋体" charset="-122"/>
                <a:cs typeface="Times New Roman" pitchFamily="18" charset="0"/>
              </a:rPr>
              <a:t>GS</a:t>
            </a:r>
            <a:endParaRPr kumimoji="1" lang="en-US" altLang="zh-CN">
              <a:latin typeface="Times New Roman" pitchFamily="18" charset="0"/>
              <a:ea typeface="宋体" charset="-122"/>
              <a:cs typeface="Times New Roman" pitchFamily="18" charset="0"/>
            </a:endParaRPr>
          </a:p>
        </p:txBody>
      </p:sp>
      <p:grpSp>
        <p:nvGrpSpPr>
          <p:cNvPr id="16392" name="组合 16391"/>
          <p:cNvGrpSpPr>
            <a:grpSpLocks/>
          </p:cNvGrpSpPr>
          <p:nvPr/>
        </p:nvGrpSpPr>
        <p:grpSpPr bwMode="auto">
          <a:xfrm>
            <a:off x="2549526" y="3322638"/>
            <a:ext cx="2613025" cy="2754312"/>
            <a:chOff x="1026000" y="3322729"/>
            <a:chExt cx="2613213" cy="2754103"/>
          </a:xfrm>
        </p:grpSpPr>
        <p:sp>
          <p:nvSpPr>
            <p:cNvPr id="18" name="任意多边形 17"/>
            <p:cNvSpPr/>
            <p:nvPr/>
          </p:nvSpPr>
          <p:spPr>
            <a:xfrm>
              <a:off x="1026000" y="3913234"/>
              <a:ext cx="936692" cy="2163598"/>
            </a:xfrm>
            <a:custGeom>
              <a:avLst/>
              <a:gdLst>
                <a:gd name="connsiteX0" fmla="*/ 0 w 4312920"/>
                <a:gd name="connsiteY0" fmla="*/ 5181600 h 5181600"/>
                <a:gd name="connsiteX1" fmla="*/ 716280 w 4312920"/>
                <a:gd name="connsiteY1" fmla="*/ 5044440 h 5181600"/>
                <a:gd name="connsiteX2" fmla="*/ 1432560 w 4312920"/>
                <a:gd name="connsiteY2" fmla="*/ 4602480 h 5181600"/>
                <a:gd name="connsiteX3" fmla="*/ 2164080 w 4312920"/>
                <a:gd name="connsiteY3" fmla="*/ 3886200 h 5181600"/>
                <a:gd name="connsiteX4" fmla="*/ 2880360 w 4312920"/>
                <a:gd name="connsiteY4" fmla="*/ 2880360 h 5181600"/>
                <a:gd name="connsiteX5" fmla="*/ 3596640 w 4312920"/>
                <a:gd name="connsiteY5" fmla="*/ 1584960 h 5181600"/>
                <a:gd name="connsiteX6" fmla="*/ 4312920 w 4312920"/>
                <a:gd name="connsiteY6" fmla="*/ 0 h 518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2920" h="5181600">
                  <a:moveTo>
                    <a:pt x="0" y="5181600"/>
                  </a:moveTo>
                  <a:cubicBezTo>
                    <a:pt x="238760" y="5161280"/>
                    <a:pt x="477520" y="5140960"/>
                    <a:pt x="716280" y="5044440"/>
                  </a:cubicBezTo>
                  <a:cubicBezTo>
                    <a:pt x="955040" y="4947920"/>
                    <a:pt x="1191260" y="4795520"/>
                    <a:pt x="1432560" y="4602480"/>
                  </a:cubicBezTo>
                  <a:cubicBezTo>
                    <a:pt x="1673860" y="4409440"/>
                    <a:pt x="1922780" y="4173220"/>
                    <a:pt x="2164080" y="3886200"/>
                  </a:cubicBezTo>
                  <a:cubicBezTo>
                    <a:pt x="2405380" y="3599180"/>
                    <a:pt x="2641600" y="3263900"/>
                    <a:pt x="2880360" y="2880360"/>
                  </a:cubicBezTo>
                  <a:cubicBezTo>
                    <a:pt x="3119120" y="2496820"/>
                    <a:pt x="3357880" y="2065020"/>
                    <a:pt x="3596640" y="1584960"/>
                  </a:cubicBezTo>
                  <a:cubicBezTo>
                    <a:pt x="3835400" y="1104900"/>
                    <a:pt x="4074160" y="552450"/>
                    <a:pt x="4312920" y="0"/>
                  </a:cubicBezTo>
                </a:path>
              </a:pathLst>
            </a:cu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sp>
          <p:nvSpPr>
            <p:cNvPr id="191698" name="AutoShape 9"/>
            <p:cNvSpPr>
              <a:spLocks/>
            </p:cNvSpPr>
            <p:nvPr/>
          </p:nvSpPr>
          <p:spPr bwMode="auto">
            <a:xfrm>
              <a:off x="2252295" y="3322729"/>
              <a:ext cx="1386918" cy="646331"/>
            </a:xfrm>
            <a:prstGeom prst="borderCallout1">
              <a:avLst>
                <a:gd name="adj1" fmla="val 62014"/>
                <a:gd name="adj2" fmla="val -898"/>
                <a:gd name="adj3" fmla="val 94856"/>
                <a:gd name="adj4" fmla="val -19565"/>
              </a:avLst>
            </a:prstGeom>
            <a:solidFill>
              <a:srgbClr val="FFFFCC"/>
            </a:solidFill>
            <a:ln w="19050">
              <a:solidFill>
                <a:srgbClr val="FF0000"/>
              </a:solidFill>
              <a:miter lim="800000"/>
              <a:headEnd/>
              <a:tailEnd/>
            </a:ln>
          </p:spPr>
          <p:txBody>
            <a:bodyPr wrap="none">
              <a:spAutoFit/>
            </a:bodyPr>
            <a:lstStyle/>
            <a:p>
              <a:pPr algn="ctr" eaLnBrk="0" hangingPunct="0"/>
              <a:r>
                <a:rPr kumimoji="1" lang="zh-CN" altLang="en-US" b="1">
                  <a:latin typeface="Times New Roman" pitchFamily="18" charset="0"/>
                  <a:ea typeface="宋体" charset="-122"/>
                  <a:cs typeface="Times New Roman" pitchFamily="18" charset="0"/>
                </a:rPr>
                <a:t>预夹断轨迹</a:t>
              </a:r>
              <a:endParaRPr kumimoji="1" lang="en-US" altLang="zh-CN" b="1">
                <a:latin typeface="Times New Roman" pitchFamily="18" charset="0"/>
                <a:ea typeface="宋体" charset="-122"/>
                <a:cs typeface="Times New Roman" pitchFamily="18" charset="0"/>
              </a:endParaRPr>
            </a:p>
            <a:p>
              <a:pPr algn="ctr" eaLnBrk="0" hangingPunct="0"/>
              <a:r>
                <a:rPr kumimoji="1" lang="en-US" altLang="zh-CN" b="1" i="1">
                  <a:latin typeface="Times New Roman" pitchFamily="18" charset="0"/>
                  <a:ea typeface="宋体" charset="-122"/>
                  <a:cs typeface="Times New Roman" pitchFamily="18" charset="0"/>
                </a:rPr>
                <a:t>u</a:t>
              </a:r>
              <a:r>
                <a:rPr kumimoji="1" lang="en-US" altLang="zh-CN" b="1" baseline="-25000">
                  <a:latin typeface="Times New Roman" pitchFamily="18" charset="0"/>
                  <a:ea typeface="宋体" charset="-122"/>
                  <a:cs typeface="Times New Roman" pitchFamily="18" charset="0"/>
                </a:rPr>
                <a:t>GD</a:t>
              </a:r>
              <a:r>
                <a:rPr kumimoji="1" lang="en-US" altLang="zh-CN" b="1">
                  <a:latin typeface="Times New Roman" pitchFamily="18" charset="0"/>
                  <a:ea typeface="宋体" charset="-122"/>
                  <a:cs typeface="Times New Roman" pitchFamily="18" charset="0"/>
                </a:rPr>
                <a:t>=</a:t>
              </a:r>
              <a:r>
                <a:rPr kumimoji="1" lang="en-US" altLang="zh-CN" b="1" i="1">
                  <a:latin typeface="Times New Roman" pitchFamily="18" charset="0"/>
                  <a:ea typeface="宋体" charset="-122"/>
                  <a:cs typeface="Times New Roman" pitchFamily="18" charset="0"/>
                </a:rPr>
                <a:t>U</a:t>
              </a:r>
              <a:r>
                <a:rPr kumimoji="1" lang="en-US" altLang="zh-CN" b="1" baseline="-25000">
                  <a:latin typeface="Times New Roman" pitchFamily="18" charset="0"/>
                  <a:ea typeface="宋体" charset="-122"/>
                  <a:cs typeface="Times New Roman" pitchFamily="18" charset="0"/>
                </a:rPr>
                <a:t>GS(th)</a:t>
              </a:r>
              <a:endParaRPr kumimoji="1" lang="zh-CN" altLang="en-US" b="1">
                <a:latin typeface="Times New Roman" pitchFamily="18" charset="0"/>
                <a:ea typeface="宋体" charset="-122"/>
                <a:cs typeface="Times New Roman" pitchFamily="18" charset="0"/>
              </a:endParaRPr>
            </a:p>
          </p:txBody>
        </p:sp>
      </p:grpSp>
      <p:sp>
        <p:nvSpPr>
          <p:cNvPr id="43" name="Line 4"/>
          <p:cNvSpPr>
            <a:spLocks noChangeShapeType="1"/>
          </p:cNvSpPr>
          <p:nvPr/>
        </p:nvSpPr>
        <p:spPr bwMode="auto">
          <a:xfrm flipV="1">
            <a:off x="3787775" y="4054476"/>
            <a:ext cx="0" cy="2016125"/>
          </a:xfrm>
          <a:prstGeom prst="line">
            <a:avLst/>
          </a:prstGeom>
          <a:noFill/>
          <a:ln w="15875">
            <a:solidFill>
              <a:srgbClr val="FF0000"/>
            </a:solidFill>
            <a:prstDash val="dash"/>
            <a:round/>
            <a:headEnd/>
            <a:tailEnd/>
          </a:ln>
        </p:spPr>
        <p:txBody>
          <a:bodyPr/>
          <a:lstStyle/>
          <a:p>
            <a:endParaRPr lang="zh-CN" altLang="en-US"/>
          </a:p>
        </p:txBody>
      </p:sp>
      <p:sp>
        <p:nvSpPr>
          <p:cNvPr id="47" name="文本框 1"/>
          <p:cNvSpPr txBox="1">
            <a:spLocks noChangeArrowheads="1"/>
          </p:cNvSpPr>
          <p:nvPr/>
        </p:nvSpPr>
        <p:spPr bwMode="auto">
          <a:xfrm>
            <a:off x="6242050" y="2381250"/>
            <a:ext cx="4210050" cy="400050"/>
          </a:xfrm>
          <a:prstGeom prst="rect">
            <a:avLst/>
          </a:prstGeom>
          <a:solidFill>
            <a:srgbClr val="66FFFF"/>
          </a:solidFill>
          <a:ln w="9525">
            <a:solidFill>
              <a:srgbClr val="FF0000"/>
            </a:solidFill>
            <a:miter lim="800000"/>
            <a:headEnd/>
            <a:tailEnd/>
          </a:ln>
        </p:spPr>
        <p:txBody>
          <a:bodyPr>
            <a:spAutoFit/>
          </a:bodyPr>
          <a:lstStyle/>
          <a:p>
            <a:r>
              <a:rPr lang="zh-CN" altLang="en-US" sz="2000" b="1">
                <a:solidFill>
                  <a:srgbClr val="FF0000"/>
                </a:solidFill>
                <a:latin typeface="Times New Roman" pitchFamily="18" charset="0"/>
                <a:ea typeface="楷体_GB2312" pitchFamily="49" charset="-122"/>
                <a:cs typeface="Times New Roman" pitchFamily="18" charset="0"/>
              </a:rPr>
              <a:t>转移特性</a:t>
            </a:r>
            <a:r>
              <a:rPr lang="zh-CN" altLang="en-US" sz="2000" b="1">
                <a:latin typeface="Times New Roman" pitchFamily="18" charset="0"/>
                <a:ea typeface="楷体_GB2312" pitchFamily="49" charset="-122"/>
                <a:cs typeface="Times New Roman" pitchFamily="18" charset="0"/>
              </a:rPr>
              <a:t>：输入量对输出量的控制</a:t>
            </a:r>
            <a:endParaRPr lang="zh-CN" altLang="en-US" sz="2000" b="1">
              <a:solidFill>
                <a:srgbClr val="C00000"/>
              </a:solidFill>
              <a:latin typeface="Times New Roman" pitchFamily="18" charset="0"/>
              <a:ea typeface="楷体_GB2312" pitchFamily="49" charset="-122"/>
              <a:cs typeface="Times New Roman" pitchFamily="18" charset="0"/>
            </a:endParaRPr>
          </a:p>
        </p:txBody>
      </p:sp>
      <p:graphicFrame>
        <p:nvGraphicFramePr>
          <p:cNvPr id="16390" name="Object 1195"/>
          <p:cNvGraphicFramePr>
            <a:graphicFrameLocks noChangeAspect="1"/>
          </p:cNvGraphicFramePr>
          <p:nvPr/>
        </p:nvGraphicFramePr>
        <p:xfrm>
          <a:off x="7116763" y="2773364"/>
          <a:ext cx="2171700" cy="549275"/>
        </p:xfrm>
        <a:graphic>
          <a:graphicData uri="http://schemas.openxmlformats.org/presentationml/2006/ole">
            <mc:AlternateContent xmlns:mc="http://schemas.openxmlformats.org/markup-compatibility/2006">
              <mc:Choice xmlns:v="urn:schemas-microsoft-com:vml" Requires="v">
                <p:oleObj spid="_x0000_s191779" name="Equation" r:id="rId13" imgW="1205977" imgH="304668" progId="Equation.DSMT4">
                  <p:embed/>
                </p:oleObj>
              </mc:Choice>
              <mc:Fallback>
                <p:oleObj name="Equation" r:id="rId13" imgW="1205977" imgH="304668" progId="Equation.DSMT4">
                  <p:embed/>
                  <p:pic>
                    <p:nvPicPr>
                      <p:cNvPr id="0" name="Picture 11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16763" y="2773364"/>
                        <a:ext cx="2171700"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Text Box 7"/>
          <p:cNvSpPr txBox="1">
            <a:spLocks noChangeArrowheads="1"/>
          </p:cNvSpPr>
          <p:nvPr/>
        </p:nvSpPr>
        <p:spPr bwMode="auto">
          <a:xfrm>
            <a:off x="7067551" y="3284538"/>
            <a:ext cx="2797175" cy="646112"/>
          </a:xfrm>
          <a:prstGeom prst="rect">
            <a:avLst/>
          </a:prstGeom>
          <a:solidFill>
            <a:srgbClr val="FFFFCC"/>
          </a:solidFill>
          <a:ln w="19050">
            <a:solidFill>
              <a:srgbClr val="FF0000"/>
            </a:solidFill>
            <a:miter lim="800000"/>
            <a:headEnd/>
            <a:tailEnd/>
          </a:ln>
        </p:spPr>
        <p:txBody>
          <a:bodyPr wrap="none">
            <a:spAutoFit/>
          </a:bodyPr>
          <a:lstStyle/>
          <a:p>
            <a:r>
              <a:rPr kumimoji="1" lang="zh-CN" altLang="en-US" b="1" dirty="0">
                <a:latin typeface="Times New Roman" pitchFamily="18" charset="0"/>
                <a:ea typeface="宋体" charset="-122"/>
              </a:rPr>
              <a:t>场效应管工作在恒流区</a:t>
            </a:r>
            <a:endParaRPr kumimoji="1" lang="en-US" altLang="zh-CN" b="1" dirty="0">
              <a:latin typeface="Times New Roman" pitchFamily="18" charset="0"/>
              <a:ea typeface="宋体" charset="-122"/>
            </a:endParaRPr>
          </a:p>
          <a:p>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GS</a:t>
            </a:r>
            <a:r>
              <a:rPr kumimoji="1" lang="zh-CN" altLang="en-US" b="1" dirty="0">
                <a:latin typeface="Times New Roman" pitchFamily="18" charset="0"/>
                <a:ea typeface="宋体" charset="-122"/>
              </a:rPr>
              <a:t>＞</a:t>
            </a:r>
            <a:r>
              <a:rPr kumimoji="1" lang="en-US" altLang="zh-CN" b="1" i="1" dirty="0">
                <a:latin typeface="Times New Roman" pitchFamily="18" charset="0"/>
                <a:ea typeface="宋体" charset="-122"/>
              </a:rPr>
              <a:t>U</a:t>
            </a:r>
            <a:r>
              <a:rPr kumimoji="1" lang="en-US" altLang="zh-CN" b="1" baseline="-25000" dirty="0">
                <a:latin typeface="Times New Roman" pitchFamily="18" charset="0"/>
                <a:ea typeface="宋体" charset="-122"/>
              </a:rPr>
              <a:t>GS(</a:t>
            </a:r>
            <a:r>
              <a:rPr kumimoji="1" lang="en-US" altLang="zh-CN" b="1" baseline="-25000" dirty="0" err="1">
                <a:latin typeface="Times New Roman" pitchFamily="18" charset="0"/>
                <a:ea typeface="宋体" charset="-122"/>
              </a:rPr>
              <a:t>th</a:t>
            </a:r>
            <a:r>
              <a:rPr kumimoji="1" lang="en-US" altLang="zh-CN" b="1" baseline="-25000" dirty="0">
                <a:latin typeface="Times New Roman" pitchFamily="18" charset="0"/>
                <a:ea typeface="宋体" charset="-122"/>
              </a:rPr>
              <a:t>)</a:t>
            </a:r>
            <a:r>
              <a:rPr kumimoji="1" lang="zh-CN" altLang="en-US" b="1" dirty="0">
                <a:latin typeface="Times New Roman" pitchFamily="18" charset="0"/>
                <a:ea typeface="宋体" charset="-122"/>
              </a:rPr>
              <a:t>且</a:t>
            </a:r>
            <a:r>
              <a:rPr kumimoji="1" lang="en-US" altLang="zh-CN" b="1" i="1" dirty="0" err="1">
                <a:latin typeface="Times New Roman" pitchFamily="18" charset="0"/>
                <a:ea typeface="宋体" charset="-122"/>
              </a:rPr>
              <a:t>u</a:t>
            </a:r>
            <a:r>
              <a:rPr kumimoji="1" lang="en-US" altLang="zh-CN" b="1" baseline="-25000" dirty="0" err="1">
                <a:latin typeface="Times New Roman" pitchFamily="18" charset="0"/>
                <a:ea typeface="宋体" charset="-122"/>
              </a:rPr>
              <a:t>GD</a:t>
            </a:r>
            <a:r>
              <a:rPr kumimoji="1" lang="zh-CN" altLang="en-US" b="1" dirty="0">
                <a:latin typeface="Times New Roman" pitchFamily="18" charset="0"/>
                <a:ea typeface="宋体" charset="-122"/>
              </a:rPr>
              <a:t>＜</a:t>
            </a:r>
            <a:r>
              <a:rPr kumimoji="1" lang="en-US" altLang="zh-CN" b="1" i="1" dirty="0">
                <a:latin typeface="Times New Roman" pitchFamily="18" charset="0"/>
                <a:ea typeface="宋体" charset="-122"/>
              </a:rPr>
              <a:t>U</a:t>
            </a:r>
            <a:r>
              <a:rPr kumimoji="1" lang="en-US" altLang="zh-CN" b="1" baseline="-25000" dirty="0">
                <a:latin typeface="Times New Roman" pitchFamily="18" charset="0"/>
                <a:ea typeface="宋体" charset="-122"/>
              </a:rPr>
              <a:t>GS(</a:t>
            </a:r>
            <a:r>
              <a:rPr kumimoji="1" lang="en-US" altLang="zh-CN" b="1" baseline="-25000" dirty="0" err="1">
                <a:latin typeface="Times New Roman" pitchFamily="18" charset="0"/>
                <a:ea typeface="宋体" charset="-122"/>
              </a:rPr>
              <a:t>th</a:t>
            </a:r>
            <a:r>
              <a:rPr kumimoji="1" lang="en-US" altLang="zh-CN" b="1" baseline="-25000" dirty="0">
                <a:latin typeface="Times New Roman" pitchFamily="18" charset="0"/>
                <a:ea typeface="宋体" charset="-122"/>
              </a:rPr>
              <a:t>)</a:t>
            </a:r>
            <a:endParaRPr kumimoji="1" lang="en-US" altLang="zh-CN" b="1" dirty="0">
              <a:latin typeface="Times New Roman" pitchFamily="18" charset="0"/>
              <a:ea typeface="宋体" charset="-122"/>
            </a:endParaRPr>
          </a:p>
        </p:txBody>
      </p:sp>
      <p:grpSp>
        <p:nvGrpSpPr>
          <p:cNvPr id="7" name="组合 6"/>
          <p:cNvGrpSpPr>
            <a:grpSpLocks/>
          </p:cNvGrpSpPr>
          <p:nvPr/>
        </p:nvGrpSpPr>
        <p:grpSpPr bwMode="auto">
          <a:xfrm>
            <a:off x="7500940" y="4506914"/>
            <a:ext cx="752129" cy="1570037"/>
            <a:chOff x="6120172" y="4507453"/>
            <a:chExt cx="751783" cy="1569379"/>
          </a:xfrm>
        </p:grpSpPr>
        <p:sp>
          <p:nvSpPr>
            <p:cNvPr id="191695" name="Line 4"/>
            <p:cNvSpPr>
              <a:spLocks noChangeShapeType="1"/>
            </p:cNvSpPr>
            <p:nvPr/>
          </p:nvSpPr>
          <p:spPr bwMode="auto">
            <a:xfrm flipH="1" flipV="1">
              <a:off x="6434780" y="4507453"/>
              <a:ext cx="0" cy="1569379"/>
            </a:xfrm>
            <a:prstGeom prst="line">
              <a:avLst/>
            </a:prstGeom>
            <a:noFill/>
            <a:ln w="15875">
              <a:solidFill>
                <a:srgbClr val="FF0000"/>
              </a:solidFill>
              <a:prstDash val="dash"/>
              <a:round/>
              <a:headEnd/>
              <a:tailEnd/>
            </a:ln>
          </p:spPr>
          <p:txBody>
            <a:bodyPr/>
            <a:lstStyle/>
            <a:p>
              <a:endParaRPr lang="zh-CN" altLang="en-US"/>
            </a:p>
          </p:txBody>
        </p:sp>
        <p:sp>
          <p:nvSpPr>
            <p:cNvPr id="191696" name="文本框 1"/>
            <p:cNvSpPr txBox="1">
              <a:spLocks noChangeArrowheads="1"/>
            </p:cNvSpPr>
            <p:nvPr/>
          </p:nvSpPr>
          <p:spPr bwMode="auto">
            <a:xfrm>
              <a:off x="6120172" y="5691967"/>
              <a:ext cx="751783" cy="312070"/>
            </a:xfrm>
            <a:prstGeom prst="rect">
              <a:avLst/>
            </a:prstGeom>
            <a:noFill/>
            <a:ln w="9525">
              <a:noFill/>
              <a:miter lim="800000"/>
              <a:headEnd/>
              <a:tailEnd/>
            </a:ln>
          </p:spPr>
          <p:txBody>
            <a:bodyPr wrap="none">
              <a:spAutoFit/>
            </a:bodyPr>
            <a:lstStyle/>
            <a:p>
              <a:pPr>
                <a:lnSpc>
                  <a:spcPct val="110000"/>
                </a:lnSpc>
                <a:buClr>
                  <a:srgbClr val="FF0000"/>
                </a:buClr>
              </a:pPr>
              <a:r>
                <a:rPr lang="en-US" altLang="zh-CN" sz="1400" b="1">
                  <a:latin typeface="Times New Roman" pitchFamily="18" charset="0"/>
                  <a:ea typeface="楷体_GB2312" pitchFamily="49" charset="-122"/>
                  <a:cs typeface="Times New Roman" pitchFamily="18" charset="0"/>
                </a:rPr>
                <a:t>2</a:t>
              </a:r>
              <a:r>
                <a:rPr lang="en-US" altLang="zh-CN" sz="1400" b="1" i="1">
                  <a:latin typeface="Times New Roman" pitchFamily="18" charset="0"/>
                  <a:ea typeface="楷体_GB2312" pitchFamily="49" charset="-122"/>
                  <a:cs typeface="Times New Roman" pitchFamily="18" charset="0"/>
                </a:rPr>
                <a:t>U</a:t>
              </a:r>
              <a:r>
                <a:rPr lang="en-US" altLang="zh-CN" sz="1400" b="1" baseline="-25000">
                  <a:latin typeface="Times New Roman" pitchFamily="18" charset="0"/>
                  <a:ea typeface="楷体_GB2312" pitchFamily="49" charset="-122"/>
                  <a:cs typeface="Times New Roman" pitchFamily="18" charset="0"/>
                </a:rPr>
                <a:t>GS(th)</a:t>
              </a:r>
              <a:endParaRPr lang="zh-CN" altLang="en-US" sz="1400" b="1">
                <a:latin typeface="Times New Roman" pitchFamily="18" charset="0"/>
                <a:ea typeface="楷体_GB2312" pitchFamily="49" charset="-122"/>
                <a:cs typeface="Times New Roman" pitchFamily="18" charset="0"/>
              </a:endParaRPr>
            </a:p>
          </p:txBody>
        </p:sp>
      </p:grpSp>
      <p:grpSp>
        <p:nvGrpSpPr>
          <p:cNvPr id="16395" name="组合 16394"/>
          <p:cNvGrpSpPr>
            <a:grpSpLocks/>
          </p:cNvGrpSpPr>
          <p:nvPr/>
        </p:nvGrpSpPr>
        <p:grpSpPr bwMode="auto">
          <a:xfrm>
            <a:off x="6132290" y="4292600"/>
            <a:ext cx="1671860" cy="312201"/>
            <a:chOff x="4894338" y="4293096"/>
            <a:chExt cx="1672716" cy="311370"/>
          </a:xfrm>
        </p:grpSpPr>
        <p:sp>
          <p:nvSpPr>
            <p:cNvPr id="191693" name="Line 4"/>
            <p:cNvSpPr>
              <a:spLocks noChangeShapeType="1"/>
            </p:cNvSpPr>
            <p:nvPr/>
          </p:nvSpPr>
          <p:spPr bwMode="auto">
            <a:xfrm flipH="1">
              <a:off x="5289054" y="4509388"/>
              <a:ext cx="1278000" cy="0"/>
            </a:xfrm>
            <a:prstGeom prst="line">
              <a:avLst/>
            </a:prstGeom>
            <a:noFill/>
            <a:ln w="15875">
              <a:solidFill>
                <a:srgbClr val="FF0000"/>
              </a:solidFill>
              <a:prstDash val="dash"/>
              <a:round/>
              <a:headEnd/>
              <a:tailEnd/>
            </a:ln>
          </p:spPr>
          <p:txBody>
            <a:bodyPr/>
            <a:lstStyle/>
            <a:p>
              <a:endParaRPr lang="zh-CN" altLang="en-US"/>
            </a:p>
          </p:txBody>
        </p:sp>
        <p:sp>
          <p:nvSpPr>
            <p:cNvPr id="191694" name="文本框 1"/>
            <p:cNvSpPr txBox="1">
              <a:spLocks noChangeArrowheads="1"/>
            </p:cNvSpPr>
            <p:nvPr/>
          </p:nvSpPr>
          <p:spPr bwMode="auto">
            <a:xfrm>
              <a:off x="4894338" y="4293096"/>
              <a:ext cx="434957" cy="311370"/>
            </a:xfrm>
            <a:prstGeom prst="rect">
              <a:avLst/>
            </a:prstGeom>
            <a:noFill/>
            <a:ln w="9525">
              <a:noFill/>
              <a:miter lim="800000"/>
              <a:headEnd/>
              <a:tailEnd/>
            </a:ln>
          </p:spPr>
          <p:txBody>
            <a:bodyPr wrap="none">
              <a:spAutoFit/>
            </a:bodyPr>
            <a:lstStyle/>
            <a:p>
              <a:pPr algn="r">
                <a:lnSpc>
                  <a:spcPct val="110000"/>
                </a:lnSpc>
                <a:buClr>
                  <a:srgbClr val="FF0000"/>
                </a:buClr>
              </a:pPr>
              <a:r>
                <a:rPr lang="en-US" altLang="zh-CN" sz="1400" b="1" i="1">
                  <a:latin typeface="Times New Roman" pitchFamily="18" charset="0"/>
                  <a:ea typeface="楷体_GB2312" pitchFamily="49" charset="-122"/>
                  <a:cs typeface="Times New Roman" pitchFamily="18" charset="0"/>
                </a:rPr>
                <a:t>I</a:t>
              </a:r>
              <a:r>
                <a:rPr lang="en-US" altLang="zh-CN" sz="1400" b="1" baseline="-25000">
                  <a:latin typeface="Times New Roman" pitchFamily="18" charset="0"/>
                  <a:ea typeface="楷体_GB2312" pitchFamily="49" charset="-122"/>
                  <a:cs typeface="Times New Roman" pitchFamily="18" charset="0"/>
                </a:rPr>
                <a:t>DO</a:t>
              </a:r>
              <a:endParaRPr lang="zh-CN" altLang="en-US" sz="1400" b="1">
                <a:latin typeface="Times New Roman" pitchFamily="18" charset="0"/>
                <a:ea typeface="楷体_GB2312" pitchFamily="49" charset="-122"/>
                <a:cs typeface="Times New Roman" pitchFamily="18" charset="0"/>
              </a:endParaRPr>
            </a:p>
          </p:txBody>
        </p:sp>
      </p:grpSp>
      <p:graphicFrame>
        <p:nvGraphicFramePr>
          <p:cNvPr id="3" name="Object 1197"/>
          <p:cNvGraphicFramePr>
            <a:graphicFrameLocks noChangeAspect="1"/>
          </p:cNvGraphicFramePr>
          <p:nvPr>
            <p:extLst>
              <p:ext uri="{D42A27DB-BD31-4B8C-83A1-F6EECF244321}">
                <p14:modId xmlns:p14="http://schemas.microsoft.com/office/powerpoint/2010/main" val="3752778693"/>
              </p:ext>
            </p:extLst>
          </p:nvPr>
        </p:nvGraphicFramePr>
        <p:xfrm>
          <a:off x="8112125" y="3933056"/>
          <a:ext cx="2420938" cy="982662"/>
        </p:xfrm>
        <a:graphic>
          <a:graphicData uri="http://schemas.openxmlformats.org/presentationml/2006/ole">
            <mc:AlternateContent xmlns:mc="http://schemas.openxmlformats.org/markup-compatibility/2006">
              <mc:Choice xmlns:v="urn:schemas-microsoft-com:vml" Requires="v">
                <p:oleObj spid="_x0000_s191780" name="Equation" r:id="rId15" imgW="1307532" imgH="545863" progId="Equation.DSMT4">
                  <p:embed/>
                </p:oleObj>
              </mc:Choice>
              <mc:Fallback>
                <p:oleObj name="Equation" r:id="rId15" imgW="1307532" imgH="545863" progId="Equation.DSMT4">
                  <p:embed/>
                  <p:pic>
                    <p:nvPicPr>
                      <p:cNvPr id="0" name="Picture 11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2125" y="3933056"/>
                        <a:ext cx="2420938" cy="982662"/>
                      </a:xfrm>
                      <a:prstGeom prst="rect">
                        <a:avLst/>
                      </a:prstGeom>
                      <a:solidFill>
                        <a:srgbClr val="00FFFF"/>
                      </a:solidFill>
                      <a:ln w="9525">
                        <a:solidFill>
                          <a:srgbClr val="FF0000"/>
                        </a:solidFill>
                        <a:miter lim="800000"/>
                        <a:headEnd/>
                        <a:tailEnd/>
                      </a:ln>
                    </p:spPr>
                  </p:pic>
                </p:oleObj>
              </mc:Fallback>
            </mc:AlternateContent>
          </a:graphicData>
        </a:graphic>
      </p:graphicFrame>
      <p:grpSp>
        <p:nvGrpSpPr>
          <p:cNvPr id="16386" name="组合 16385"/>
          <p:cNvGrpSpPr>
            <a:grpSpLocks/>
          </p:cNvGrpSpPr>
          <p:nvPr/>
        </p:nvGrpSpPr>
        <p:grpSpPr bwMode="auto">
          <a:xfrm>
            <a:off x="3319463" y="4868863"/>
            <a:ext cx="508000" cy="381000"/>
            <a:chOff x="1795275" y="4869160"/>
            <a:chExt cx="508473" cy="381398"/>
          </a:xfrm>
        </p:grpSpPr>
        <p:sp>
          <p:nvSpPr>
            <p:cNvPr id="191691" name="Line 4"/>
            <p:cNvSpPr>
              <a:spLocks noChangeShapeType="1"/>
            </p:cNvSpPr>
            <p:nvPr/>
          </p:nvSpPr>
          <p:spPr bwMode="auto">
            <a:xfrm flipV="1">
              <a:off x="2263152" y="4915758"/>
              <a:ext cx="0" cy="334800"/>
            </a:xfrm>
            <a:prstGeom prst="line">
              <a:avLst/>
            </a:prstGeom>
            <a:noFill/>
            <a:ln w="15875">
              <a:solidFill>
                <a:srgbClr val="FF0000"/>
              </a:solidFill>
              <a:round/>
              <a:headEnd type="arrow" w="sm" len="med"/>
              <a:tailEnd type="arrow" w="sm" len="med"/>
            </a:ln>
          </p:spPr>
          <p:txBody>
            <a:bodyPr/>
            <a:lstStyle/>
            <a:p>
              <a:endParaRPr lang="zh-CN" altLang="en-US"/>
            </a:p>
          </p:txBody>
        </p:sp>
        <p:sp>
          <p:nvSpPr>
            <p:cNvPr id="191692" name="Text Box 28"/>
            <p:cNvSpPr txBox="1">
              <a:spLocks noChangeArrowheads="1"/>
            </p:cNvSpPr>
            <p:nvPr/>
          </p:nvSpPr>
          <p:spPr bwMode="auto">
            <a:xfrm>
              <a:off x="1795275" y="4869160"/>
              <a:ext cx="508473" cy="369332"/>
            </a:xfrm>
            <a:prstGeom prst="rect">
              <a:avLst/>
            </a:prstGeom>
            <a:noFill/>
            <a:ln w="9525">
              <a:noFill/>
              <a:miter lim="800000"/>
              <a:headEnd/>
              <a:tailEnd/>
            </a:ln>
          </p:spPr>
          <p:txBody>
            <a:bodyPr wrap="none">
              <a:spAutoFit/>
            </a:bodyPr>
            <a:lstStyle/>
            <a:p>
              <a:pPr algn="r">
                <a:spcBef>
                  <a:spcPct val="50000"/>
                </a:spcBef>
              </a:pPr>
              <a:r>
                <a:rPr kumimoji="1" lang="en-US" altLang="zh-CN">
                  <a:latin typeface="Times New Roman" pitchFamily="18" charset="0"/>
                  <a:ea typeface="宋体" charset="-122"/>
                  <a:cs typeface="Times New Roman" pitchFamily="18" charset="0"/>
                </a:rPr>
                <a:t>Δ</a:t>
              </a:r>
              <a:r>
                <a:rPr kumimoji="1" lang="en-US" altLang="zh-CN" i="1">
                  <a:latin typeface="Times New Roman" pitchFamily="18" charset="0"/>
                  <a:ea typeface="宋体" charset="-122"/>
                  <a:cs typeface="Times New Roman" pitchFamily="18" charset="0"/>
                </a:rPr>
                <a:t>i</a:t>
              </a:r>
              <a:r>
                <a:rPr kumimoji="1" lang="en-US" altLang="zh-CN" baseline="-25000">
                  <a:latin typeface="Times New Roman" pitchFamily="18" charset="0"/>
                  <a:ea typeface="宋体" charset="-122"/>
                  <a:cs typeface="Times New Roman" pitchFamily="18" charset="0"/>
                </a:rPr>
                <a:t>D</a:t>
              </a:r>
              <a:endParaRPr kumimoji="1" lang="en-US" altLang="zh-CN">
                <a:latin typeface="Times New Roman" pitchFamily="18" charset="0"/>
                <a:ea typeface="宋体" charset="-122"/>
                <a:cs typeface="Times New Roman" pitchFamily="18" charset="0"/>
              </a:endParaRPr>
            </a:p>
          </p:txBody>
        </p:sp>
      </p:grpSp>
      <p:grpSp>
        <p:nvGrpSpPr>
          <p:cNvPr id="16384" name="组合 16383"/>
          <p:cNvGrpSpPr>
            <a:grpSpLocks/>
          </p:cNvGrpSpPr>
          <p:nvPr/>
        </p:nvGrpSpPr>
        <p:grpSpPr bwMode="auto">
          <a:xfrm>
            <a:off x="6851650" y="4572000"/>
            <a:ext cx="871538" cy="774700"/>
            <a:chOff x="5328084" y="4571836"/>
            <a:chExt cx="871874" cy="774668"/>
          </a:xfrm>
        </p:grpSpPr>
        <p:sp>
          <p:nvSpPr>
            <p:cNvPr id="8" name="直角三角形 7"/>
            <p:cNvSpPr/>
            <p:nvPr/>
          </p:nvSpPr>
          <p:spPr>
            <a:xfrm flipV="1">
              <a:off x="6118964" y="4916310"/>
              <a:ext cx="80994" cy="334948"/>
            </a:xfrm>
            <a:prstGeom prst="r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400"/>
            </a:p>
          </p:txBody>
        </p:sp>
        <p:sp>
          <p:nvSpPr>
            <p:cNvPr id="191687" name="Text Box 28"/>
            <p:cNvSpPr txBox="1">
              <a:spLocks noChangeArrowheads="1"/>
            </p:cNvSpPr>
            <p:nvPr/>
          </p:nvSpPr>
          <p:spPr bwMode="auto">
            <a:xfrm>
              <a:off x="5351274" y="4977172"/>
              <a:ext cx="508473" cy="369332"/>
            </a:xfrm>
            <a:prstGeom prst="rect">
              <a:avLst/>
            </a:prstGeom>
            <a:noFill/>
            <a:ln w="9525">
              <a:noFill/>
              <a:miter lim="800000"/>
              <a:headEnd/>
              <a:tailEnd/>
            </a:ln>
          </p:spPr>
          <p:txBody>
            <a:bodyPr wrap="none">
              <a:spAutoFit/>
            </a:bodyPr>
            <a:lstStyle/>
            <a:p>
              <a:pPr>
                <a:spcBef>
                  <a:spcPct val="50000"/>
                </a:spcBef>
              </a:pPr>
              <a:r>
                <a:rPr kumimoji="1" lang="en-US" altLang="zh-CN">
                  <a:latin typeface="Times New Roman" pitchFamily="18" charset="0"/>
                  <a:ea typeface="宋体" charset="-122"/>
                  <a:cs typeface="Times New Roman" pitchFamily="18" charset="0"/>
                </a:rPr>
                <a:t>Δ</a:t>
              </a:r>
              <a:r>
                <a:rPr kumimoji="1" lang="en-US" altLang="zh-CN" i="1">
                  <a:latin typeface="Times New Roman" pitchFamily="18" charset="0"/>
                  <a:ea typeface="宋体" charset="-122"/>
                  <a:cs typeface="Times New Roman" pitchFamily="18" charset="0"/>
                </a:rPr>
                <a:t>i</a:t>
              </a:r>
              <a:r>
                <a:rPr kumimoji="1" lang="en-US" altLang="zh-CN" baseline="-25000">
                  <a:latin typeface="Times New Roman" pitchFamily="18" charset="0"/>
                  <a:ea typeface="宋体" charset="-122"/>
                  <a:cs typeface="Times New Roman" pitchFamily="18" charset="0"/>
                </a:rPr>
                <a:t>D</a:t>
              </a:r>
              <a:endParaRPr kumimoji="1" lang="en-US" altLang="zh-CN">
                <a:latin typeface="Times New Roman" pitchFamily="18" charset="0"/>
                <a:ea typeface="宋体" charset="-122"/>
                <a:cs typeface="Times New Roman" pitchFamily="18" charset="0"/>
              </a:endParaRPr>
            </a:p>
          </p:txBody>
        </p:sp>
        <p:sp>
          <p:nvSpPr>
            <p:cNvPr id="191688" name="Text Box 28"/>
            <p:cNvSpPr txBox="1">
              <a:spLocks noChangeArrowheads="1"/>
            </p:cNvSpPr>
            <p:nvPr/>
          </p:nvSpPr>
          <p:spPr bwMode="auto">
            <a:xfrm>
              <a:off x="5328084" y="4571836"/>
              <a:ext cx="644728" cy="369332"/>
            </a:xfrm>
            <a:prstGeom prst="rect">
              <a:avLst/>
            </a:prstGeom>
            <a:noFill/>
            <a:ln w="9525">
              <a:noFill/>
              <a:miter lim="800000"/>
              <a:headEnd/>
              <a:tailEnd/>
            </a:ln>
          </p:spPr>
          <p:txBody>
            <a:bodyPr wrap="none">
              <a:spAutoFit/>
            </a:bodyPr>
            <a:lstStyle/>
            <a:p>
              <a:pPr>
                <a:spcBef>
                  <a:spcPct val="50000"/>
                </a:spcBef>
              </a:pPr>
              <a:r>
                <a:rPr kumimoji="1" lang="en-US" altLang="zh-CN">
                  <a:latin typeface="Times New Roman" pitchFamily="18" charset="0"/>
                  <a:ea typeface="宋体" charset="-122"/>
                  <a:cs typeface="Times New Roman" pitchFamily="18" charset="0"/>
                </a:rPr>
                <a:t>Δ</a:t>
              </a:r>
              <a:r>
                <a:rPr kumimoji="1" lang="en-US" altLang="zh-CN" i="1">
                  <a:latin typeface="Times New Roman" pitchFamily="18" charset="0"/>
                  <a:ea typeface="宋体" charset="-122"/>
                  <a:cs typeface="Times New Roman" pitchFamily="18" charset="0"/>
                </a:rPr>
                <a:t>u</a:t>
              </a:r>
              <a:r>
                <a:rPr kumimoji="1" lang="en-US" altLang="zh-CN" baseline="-25000">
                  <a:latin typeface="Times New Roman" pitchFamily="18" charset="0"/>
                  <a:ea typeface="宋体" charset="-122"/>
                  <a:cs typeface="Times New Roman" pitchFamily="18" charset="0"/>
                </a:rPr>
                <a:t>GS</a:t>
              </a:r>
              <a:endParaRPr kumimoji="1" lang="en-US" altLang="zh-CN">
                <a:latin typeface="Times New Roman" pitchFamily="18" charset="0"/>
                <a:ea typeface="宋体" charset="-122"/>
                <a:cs typeface="Times New Roman" pitchFamily="18" charset="0"/>
              </a:endParaRPr>
            </a:p>
          </p:txBody>
        </p:sp>
        <p:sp>
          <p:nvSpPr>
            <p:cNvPr id="28" name="任意多边形 27"/>
            <p:cNvSpPr/>
            <p:nvPr/>
          </p:nvSpPr>
          <p:spPr>
            <a:xfrm>
              <a:off x="5858513" y="4757566"/>
              <a:ext cx="295389" cy="157156"/>
            </a:xfrm>
            <a:custGeom>
              <a:avLst/>
              <a:gdLst>
                <a:gd name="connsiteX0" fmla="*/ 295275 w 295275"/>
                <a:gd name="connsiteY0" fmla="*/ 157162 h 157162"/>
                <a:gd name="connsiteX1" fmla="*/ 271463 w 295275"/>
                <a:gd name="connsiteY1" fmla="*/ 80962 h 157162"/>
                <a:gd name="connsiteX2" fmla="*/ 219075 w 295275"/>
                <a:gd name="connsiteY2" fmla="*/ 28575 h 157162"/>
                <a:gd name="connsiteX3" fmla="*/ 109538 w 295275"/>
                <a:gd name="connsiteY3" fmla="*/ 4762 h 157162"/>
                <a:gd name="connsiteX4" fmla="*/ 0 w 295275"/>
                <a:gd name="connsiteY4" fmla="*/ 0 h 157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57162">
                  <a:moveTo>
                    <a:pt x="295275" y="157162"/>
                  </a:moveTo>
                  <a:cubicBezTo>
                    <a:pt x="289719" y="129777"/>
                    <a:pt x="284163" y="102393"/>
                    <a:pt x="271463" y="80962"/>
                  </a:cubicBezTo>
                  <a:cubicBezTo>
                    <a:pt x="258763" y="59531"/>
                    <a:pt x="246062" y="41275"/>
                    <a:pt x="219075" y="28575"/>
                  </a:cubicBezTo>
                  <a:cubicBezTo>
                    <a:pt x="192088" y="15875"/>
                    <a:pt x="146050" y="9524"/>
                    <a:pt x="109538" y="4762"/>
                  </a:cubicBezTo>
                  <a:cubicBezTo>
                    <a:pt x="73025" y="-1"/>
                    <a:pt x="36512" y="-1"/>
                    <a:pt x="0" y="0"/>
                  </a:cubicBezTo>
                </a:path>
              </a:pathLst>
            </a:custGeom>
            <a:noFill/>
            <a:ln w="19050">
              <a:solidFill>
                <a:srgbClr val="FF0000"/>
              </a:solidFill>
              <a:headEnd type="arrow"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30" name="直接箭头连接符 29"/>
            <p:cNvCxnSpPr/>
            <p:nvPr/>
          </p:nvCxnSpPr>
          <p:spPr>
            <a:xfrm flipV="1">
              <a:off x="5760050" y="5054416"/>
              <a:ext cx="358913" cy="107946"/>
            </a:xfrm>
            <a:prstGeom prst="straightConnector1">
              <a:avLst/>
            </a:prstGeom>
            <a:ln w="19050">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文本框 54"/>
              <p:cNvSpPr txBox="1"/>
              <p:nvPr/>
            </p:nvSpPr>
            <p:spPr>
              <a:xfrm>
                <a:off x="8317342" y="4999238"/>
                <a:ext cx="186006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𝐺𝑆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317342" y="4999238"/>
                <a:ext cx="1860060" cy="553998"/>
              </a:xfrm>
              <a:prstGeom prst="rect">
                <a:avLst/>
              </a:prstGeom>
              <a:blipFill>
                <a:blip r:embed="rId17"/>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par>
                          <p:cTn id="11" fill="hold">
                            <p:stCondLst>
                              <p:cond delay="1841"/>
                            </p:stCondLst>
                            <p:childTnLst>
                              <p:par>
                                <p:cTn id="12" presetID="23" presetClass="entr" presetSubtype="32" fill="hold" nodeType="afterEffect">
                                  <p:stCondLst>
                                    <p:cond delay="500"/>
                                  </p:stCondLst>
                                  <p:childTnLst>
                                    <p:set>
                                      <p:cBhvr>
                                        <p:cTn id="13" dur="1" fill="hold">
                                          <p:stCondLst>
                                            <p:cond delay="0"/>
                                          </p:stCondLst>
                                        </p:cTn>
                                        <p:tgtEl>
                                          <p:spTgt spid="70670"/>
                                        </p:tgtEl>
                                        <p:attrNameLst>
                                          <p:attrName>style.visibility</p:attrName>
                                        </p:attrNameLst>
                                      </p:cBhvr>
                                      <p:to>
                                        <p:strVal val="visible"/>
                                      </p:to>
                                    </p:set>
                                    <p:anim calcmode="lin" valueType="num">
                                      <p:cBhvr>
                                        <p:cTn id="14" dur="500" fill="hold"/>
                                        <p:tgtEl>
                                          <p:spTgt spid="70670"/>
                                        </p:tgtEl>
                                        <p:attrNameLst>
                                          <p:attrName>ppt_w</p:attrName>
                                        </p:attrNameLst>
                                      </p:cBhvr>
                                      <p:tavLst>
                                        <p:tav tm="0">
                                          <p:val>
                                            <p:strVal val="4*#ppt_w"/>
                                          </p:val>
                                        </p:tav>
                                        <p:tav tm="100000">
                                          <p:val>
                                            <p:strVal val="#ppt_w"/>
                                          </p:val>
                                        </p:tav>
                                      </p:tavLst>
                                    </p:anim>
                                    <p:anim calcmode="lin" valueType="num">
                                      <p:cBhvr>
                                        <p:cTn id="15" dur="500" fill="hold"/>
                                        <p:tgtEl>
                                          <p:spTgt spid="70670"/>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2"/>
                                            </p:cond>
                                          </p:stCondLst>
                                          <p:endCondLst>
                                            <p:cond evt="onStopAudio" delay="0">
                                              <p:tgtEl>
                                                <p:sldTgt/>
                                              </p:tgtEl>
                                            </p:cond>
                                          </p:endCondLst>
                                        </p:cTn>
                                        <p:tgtEl>
                                          <p:sndTgt r:embed="rId4" name="camera.wav"/>
                                        </p:tgtEl>
                                      </p:cMediaNode>
                                    </p:audio>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80"/>
                                  </p:iterate>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par>
                          <p:cTn id="25" fill="hold">
                            <p:stCondLst>
                              <p:cond delay="1000"/>
                            </p:stCondLst>
                            <p:childTnLst>
                              <p:par>
                                <p:cTn id="26" presetID="22" presetClass="entr" presetSubtype="8" fill="hold" nodeType="afterEffect">
                                  <p:stCondLst>
                                    <p:cond delay="50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391"/>
                                        </p:tgtEl>
                                        <p:attrNameLst>
                                          <p:attrName>style.visibility</p:attrName>
                                        </p:attrNameLst>
                                      </p:cBhvr>
                                      <p:to>
                                        <p:strVal val="visible"/>
                                      </p:to>
                                    </p:set>
                                    <p:animEffect transition="in" filter="wipe(left)">
                                      <p:cBhvr>
                                        <p:cTn id="38" dur="1000"/>
                                        <p:tgtEl>
                                          <p:spTgt spid="1639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6392"/>
                                        </p:tgtEl>
                                        <p:attrNameLst>
                                          <p:attrName>style.visibility</p:attrName>
                                        </p:attrNameLst>
                                      </p:cBhvr>
                                      <p:to>
                                        <p:strVal val="visible"/>
                                      </p:to>
                                    </p:set>
                                    <p:animEffect transition="in" filter="wipe(left)">
                                      <p:cBhvr>
                                        <p:cTn id="43" dur="1000"/>
                                        <p:tgtEl>
                                          <p:spTgt spid="1639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0">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6388"/>
                                        </p:tgtEl>
                                        <p:attrNameLst>
                                          <p:attrName>style.visibility</p:attrName>
                                        </p:attrNameLst>
                                      </p:cBhvr>
                                      <p:to>
                                        <p:strVal val="visible"/>
                                      </p:to>
                                    </p:set>
                                    <p:animEffect transition="in" filter="wipe(left)">
                                      <p:cBhvr>
                                        <p:cTn id="64" dur="500"/>
                                        <p:tgtEl>
                                          <p:spTgt spid="163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1000"/>
                                        <p:tgtEl>
                                          <p:spTgt spid="47"/>
                                        </p:tgtEl>
                                      </p:cBhvr>
                                    </p:animEffect>
                                  </p:childTnLst>
                                </p:cTn>
                              </p:par>
                            </p:childTnLst>
                          </p:cTn>
                        </p:par>
                        <p:par>
                          <p:cTn id="75" fill="hold">
                            <p:stCondLst>
                              <p:cond delay="1000"/>
                            </p:stCondLst>
                            <p:childTnLst>
                              <p:par>
                                <p:cTn id="76" presetID="22" presetClass="entr" presetSubtype="8" fill="hold" nodeType="afterEffect">
                                  <p:stCondLst>
                                    <p:cond delay="500"/>
                                  </p:stCondLst>
                                  <p:childTnLst>
                                    <p:set>
                                      <p:cBhvr>
                                        <p:cTn id="77" dur="1" fill="hold">
                                          <p:stCondLst>
                                            <p:cond delay="0"/>
                                          </p:stCondLst>
                                        </p:cTn>
                                        <p:tgtEl>
                                          <p:spTgt spid="16390"/>
                                        </p:tgtEl>
                                        <p:attrNameLst>
                                          <p:attrName>style.visibility</p:attrName>
                                        </p:attrNameLst>
                                      </p:cBhvr>
                                      <p:to>
                                        <p:strVal val="visible"/>
                                      </p:to>
                                    </p:set>
                                    <p:animEffect transition="in" filter="wipe(left)">
                                      <p:cBhvr>
                                        <p:cTn id="78" dur="500"/>
                                        <p:tgtEl>
                                          <p:spTgt spid="1639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down)">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type="lt">
                                    <p:tmAbs val="80"/>
                                  </p:iterate>
                                  <p:childTnLst>
                                    <p:set>
                                      <p:cBhvr>
                                        <p:cTn id="87" dur="1" fill="hold">
                                          <p:stCondLst>
                                            <p:cond delay="0"/>
                                          </p:stCondLst>
                                        </p:cTn>
                                        <p:tgtEl>
                                          <p:spTgt spid="5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dissolve">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wipe(down)">
                                      <p:cBhvr>
                                        <p:cTn id="97" dur="500"/>
                                        <p:tgtEl>
                                          <p:spTgt spid="7"/>
                                        </p:tgtEl>
                                      </p:cBhvr>
                                    </p:animEffect>
                                  </p:childTnLst>
                                </p:cTn>
                              </p:par>
                            </p:childTnLst>
                          </p:cTn>
                        </p:par>
                        <p:par>
                          <p:cTn id="98" fill="hold">
                            <p:stCondLst>
                              <p:cond delay="500"/>
                            </p:stCondLst>
                            <p:childTnLst>
                              <p:par>
                                <p:cTn id="99" presetID="22" presetClass="entr" presetSubtype="2" fill="hold" nodeType="afterEffect">
                                  <p:stCondLst>
                                    <p:cond delay="0"/>
                                  </p:stCondLst>
                                  <p:childTnLst>
                                    <p:set>
                                      <p:cBhvr>
                                        <p:cTn id="100" dur="1" fill="hold">
                                          <p:stCondLst>
                                            <p:cond delay="0"/>
                                          </p:stCondLst>
                                        </p:cTn>
                                        <p:tgtEl>
                                          <p:spTgt spid="16395"/>
                                        </p:tgtEl>
                                        <p:attrNameLst>
                                          <p:attrName>style.visibility</p:attrName>
                                        </p:attrNameLst>
                                      </p:cBhvr>
                                      <p:to>
                                        <p:strVal val="visible"/>
                                      </p:to>
                                    </p:set>
                                    <p:animEffect transition="in" filter="wipe(right)">
                                      <p:cBhvr>
                                        <p:cTn id="101" dur="500"/>
                                        <p:tgtEl>
                                          <p:spTgt spid="16395"/>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3"/>
                                        </p:tgtEl>
                                        <p:attrNameLst>
                                          <p:attrName>style.visibility</p:attrName>
                                        </p:attrNameLst>
                                      </p:cBhvr>
                                      <p:to>
                                        <p:strVal val="visible"/>
                                      </p:to>
                                    </p:set>
                                    <p:anim calcmode="lin" valueType="num">
                                      <p:cBhvr>
                                        <p:cTn id="106" dur="500" fill="hold"/>
                                        <p:tgtEl>
                                          <p:spTgt spid="3"/>
                                        </p:tgtEl>
                                        <p:attrNameLst>
                                          <p:attrName>ppt_w</p:attrName>
                                        </p:attrNameLst>
                                      </p:cBhvr>
                                      <p:tavLst>
                                        <p:tav tm="0">
                                          <p:val>
                                            <p:fltVal val="0"/>
                                          </p:val>
                                        </p:tav>
                                        <p:tav tm="100000">
                                          <p:val>
                                            <p:strVal val="#ppt_w"/>
                                          </p:val>
                                        </p:tav>
                                      </p:tavLst>
                                    </p:anim>
                                    <p:anim calcmode="lin" valueType="num">
                                      <p:cBhvr>
                                        <p:cTn id="107" dur="500" fill="hold"/>
                                        <p:tgtEl>
                                          <p:spTgt spid="3"/>
                                        </p:tgtEl>
                                        <p:attrNameLst>
                                          <p:attrName>ppt_h</p:attrName>
                                        </p:attrNameLst>
                                      </p:cBhvr>
                                      <p:tavLst>
                                        <p:tav tm="0">
                                          <p:val>
                                            <p:fltVal val="0"/>
                                          </p:val>
                                        </p:tav>
                                        <p:tav tm="100000">
                                          <p:val>
                                            <p:strVal val="#ppt_h"/>
                                          </p:val>
                                        </p:tav>
                                      </p:tavLst>
                                    </p:anim>
                                    <p:animEffect transition="in" filter="fade">
                                      <p:cBhvr>
                                        <p:cTn id="108" dur="500"/>
                                        <p:tgtEl>
                                          <p:spTgt spid="3"/>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16384"/>
                                        </p:tgtEl>
                                        <p:attrNameLst>
                                          <p:attrName>style.visibility</p:attrName>
                                        </p:attrNameLst>
                                      </p:cBhvr>
                                      <p:to>
                                        <p:strVal val="visible"/>
                                      </p:to>
                                    </p:set>
                                    <p:anim calcmode="lin" valueType="num">
                                      <p:cBhvr>
                                        <p:cTn id="113" dur="500" fill="hold"/>
                                        <p:tgtEl>
                                          <p:spTgt spid="16384"/>
                                        </p:tgtEl>
                                        <p:attrNameLst>
                                          <p:attrName>ppt_w</p:attrName>
                                        </p:attrNameLst>
                                      </p:cBhvr>
                                      <p:tavLst>
                                        <p:tav tm="0">
                                          <p:val>
                                            <p:fltVal val="0"/>
                                          </p:val>
                                        </p:tav>
                                        <p:tav tm="100000">
                                          <p:val>
                                            <p:strVal val="#ppt_w"/>
                                          </p:val>
                                        </p:tav>
                                      </p:tavLst>
                                    </p:anim>
                                    <p:anim calcmode="lin" valueType="num">
                                      <p:cBhvr>
                                        <p:cTn id="114" dur="500" fill="hold"/>
                                        <p:tgtEl>
                                          <p:spTgt spid="16384"/>
                                        </p:tgtEl>
                                        <p:attrNameLst>
                                          <p:attrName>ppt_h</p:attrName>
                                        </p:attrNameLst>
                                      </p:cBhvr>
                                      <p:tavLst>
                                        <p:tav tm="0">
                                          <p:val>
                                            <p:fltVal val="0"/>
                                          </p:val>
                                        </p:tav>
                                        <p:tav tm="100000">
                                          <p:val>
                                            <p:strVal val="#ppt_h"/>
                                          </p:val>
                                        </p:tav>
                                      </p:tavLst>
                                    </p:anim>
                                    <p:animEffect transition="in" filter="fade">
                                      <p:cBhvr>
                                        <p:cTn id="115" dur="500"/>
                                        <p:tgtEl>
                                          <p:spTgt spid="16384"/>
                                        </p:tgtEl>
                                      </p:cBhvr>
                                    </p:animEffect>
                                  </p:childTnLst>
                                </p:cTn>
                              </p:par>
                              <p:par>
                                <p:cTn id="116" presetID="53" presetClass="entr" presetSubtype="16" fill="hold" nodeType="withEffect">
                                  <p:stCondLst>
                                    <p:cond delay="0"/>
                                  </p:stCondLst>
                                  <p:childTnLst>
                                    <p:set>
                                      <p:cBhvr>
                                        <p:cTn id="117" dur="1" fill="hold">
                                          <p:stCondLst>
                                            <p:cond delay="0"/>
                                          </p:stCondLst>
                                        </p:cTn>
                                        <p:tgtEl>
                                          <p:spTgt spid="16386"/>
                                        </p:tgtEl>
                                        <p:attrNameLst>
                                          <p:attrName>style.visibility</p:attrName>
                                        </p:attrNameLst>
                                      </p:cBhvr>
                                      <p:to>
                                        <p:strVal val="visible"/>
                                      </p:to>
                                    </p:set>
                                    <p:anim calcmode="lin" valueType="num">
                                      <p:cBhvr>
                                        <p:cTn id="118" dur="500" fill="hold"/>
                                        <p:tgtEl>
                                          <p:spTgt spid="16386"/>
                                        </p:tgtEl>
                                        <p:attrNameLst>
                                          <p:attrName>ppt_w</p:attrName>
                                        </p:attrNameLst>
                                      </p:cBhvr>
                                      <p:tavLst>
                                        <p:tav tm="0">
                                          <p:val>
                                            <p:fltVal val="0"/>
                                          </p:val>
                                        </p:tav>
                                        <p:tav tm="100000">
                                          <p:val>
                                            <p:strVal val="#ppt_w"/>
                                          </p:val>
                                        </p:tav>
                                      </p:tavLst>
                                    </p:anim>
                                    <p:anim calcmode="lin" valueType="num">
                                      <p:cBhvr>
                                        <p:cTn id="119" dur="500" fill="hold"/>
                                        <p:tgtEl>
                                          <p:spTgt spid="16386"/>
                                        </p:tgtEl>
                                        <p:attrNameLst>
                                          <p:attrName>ppt_h</p:attrName>
                                        </p:attrNameLst>
                                      </p:cBhvr>
                                      <p:tavLst>
                                        <p:tav tm="0">
                                          <p:val>
                                            <p:fltVal val="0"/>
                                          </p:val>
                                        </p:tav>
                                        <p:tav tm="100000">
                                          <p:val>
                                            <p:strVal val="#ppt_h"/>
                                          </p:val>
                                        </p:tav>
                                      </p:tavLst>
                                    </p:anim>
                                    <p:animEffect transition="in" filter="fade">
                                      <p:cBhvr>
                                        <p:cTn id="120" dur="500"/>
                                        <p:tgtEl>
                                          <p:spTgt spid="16386"/>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 calcmode="lin" valueType="num">
                                      <p:cBhvr>
                                        <p:cTn id="125" dur="500" fill="hold"/>
                                        <p:tgtEl>
                                          <p:spTgt spid="10"/>
                                        </p:tgtEl>
                                        <p:attrNameLst>
                                          <p:attrName>ppt_w</p:attrName>
                                        </p:attrNameLst>
                                      </p:cBhvr>
                                      <p:tavLst>
                                        <p:tav tm="0">
                                          <p:val>
                                            <p:fltVal val="0"/>
                                          </p:val>
                                        </p:tav>
                                        <p:tav tm="100000">
                                          <p:val>
                                            <p:strVal val="#ppt_w"/>
                                          </p:val>
                                        </p:tav>
                                      </p:tavLst>
                                    </p:anim>
                                    <p:anim calcmode="lin" valueType="num">
                                      <p:cBhvr>
                                        <p:cTn id="126" dur="500" fill="hold"/>
                                        <p:tgtEl>
                                          <p:spTgt spid="10"/>
                                        </p:tgtEl>
                                        <p:attrNameLst>
                                          <p:attrName>ppt_h</p:attrName>
                                        </p:attrNameLst>
                                      </p:cBhvr>
                                      <p:tavLst>
                                        <p:tav tm="0">
                                          <p:val>
                                            <p:fltVal val="0"/>
                                          </p:val>
                                        </p:tav>
                                        <p:tav tm="100000">
                                          <p:val>
                                            <p:strVal val="#ppt_h"/>
                                          </p:val>
                                        </p:tav>
                                      </p:tavLst>
                                    </p:anim>
                                    <p:animEffect transition="in" filter="fade">
                                      <p:cBhvr>
                                        <p:cTn id="127" dur="500"/>
                                        <p:tgtEl>
                                          <p:spTgt spid="1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build="p" autoUpdateAnimBg="0"/>
      <p:bldP spid="21" grpId="0" animBg="1" autoUpdateAnimBg="0"/>
      <p:bldP spid="22" grpId="0" autoUpdateAnimBg="0"/>
      <p:bldP spid="41" grpId="0" animBg="1" autoUpdateAnimBg="0"/>
      <p:bldP spid="43" grpId="0" animBg="1"/>
      <p:bldP spid="47" grpId="0" animBg="1"/>
      <p:bldP spid="54" grpId="0" animBg="1"/>
      <p:bldP spid="55" grpId="0"/>
    </p:bldLst>
  </p:timing>
</p:sld>
</file>

<file path=ppt/theme/theme1.xml><?xml version="1.0" encoding="utf-8"?>
<a:theme xmlns:a="http://schemas.openxmlformats.org/drawingml/2006/main" name="192TGp_best_light_v2">
  <a:themeElements>
    <a:clrScheme name="192TGp_best_light_v2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自定义 1">
      <a:majorFont>
        <a:latin typeface="Arial Black"/>
        <a:ea typeface="黑体"/>
        <a:cs typeface=""/>
      </a:majorFont>
      <a:minorFont>
        <a:latin typeface="Arial Blac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92TGp_best_light_v2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192TGp_best_light_v2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192TGp_best_light_v2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192TGp_best_light_v2</Template>
  <TotalTime>12453</TotalTime>
  <Words>5794</Words>
  <Application>Microsoft Office PowerPoint</Application>
  <PresentationFormat>宽屏</PresentationFormat>
  <Paragraphs>804</Paragraphs>
  <Slides>56</Slides>
  <Notes>49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56</vt:i4>
      </vt:variant>
    </vt:vector>
  </HeadingPairs>
  <TitlesOfParts>
    <vt:vector size="75" baseType="lpstr">
      <vt:lpstr>黑体</vt:lpstr>
      <vt:lpstr>华文彩云</vt:lpstr>
      <vt:lpstr>楷体_GB2312</vt:lpstr>
      <vt:lpstr>隶书</vt:lpstr>
      <vt:lpstr>宋体</vt:lpstr>
      <vt:lpstr>新宋体</vt:lpstr>
      <vt:lpstr>Arial</vt:lpstr>
      <vt:lpstr>Arial Black</vt:lpstr>
      <vt:lpstr>Calibri</vt:lpstr>
      <vt:lpstr>Cambria Math</vt:lpstr>
      <vt:lpstr>Symbol</vt:lpstr>
      <vt:lpstr>Times New Roman</vt:lpstr>
      <vt:lpstr>Verdana</vt:lpstr>
      <vt:lpstr>Wingdings</vt:lpstr>
      <vt:lpstr>192TGp_best_light_v2</vt:lpstr>
      <vt:lpstr>Image</vt:lpstr>
      <vt:lpstr>Equation</vt:lpstr>
      <vt:lpstr>Photo Editor 照片</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509</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模拟电路基础</dc:title>
  <dc:creator>吴涛</dc:creator>
  <cp:lastModifiedBy>ylmf</cp:lastModifiedBy>
  <cp:revision>1022</cp:revision>
  <dcterms:created xsi:type="dcterms:W3CDTF">2007-09-18T07:32:14Z</dcterms:created>
  <dcterms:modified xsi:type="dcterms:W3CDTF">2020-04-15T04:38:07Z</dcterms:modified>
</cp:coreProperties>
</file>